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16" r:id="rId2"/>
    <p:sldMasterId id="2147483732" r:id="rId3"/>
  </p:sldMasterIdLst>
  <p:notesMasterIdLst>
    <p:notesMasterId r:id="rId42"/>
  </p:notesMasterIdLst>
  <p:handoutMasterIdLst>
    <p:handoutMasterId r:id="rId43"/>
  </p:handoutMasterIdLst>
  <p:sldIdLst>
    <p:sldId id="359" r:id="rId4"/>
    <p:sldId id="1139" r:id="rId5"/>
    <p:sldId id="1022" r:id="rId6"/>
    <p:sldId id="1078" r:id="rId7"/>
    <p:sldId id="1140" r:id="rId8"/>
    <p:sldId id="1112" r:id="rId9"/>
    <p:sldId id="1109" r:id="rId10"/>
    <p:sldId id="1110" r:id="rId11"/>
    <p:sldId id="1111" r:id="rId12"/>
    <p:sldId id="1141" r:id="rId13"/>
    <p:sldId id="1145" r:id="rId14"/>
    <p:sldId id="1175" r:id="rId15"/>
    <p:sldId id="1142" r:id="rId16"/>
    <p:sldId id="1143" r:id="rId17"/>
    <p:sldId id="1144" r:id="rId18"/>
    <p:sldId id="1176" r:id="rId19"/>
    <p:sldId id="1168" r:id="rId20"/>
    <p:sldId id="1178" r:id="rId21"/>
    <p:sldId id="1179" r:id="rId22"/>
    <p:sldId id="1156" r:id="rId23"/>
    <p:sldId id="1177" r:id="rId24"/>
    <p:sldId id="1159" r:id="rId25"/>
    <p:sldId id="1174" r:id="rId26"/>
    <p:sldId id="1169" r:id="rId27"/>
    <p:sldId id="1170" r:id="rId28"/>
    <p:sldId id="1171" r:id="rId29"/>
    <p:sldId id="1173" r:id="rId30"/>
    <p:sldId id="1148" r:id="rId31"/>
    <p:sldId id="1030" r:id="rId32"/>
    <p:sldId id="1132" r:id="rId33"/>
    <p:sldId id="1044" r:id="rId34"/>
    <p:sldId id="1045" r:id="rId35"/>
    <p:sldId id="1025" r:id="rId36"/>
    <p:sldId id="1026" r:id="rId37"/>
    <p:sldId id="1050" r:id="rId38"/>
    <p:sldId id="1049" r:id="rId39"/>
    <p:sldId id="1134" r:id="rId40"/>
    <p:sldId id="1060" r:id="rId41"/>
  </p:sldIdLst>
  <p:sldSz cx="9144000" cy="6858000" type="screen4x3"/>
  <p:notesSz cx="7099300" cy="10234613"/>
  <p:defaultTextStyle>
    <a:defPPr>
      <a:defRPr lang="zh-CN"/>
    </a:defPPr>
    <a:lvl1pPr algn="l" rtl="0" fontAlgn="base">
      <a:spcBef>
        <a:spcPct val="0"/>
      </a:spcBef>
      <a:spcAft>
        <a:spcPct val="0"/>
      </a:spcAft>
      <a:defRPr sz="400" b="1"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400" b="1"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400" b="1"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400" b="1"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400" b="1" kern="1200">
        <a:solidFill>
          <a:schemeClr val="tx1"/>
        </a:solidFill>
        <a:latin typeface="Arial" pitchFamily="34" charset="0"/>
        <a:ea typeface="宋体" pitchFamily="2" charset="-122"/>
        <a:cs typeface="+mn-cs"/>
      </a:defRPr>
    </a:lvl5pPr>
    <a:lvl6pPr marL="2286000" algn="l" defTabSz="914400" rtl="0" eaLnBrk="1" latinLnBrk="0" hangingPunct="1">
      <a:defRPr sz="400" b="1" kern="1200">
        <a:solidFill>
          <a:schemeClr val="tx1"/>
        </a:solidFill>
        <a:latin typeface="Arial" pitchFamily="34" charset="0"/>
        <a:ea typeface="宋体" pitchFamily="2" charset="-122"/>
        <a:cs typeface="+mn-cs"/>
      </a:defRPr>
    </a:lvl6pPr>
    <a:lvl7pPr marL="2743200" algn="l" defTabSz="914400" rtl="0" eaLnBrk="1" latinLnBrk="0" hangingPunct="1">
      <a:defRPr sz="400" b="1" kern="1200">
        <a:solidFill>
          <a:schemeClr val="tx1"/>
        </a:solidFill>
        <a:latin typeface="Arial" pitchFamily="34" charset="0"/>
        <a:ea typeface="宋体" pitchFamily="2" charset="-122"/>
        <a:cs typeface="+mn-cs"/>
      </a:defRPr>
    </a:lvl7pPr>
    <a:lvl8pPr marL="3200400" algn="l" defTabSz="914400" rtl="0" eaLnBrk="1" latinLnBrk="0" hangingPunct="1">
      <a:defRPr sz="400" b="1" kern="1200">
        <a:solidFill>
          <a:schemeClr val="tx1"/>
        </a:solidFill>
        <a:latin typeface="Arial" pitchFamily="34" charset="0"/>
        <a:ea typeface="宋体" pitchFamily="2" charset="-122"/>
        <a:cs typeface="+mn-cs"/>
      </a:defRPr>
    </a:lvl8pPr>
    <a:lvl9pPr marL="3657600" algn="l" defTabSz="914400" rtl="0" eaLnBrk="1" latinLnBrk="0" hangingPunct="1">
      <a:defRPr sz="400" b="1"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6600"/>
    <a:srgbClr val="FF0000"/>
    <a:srgbClr val="990000"/>
    <a:srgbClr val="FFFF00"/>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4" autoAdjust="0"/>
    <p:restoredTop sz="94660"/>
  </p:normalViewPr>
  <p:slideViewPr>
    <p:cSldViewPr>
      <p:cViewPr varScale="1">
        <p:scale>
          <a:sx n="63" d="100"/>
          <a:sy n="63" d="100"/>
        </p:scale>
        <p:origin x="-7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3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5" Type="http://schemas.openxmlformats.org/officeDocument/2006/relationships/image" Target="../media/image34.wmf"/><Relationship Id="rId4"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200" b="0">
                <a:latin typeface="Times New Roman" pitchFamily="18" charset="0"/>
                <a:ea typeface="宋体" pitchFamily="2" charset="-122"/>
                <a:cs typeface="+mn-cs"/>
              </a:defRPr>
            </a:lvl1pPr>
          </a:lstStyle>
          <a:p>
            <a:pPr>
              <a:defRPr/>
            </a:pPr>
            <a:endParaRPr lang="en-US" altLang="zh-CN"/>
          </a:p>
        </p:txBody>
      </p:sp>
      <p:sp>
        <p:nvSpPr>
          <p:cNvPr id="28467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200" b="0">
                <a:latin typeface="Times New Roman" pitchFamily="18" charset="0"/>
                <a:ea typeface="宋体" pitchFamily="2" charset="-122"/>
                <a:cs typeface="+mn-cs"/>
              </a:defRPr>
            </a:lvl1pPr>
          </a:lstStyle>
          <a:p>
            <a:pPr>
              <a:defRPr/>
            </a:pPr>
            <a:endParaRPr lang="en-US" altLang="zh-CN"/>
          </a:p>
        </p:txBody>
      </p:sp>
      <p:sp>
        <p:nvSpPr>
          <p:cNvPr id="28467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1" sz="1200" b="0">
                <a:latin typeface="Times New Roman" pitchFamily="18" charset="0"/>
                <a:ea typeface="宋体" pitchFamily="2" charset="-122"/>
                <a:cs typeface="+mn-cs"/>
              </a:defRPr>
            </a:lvl1pPr>
          </a:lstStyle>
          <a:p>
            <a:pPr>
              <a:defRPr/>
            </a:pPr>
            <a:endParaRPr lang="en-US" altLang="zh-CN"/>
          </a:p>
        </p:txBody>
      </p:sp>
      <p:sp>
        <p:nvSpPr>
          <p:cNvPr id="28467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1" sz="1200" b="0">
                <a:latin typeface="Times New Roman" pitchFamily="18" charset="0"/>
              </a:defRPr>
            </a:lvl1pPr>
          </a:lstStyle>
          <a:p>
            <a:pPr>
              <a:defRPr/>
            </a:pPr>
            <a:fld id="{E68D08C3-5ECC-4A26-8293-9F287CB7CED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kumimoji="1" sz="1300" b="0">
                <a:latin typeface="Times New Roman" pitchFamily="18" charset="0"/>
                <a:ea typeface="宋体" pitchFamily="2" charset="-122"/>
                <a:cs typeface="+mn-cs"/>
              </a:defRPr>
            </a:lvl1pPr>
          </a:lstStyle>
          <a:p>
            <a:pPr>
              <a:defRPr/>
            </a:pPr>
            <a:endParaRPr lang="en-US" altLang="zh-CN"/>
          </a:p>
        </p:txBody>
      </p:sp>
      <p:sp>
        <p:nvSpPr>
          <p:cNvPr id="5123"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kumimoji="1" sz="1300" b="0">
                <a:latin typeface="Times New Roman" pitchFamily="18" charset="0"/>
                <a:ea typeface="宋体" pitchFamily="2" charset="-122"/>
                <a:cs typeface="+mn-cs"/>
              </a:defRPr>
            </a:lvl1pPr>
          </a:lstStyle>
          <a:p>
            <a:pPr>
              <a:defRPr/>
            </a:pPr>
            <a:endParaRPr lang="en-US" altLang="zh-CN"/>
          </a:p>
        </p:txBody>
      </p:sp>
      <p:sp>
        <p:nvSpPr>
          <p:cNvPr id="6656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5126"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kumimoji="1" sz="1300" b="0">
                <a:latin typeface="Times New Roman" pitchFamily="18" charset="0"/>
                <a:ea typeface="宋体" pitchFamily="2" charset="-122"/>
                <a:cs typeface="+mn-cs"/>
              </a:defRPr>
            </a:lvl1pPr>
          </a:lstStyle>
          <a:p>
            <a:pPr>
              <a:defRPr/>
            </a:pPr>
            <a:endParaRPr lang="en-US" altLang="zh-CN"/>
          </a:p>
        </p:txBody>
      </p:sp>
      <p:sp>
        <p:nvSpPr>
          <p:cNvPr id="5127"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kumimoji="1" sz="1300" b="0">
                <a:latin typeface="Times New Roman" pitchFamily="18" charset="0"/>
              </a:defRPr>
            </a:lvl1pPr>
          </a:lstStyle>
          <a:p>
            <a:pPr>
              <a:defRPr/>
            </a:pPr>
            <a:fld id="{4253BB9E-F3CF-4EDB-94B0-6E7CF9000FB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宋体"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7AD33B55-C12E-4D47-B7FF-D29647FB2424}" type="slidenum">
              <a:rPr lang="en-US" altLang="zh-CN" smtClean="0"/>
              <a:pPr/>
              <a:t>1</a:t>
            </a:fld>
            <a:endParaRPr lang="en-US" altLang="zh-CN" smtClean="0"/>
          </a:p>
        </p:txBody>
      </p:sp>
      <p:sp>
        <p:nvSpPr>
          <p:cNvPr id="67587" name="Rectangle 2"/>
          <p:cNvSpPr>
            <a:spLocks noGrp="1" noRot="1" noChangeAspect="1" noChangeArrowheads="1" noTextEdit="1"/>
          </p:cNvSpPr>
          <p:nvPr>
            <p:ph type="sldImg"/>
          </p:nvPr>
        </p:nvSpPr>
        <p:spPr>
          <a:xfrm>
            <a:off x="971550" y="795338"/>
            <a:ext cx="5156200" cy="3867150"/>
          </a:xfrm>
          <a:solidFill>
            <a:srgbClr val="FFFFFF"/>
          </a:solidFill>
          <a:ln/>
        </p:spPr>
      </p:sp>
      <p:sp>
        <p:nvSpPr>
          <p:cNvPr id="67588" name="Rectangle 3"/>
          <p:cNvSpPr>
            <a:spLocks noGrp="1" noChangeArrowheads="1"/>
          </p:cNvSpPr>
          <p:nvPr>
            <p:ph type="body" idx="1"/>
          </p:nvPr>
        </p:nvSpPr>
        <p:spPr>
          <a:xfrm>
            <a:off x="946150" y="4889500"/>
            <a:ext cx="5207000" cy="4549775"/>
          </a:xfrm>
          <a:solidFill>
            <a:srgbClr val="FFFFFF"/>
          </a:solidFill>
          <a:ln>
            <a:solidFill>
              <a:srgbClr val="000000"/>
            </a:solidFill>
          </a:ln>
        </p:spPr>
        <p:txBody>
          <a:bodyPr/>
          <a:lstStyle/>
          <a:p>
            <a:pPr eaLnBrk="1" hangingPunct="1"/>
            <a:endParaRPr kumimoji="0" lang="en-US" altLang="zh-CN"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992188" y="768350"/>
            <a:ext cx="5114925" cy="3836988"/>
          </a:xfrm>
          <a:ln/>
        </p:spPr>
      </p:sp>
      <p:sp>
        <p:nvSpPr>
          <p:cNvPr id="76803" name="Rectangle 3"/>
          <p:cNvSpPr>
            <a:spLocks noGrp="1" noChangeArrowheads="1"/>
          </p:cNvSpPr>
          <p:nvPr>
            <p:ph type="body" idx="1"/>
          </p:nvPr>
        </p:nvSpPr>
        <p:spPr>
          <a:noFill/>
          <a:ln/>
        </p:spPr>
        <p:txBody>
          <a:bodyPr/>
          <a:lstStyle/>
          <a:p>
            <a:endParaRPr kumimoji="0"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92188" y="768350"/>
            <a:ext cx="5114925" cy="3836988"/>
          </a:xfrm>
          <a:ln/>
        </p:spPr>
      </p:sp>
      <p:sp>
        <p:nvSpPr>
          <p:cNvPr id="77827" name="Rectangle 3"/>
          <p:cNvSpPr>
            <a:spLocks noGrp="1" noChangeArrowheads="1"/>
          </p:cNvSpPr>
          <p:nvPr>
            <p:ph type="body" idx="1"/>
          </p:nvPr>
        </p:nvSpPr>
        <p:spPr>
          <a:noFill/>
          <a:ln/>
        </p:spPr>
        <p:txBody>
          <a:bodyPr/>
          <a:lstStyle/>
          <a:p>
            <a:endParaRPr kumimoji="0"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5F340EB-9568-4412-A9DE-844AACFB4E80}" type="slidenum">
              <a:rPr lang="en-US" altLang="zh-CN" smtClean="0"/>
              <a:pPr/>
              <a:t>38</a:t>
            </a:fld>
            <a:endParaRPr lang="en-US" altLang="zh-CN" smtClean="0"/>
          </a:p>
        </p:txBody>
      </p:sp>
      <p:sp>
        <p:nvSpPr>
          <p:cNvPr id="78851" name="Rectangle 2"/>
          <p:cNvSpPr>
            <a:spLocks noGrp="1" noRot="1" noChangeAspect="1" noChangeArrowheads="1" noTextEdit="1"/>
          </p:cNvSpPr>
          <p:nvPr>
            <p:ph type="sldImg"/>
          </p:nvPr>
        </p:nvSpPr>
        <p:spPr>
          <a:xfrm>
            <a:off x="992188" y="768350"/>
            <a:ext cx="5114925" cy="3836988"/>
          </a:xfrm>
          <a:ln/>
        </p:spPr>
      </p:sp>
      <p:sp>
        <p:nvSpPr>
          <p:cNvPr id="78852" name="Rectangle 3"/>
          <p:cNvSpPr>
            <a:spLocks noGrp="1" noChangeArrowheads="1"/>
          </p:cNvSpPr>
          <p:nvPr>
            <p:ph type="body" idx="1"/>
          </p:nvPr>
        </p:nvSpPr>
        <p:spPr>
          <a:noFill/>
          <a:ln/>
        </p:spPr>
        <p:txBody>
          <a:bodyPr/>
          <a:lstStyle/>
          <a:p>
            <a:pPr eaLnBrk="1" hangingPunct="1"/>
            <a:endParaRPr kumimoji="0"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48" tIns="49524" rIns="99048" bIns="49524" anchor="b"/>
          <a:lstStyle/>
          <a:p>
            <a:pPr algn="r" defTabSz="990600"/>
            <a:fld id="{8235015A-008B-46C0-8700-B085923C47B1}" type="slidenum">
              <a:rPr kumimoji="1" lang="en-US" altLang="zh-CN" sz="1300" b="0">
                <a:latin typeface="Times New Roman" pitchFamily="18" charset="0"/>
              </a:rPr>
              <a:pPr algn="r" defTabSz="990600"/>
              <a:t>7</a:t>
            </a:fld>
            <a:endParaRPr kumimoji="1" lang="en-US" altLang="zh-CN" sz="1300" b="0">
              <a:latin typeface="Times New Roman" pitchFamily="18" charset="0"/>
            </a:endParaRPr>
          </a:p>
        </p:txBody>
      </p:sp>
      <p:sp>
        <p:nvSpPr>
          <p:cNvPr id="68611" name="Rectangle 2"/>
          <p:cNvSpPr>
            <a:spLocks noGrp="1" noRot="1" noChangeAspect="1" noChangeArrowheads="1" noTextEdit="1"/>
          </p:cNvSpPr>
          <p:nvPr>
            <p:ph type="sldImg"/>
          </p:nvPr>
        </p:nvSpPr>
        <p:spPr>
          <a:xfrm>
            <a:off x="992188" y="768350"/>
            <a:ext cx="5116512" cy="3836988"/>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r>
              <a:rPr kumimoji="0" lang="en-US" altLang="zh-CN" sz="2000" smtClean="0">
                <a:latin typeface="Comic Sans MS" pitchFamily="66" charset="0"/>
              </a:rPr>
              <a:t>The study of planet formation can be casted back to the age of Laplace, who proposed a solar nebular theory.</a:t>
            </a:r>
          </a:p>
          <a:p>
            <a:r>
              <a:rPr kumimoji="0" lang="en-US" altLang="zh-CN" sz="2000" smtClean="0">
                <a:latin typeface="Comic Sans MS" pitchFamily="66" charset="0"/>
              </a:rPr>
              <a:t>Modern astronomy tells us that, planets form at the early stage of star formation. In the universe, there are regions that full of melecular, we call melrcular cloud. When it’s density is bigger enough, it begins to contract at a timescale of 10^4 years. Due to the conservation of angular momentum, a disk forms, at the time (T Tori stage). Planets forms in the disk within 10Myr, The disk will disappear at 10^ years, so </a:t>
            </a:r>
          </a:p>
          <a:p>
            <a:r>
              <a:rPr kumimoji="0" lang="en-US" altLang="zh-CN" sz="2000" smtClean="0">
                <a:latin typeface="Comic Sans MS" pitchFamily="66" charset="0"/>
              </a:rPr>
              <a:t>Plaent formation must form.</a:t>
            </a:r>
          </a:p>
          <a:p>
            <a:r>
              <a:rPr kumimoji="0" lang="en-US" altLang="zh-CN" sz="2000" smtClean="0">
                <a:latin typeface="Comic Sans MS" pitchFamily="66" charset="0"/>
              </a:rPr>
              <a:t>Shu, Adams &amp; Lizano 1987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48" tIns="49524" rIns="99048" bIns="49524" anchor="b"/>
          <a:lstStyle/>
          <a:p>
            <a:pPr algn="r" defTabSz="990600"/>
            <a:fld id="{9C4C9BB7-931A-4ABF-9939-0F6C8C447388}" type="slidenum">
              <a:rPr kumimoji="1" lang="en-US" altLang="zh-CN" sz="1300" b="0">
                <a:latin typeface="Times New Roman" pitchFamily="18" charset="0"/>
              </a:rPr>
              <a:pPr algn="r" defTabSz="990600"/>
              <a:t>8</a:t>
            </a:fld>
            <a:endParaRPr kumimoji="1" lang="en-US" altLang="zh-CN" sz="1300" b="0">
              <a:latin typeface="Times New Roman" pitchFamily="18" charset="0"/>
            </a:endParaRPr>
          </a:p>
        </p:txBody>
      </p:sp>
      <p:sp>
        <p:nvSpPr>
          <p:cNvPr id="69635" name="Rectangle 2"/>
          <p:cNvSpPr>
            <a:spLocks noGrp="1" noRot="1" noChangeAspect="1" noChangeArrowheads="1" noTextEdit="1"/>
          </p:cNvSpPr>
          <p:nvPr>
            <p:ph type="sldImg"/>
          </p:nvPr>
        </p:nvSpPr>
        <p:spPr>
          <a:xfrm>
            <a:off x="992188" y="768350"/>
            <a:ext cx="5116512" cy="3836988"/>
          </a:xfrm>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kumimoji="0" lang="en-US" altLang="zh-CN" sz="2000" smtClean="0">
              <a:latin typeface="Comic Sans MS" pitchFamily="6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92188" y="768350"/>
            <a:ext cx="5114925" cy="3836988"/>
          </a:xfrm>
          <a:ln/>
        </p:spPr>
      </p:sp>
      <p:sp>
        <p:nvSpPr>
          <p:cNvPr id="70659" name="Rectangle 3"/>
          <p:cNvSpPr>
            <a:spLocks noGrp="1" noChangeArrowheads="1"/>
          </p:cNvSpPr>
          <p:nvPr>
            <p:ph type="body" idx="1"/>
          </p:nvPr>
        </p:nvSpPr>
        <p:spPr>
          <a:noFill/>
          <a:ln/>
        </p:spPr>
        <p:txBody>
          <a:bodyPr/>
          <a:lstStyle/>
          <a:p>
            <a:endParaRPr kumimoji="0"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46" tIns="49523" rIns="99046" bIns="49523" anchor="b"/>
          <a:lstStyle/>
          <a:p>
            <a:pPr algn="r" defTabSz="1028700"/>
            <a:fld id="{788AAD73-711F-4E85-9183-C381E97F357C}" type="slidenum">
              <a:rPr kumimoji="1" lang="en-US" altLang="zh-CN" sz="1400" b="0">
                <a:solidFill>
                  <a:srgbClr val="000000"/>
                </a:solidFill>
                <a:latin typeface="Times New Roman" pitchFamily="18" charset="0"/>
              </a:rPr>
              <a:pPr algn="r" defTabSz="1028700"/>
              <a:t>11</a:t>
            </a:fld>
            <a:endParaRPr kumimoji="1" lang="en-US" altLang="zh-CN" sz="1400" b="0">
              <a:solidFill>
                <a:srgbClr val="000000"/>
              </a:solidFill>
              <a:latin typeface="Times New Roman" pitchFamily="18" charset="0"/>
            </a:endParaRPr>
          </a:p>
        </p:txBody>
      </p:sp>
      <p:sp>
        <p:nvSpPr>
          <p:cNvPr id="71683"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kumimoji="0"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xfrm>
            <a:off x="992188" y="768350"/>
            <a:ext cx="5114925" cy="3836988"/>
          </a:xfrm>
          <a:ln/>
        </p:spPr>
      </p:sp>
      <p:sp>
        <p:nvSpPr>
          <p:cNvPr id="72707" name="备注占位符 2"/>
          <p:cNvSpPr>
            <a:spLocks noGrp="1"/>
          </p:cNvSpPr>
          <p:nvPr>
            <p:ph type="body" idx="1"/>
          </p:nvPr>
        </p:nvSpPr>
        <p:spPr>
          <a:noFill/>
          <a:ln/>
        </p:spPr>
        <p:txBody>
          <a:bodyPr/>
          <a:lstStyle/>
          <a:p>
            <a:pPr>
              <a:spcBef>
                <a:spcPct val="0"/>
              </a:spcBef>
            </a:pPr>
            <a:r>
              <a:rPr kumimoji="0" lang="zh-CN" altLang="en-US" smtClean="0">
                <a:latin typeface="Calibri" pitchFamily="34" charset="0"/>
              </a:rPr>
              <a:t>逆行热木星的起源问题是近年来的热门问题之一。根据行星形成理论，木星质量的行星应该形成于雪线以外的盘平面上，所以需要特殊的机制来实现这样的转移。之前针对热木星的轨道迁移机制有些不能适用，比如气体盘迁移。其他的这些机制均需要首先激发偏心率和轨道倾角，再通过潮汐耗散使轨道圆化。其中行星散射主要是</a:t>
            </a:r>
            <a:r>
              <a:rPr kumimoji="0" lang="en-US" altLang="zh-CN" smtClean="0">
                <a:latin typeface="Calibri" pitchFamily="34" charset="0"/>
              </a:rPr>
              <a:t>Nagasawa</a:t>
            </a:r>
            <a:r>
              <a:rPr kumimoji="0" lang="zh-CN" altLang="en-US" smtClean="0">
                <a:latin typeface="Calibri" pitchFamily="34" charset="0"/>
              </a:rPr>
              <a:t>他们在研究，需要很致密的几个行星同时存在。</a:t>
            </a:r>
            <a:r>
              <a:rPr kumimoji="0" lang="en-US" altLang="zh-CN" smtClean="0">
                <a:latin typeface="Calibri" pitchFamily="34" charset="0"/>
              </a:rPr>
              <a:t>Naoz</a:t>
            </a:r>
            <a:r>
              <a:rPr kumimoji="0" lang="zh-CN" altLang="en-US" smtClean="0">
                <a:latin typeface="Calibri" pitchFamily="34" charset="0"/>
              </a:rPr>
              <a:t>等在</a:t>
            </a:r>
            <a:r>
              <a:rPr kumimoji="0" lang="en-US" altLang="zh-CN" smtClean="0">
                <a:latin typeface="Calibri" pitchFamily="34" charset="0"/>
              </a:rPr>
              <a:t>2011</a:t>
            </a:r>
            <a:r>
              <a:rPr kumimoji="0" lang="zh-CN" altLang="en-US" smtClean="0">
                <a:latin typeface="Calibri" pitchFamily="34" charset="0"/>
              </a:rPr>
              <a:t>年提出了</a:t>
            </a:r>
            <a:r>
              <a:rPr kumimoji="0" lang="en-US" altLang="zh-CN" smtClean="0">
                <a:latin typeface="Calibri" pitchFamily="34" charset="0"/>
              </a:rPr>
              <a:t>Kozai</a:t>
            </a:r>
            <a:r>
              <a:rPr kumimoji="0" lang="zh-CN" altLang="en-US" smtClean="0">
                <a:latin typeface="Calibri" pitchFamily="34" charset="0"/>
              </a:rPr>
              <a:t>机制中的八极矩项可以使内行星变为逆行，他们给出的例子中外行星初始倾角和偏心率很大，这么大的偏心率和倾角很难通过散射形成。于是我们提出了长期共振加</a:t>
            </a:r>
            <a:r>
              <a:rPr kumimoji="0" lang="en-US" altLang="zh-CN" smtClean="0">
                <a:latin typeface="Calibri" pitchFamily="34" charset="0"/>
              </a:rPr>
              <a:t>Kozai</a:t>
            </a:r>
            <a:r>
              <a:rPr kumimoji="0" lang="zh-CN" altLang="en-US" smtClean="0">
                <a:latin typeface="Calibri" pitchFamily="34" charset="0"/>
              </a:rPr>
              <a:t>机制的激发机制，利用长期共振中激发倾角的过程大大降低轨道激发的初始倾角。我们将在后面给出详细介绍。另外，</a:t>
            </a:r>
            <a:r>
              <a:rPr kumimoji="0" lang="en-US" altLang="zh-CN" smtClean="0">
                <a:latin typeface="Calibri" pitchFamily="34" charset="0"/>
              </a:rPr>
              <a:t>Wu</a:t>
            </a:r>
            <a:r>
              <a:rPr kumimoji="0" lang="zh-CN" altLang="en-US" smtClean="0">
                <a:latin typeface="Calibri" pitchFamily="34" charset="0"/>
              </a:rPr>
              <a:t>等还提出长期混沌效应的激发机制。</a:t>
            </a:r>
          </a:p>
        </p:txBody>
      </p:sp>
      <p:sp>
        <p:nvSpPr>
          <p:cNvPr id="72708" name="灯片编号占位符 3"/>
          <p:cNvSpPr>
            <a:spLocks noGrp="1"/>
          </p:cNvSpPr>
          <p:nvPr>
            <p:ph type="sldNum" sz="quarter" idx="5"/>
          </p:nvPr>
        </p:nvSpPr>
        <p:spPr>
          <a:noFill/>
        </p:spPr>
        <p:txBody>
          <a:bodyPr/>
          <a:lstStyle/>
          <a:p>
            <a:fld id="{7981C81D-ECB4-41C0-8551-3DC214FF5FC9}" type="slidenum">
              <a:rPr kumimoji="0" lang="zh-CN" altLang="en-US" smtClean="0">
                <a:latin typeface="Calibri" pitchFamily="34" charset="0"/>
              </a:rPr>
              <a:pPr/>
              <a:t>14</a:t>
            </a:fld>
            <a:endParaRPr kumimoji="0" lang="zh-CN" alt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a:xfrm>
            <a:off x="992188" y="768350"/>
            <a:ext cx="5114925" cy="3836988"/>
          </a:xfrm>
          <a:ln/>
        </p:spPr>
      </p:sp>
      <p:sp>
        <p:nvSpPr>
          <p:cNvPr id="73731" name="备注占位符 2"/>
          <p:cNvSpPr>
            <a:spLocks noGrp="1"/>
          </p:cNvSpPr>
          <p:nvPr>
            <p:ph type="body" idx="1"/>
          </p:nvPr>
        </p:nvSpPr>
        <p:spPr>
          <a:noFill/>
          <a:ln/>
        </p:spPr>
        <p:txBody>
          <a:bodyPr/>
          <a:lstStyle/>
          <a:p>
            <a:pPr>
              <a:spcBef>
                <a:spcPct val="0"/>
              </a:spcBef>
            </a:pPr>
            <a:r>
              <a:rPr kumimoji="0" lang="zh-CN" altLang="en-US" smtClean="0">
                <a:latin typeface="Calibri" pitchFamily="34" charset="0"/>
              </a:rPr>
              <a:t>我们首先改变外行星的质量和半长径，将上面所说激发区域对应的</a:t>
            </a:r>
            <a:r>
              <a:rPr kumimoji="0" lang="en-US" altLang="zh-CN" smtClean="0">
                <a:latin typeface="Calibri" pitchFamily="34" charset="0"/>
              </a:rPr>
              <a:t>I2</a:t>
            </a:r>
            <a:r>
              <a:rPr kumimoji="0" lang="zh-CN" altLang="en-US" smtClean="0">
                <a:latin typeface="Calibri" pitchFamily="34" charset="0"/>
              </a:rPr>
              <a:t>的最小值和此时</a:t>
            </a:r>
            <a:r>
              <a:rPr kumimoji="0" lang="en-US" altLang="zh-CN" smtClean="0">
                <a:latin typeface="Calibri" pitchFamily="34" charset="0"/>
              </a:rPr>
              <a:t>a1</a:t>
            </a:r>
            <a:r>
              <a:rPr kumimoji="0" lang="zh-CN" altLang="en-US" smtClean="0">
                <a:latin typeface="Calibri" pitchFamily="34" charset="0"/>
              </a:rPr>
              <a:t>的值分别作等高线图。上面是针对两行星夹角</a:t>
            </a:r>
            <a:r>
              <a:rPr kumimoji="0" lang="en-US" altLang="zh-CN" smtClean="0">
                <a:latin typeface="Calibri" pitchFamily="34" charset="0"/>
              </a:rPr>
              <a:t>Itot</a:t>
            </a:r>
            <a:r>
              <a:rPr kumimoji="0" lang="zh-CN" altLang="en-US" smtClean="0">
                <a:latin typeface="Calibri" pitchFamily="34" charset="0"/>
              </a:rPr>
              <a:t>大于</a:t>
            </a:r>
            <a:r>
              <a:rPr kumimoji="0" lang="en-US" altLang="zh-CN" smtClean="0">
                <a:latin typeface="Calibri" pitchFamily="34" charset="0"/>
              </a:rPr>
              <a:t>40</a:t>
            </a:r>
            <a:r>
              <a:rPr kumimoji="0" lang="zh-CN" altLang="en-US" smtClean="0">
                <a:latin typeface="Calibri" pitchFamily="34" charset="0"/>
              </a:rPr>
              <a:t>度的区域，下面是</a:t>
            </a:r>
            <a:r>
              <a:rPr kumimoji="0" lang="en-US" altLang="zh-CN" smtClean="0">
                <a:latin typeface="Calibri" pitchFamily="34" charset="0"/>
              </a:rPr>
              <a:t>I1</a:t>
            </a:r>
            <a:r>
              <a:rPr kumimoji="0" lang="zh-CN" altLang="en-US" smtClean="0">
                <a:latin typeface="Calibri" pitchFamily="34" charset="0"/>
              </a:rPr>
              <a:t>大于</a:t>
            </a:r>
            <a:r>
              <a:rPr kumimoji="0" lang="en-US" altLang="zh-CN" smtClean="0">
                <a:latin typeface="Calibri" pitchFamily="34" charset="0"/>
              </a:rPr>
              <a:t>90</a:t>
            </a:r>
            <a:r>
              <a:rPr kumimoji="0" lang="zh-CN" altLang="en-US" smtClean="0">
                <a:latin typeface="Calibri" pitchFamily="34" charset="0"/>
              </a:rPr>
              <a:t>度为激发区。由图可看出，在外行星靠近盘的内边界的情况下，质量越大对应的临界倾角越小。并且对于固定的盘，给出了可以把雪线附近的木星激发到逆行的外行星的条件。</a:t>
            </a:r>
          </a:p>
        </p:txBody>
      </p:sp>
      <p:sp>
        <p:nvSpPr>
          <p:cNvPr id="73732" name="灯片编号占位符 3"/>
          <p:cNvSpPr>
            <a:spLocks noGrp="1"/>
          </p:cNvSpPr>
          <p:nvPr>
            <p:ph type="sldNum" sz="quarter" idx="5"/>
          </p:nvPr>
        </p:nvSpPr>
        <p:spPr>
          <a:noFill/>
        </p:spPr>
        <p:txBody>
          <a:bodyPr/>
          <a:lstStyle/>
          <a:p>
            <a:fld id="{D14D501D-87EF-40F1-B0A9-5F566BD5B119}" type="slidenum">
              <a:rPr kumimoji="0" lang="zh-CN" altLang="en-US" smtClean="0">
                <a:latin typeface="Calibri" pitchFamily="34" charset="0"/>
              </a:rPr>
              <a:pPr/>
              <a:t>15</a:t>
            </a:fld>
            <a:endParaRPr kumimoji="0" lang="zh-CN" altLang="en-US"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48" tIns="49524" rIns="99048" bIns="49524" anchor="b"/>
          <a:lstStyle/>
          <a:p>
            <a:pPr algn="r" defTabSz="990600"/>
            <a:fld id="{2B214CB3-F2FB-43FF-B7D4-4FD5D85119AE}" type="slidenum">
              <a:rPr kumimoji="1" lang="en-US" altLang="zh-CN" sz="1300" b="0">
                <a:latin typeface="Times New Roman" pitchFamily="18" charset="0"/>
              </a:rPr>
              <a:pPr algn="r" defTabSz="990600"/>
              <a:t>23</a:t>
            </a:fld>
            <a:endParaRPr kumimoji="1" lang="en-US" altLang="zh-CN" sz="1300" b="0">
              <a:latin typeface="Times New Roman" pitchFamily="18" charset="0"/>
            </a:endParaRPr>
          </a:p>
        </p:txBody>
      </p:sp>
      <p:sp>
        <p:nvSpPr>
          <p:cNvPr id="74755" name="Rectangle 2"/>
          <p:cNvSpPr>
            <a:spLocks noGrp="1" noRot="1" noChangeAspect="1" noChangeArrowheads="1" noTextEdit="1"/>
          </p:cNvSpPr>
          <p:nvPr>
            <p:ph type="sldImg"/>
          </p:nvPr>
        </p:nvSpPr>
        <p:spPr>
          <a:xfrm>
            <a:off x="971550" y="795338"/>
            <a:ext cx="5156200" cy="3867150"/>
          </a:xfrm>
          <a:solidFill>
            <a:srgbClr val="FFFFFF"/>
          </a:solidFill>
          <a:ln/>
        </p:spPr>
      </p:sp>
      <p:sp>
        <p:nvSpPr>
          <p:cNvPr id="74756" name="Rectangle 3"/>
          <p:cNvSpPr>
            <a:spLocks noGrp="1" noChangeArrowheads="1"/>
          </p:cNvSpPr>
          <p:nvPr>
            <p:ph type="body" idx="1"/>
          </p:nvPr>
        </p:nvSpPr>
        <p:spPr>
          <a:xfrm>
            <a:off x="946150" y="4889500"/>
            <a:ext cx="5207000" cy="4549775"/>
          </a:xfrm>
          <a:solidFill>
            <a:srgbClr val="FFFFFF"/>
          </a:solidFill>
          <a:ln>
            <a:solidFill>
              <a:srgbClr val="000000"/>
            </a:solidFill>
          </a:ln>
        </p:spPr>
        <p:txBody>
          <a:bodyPr/>
          <a:lstStyle/>
          <a:p>
            <a:pPr eaLnBrk="1" hangingPunct="1"/>
            <a:r>
              <a:rPr kumimoji="0" lang="en-US" altLang="zh-CN" smtClean="0"/>
              <a:t>color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992188" y="768350"/>
            <a:ext cx="5114925" cy="3836988"/>
          </a:xfrm>
          <a:ln/>
        </p:spPr>
      </p:sp>
      <p:sp>
        <p:nvSpPr>
          <p:cNvPr id="75779" name="Rectangle 3"/>
          <p:cNvSpPr>
            <a:spLocks noGrp="1" noChangeArrowheads="1"/>
          </p:cNvSpPr>
          <p:nvPr>
            <p:ph type="body" idx="1"/>
          </p:nvPr>
        </p:nvSpPr>
        <p:spPr>
          <a:noFill/>
          <a:ln/>
        </p:spPr>
        <p:txBody>
          <a:bodyPr/>
          <a:lstStyle/>
          <a:p>
            <a:endParaRPr kumimoji="0"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02413" y="188913"/>
            <a:ext cx="2084387"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44488" y="188913"/>
            <a:ext cx="6105525" cy="593725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344488" y="188913"/>
            <a:ext cx="6551612" cy="706437"/>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媒体占位符 3"/>
          <p:cNvSpPr>
            <a:spLocks noGrp="1"/>
          </p:cNvSpPr>
          <p:nvPr>
            <p:ph type="media" sz="half" idx="2"/>
          </p:nvPr>
        </p:nvSpPr>
        <p:spPr>
          <a:xfrm>
            <a:off x="4648200" y="1600200"/>
            <a:ext cx="4038600" cy="4525963"/>
          </a:xfrm>
          <a:prstGeom prst="rect">
            <a:avLst/>
          </a:prstGeom>
        </p:spPr>
        <p:txBody>
          <a:bodyPr/>
          <a:lstStyle/>
          <a:p>
            <a:pPr lvl="0"/>
            <a:endParaRPr lang="zh-CN" alt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344488" y="188913"/>
            <a:ext cx="6551612" cy="706437"/>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内容占位符 4"/>
          <p:cNvSpPr>
            <a:spLocks noGrp="1"/>
          </p:cNvSpPr>
          <p:nvPr>
            <p:ph sz="quarter" idx="3"/>
          </p:nvPr>
        </p:nvSpPr>
        <p:spPr>
          <a:xfrm>
            <a:off x="4648200" y="3938588"/>
            <a:ext cx="4038600" cy="2187575"/>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Oval 6"/>
          <p:cNvSpPr>
            <a:spLocks noChangeArrowheads="1"/>
          </p:cNvSpPr>
          <p:nvPr/>
        </p:nvSpPr>
        <p:spPr bwMode="auto">
          <a:xfrm>
            <a:off x="228600" y="1635125"/>
            <a:ext cx="2514600" cy="2514600"/>
          </a:xfrm>
          <a:prstGeom prst="ellipse">
            <a:avLst/>
          </a:prstGeom>
          <a:noFill/>
          <a:ln w="12700">
            <a:solidFill>
              <a:schemeClr val="accent1"/>
            </a:solidFill>
            <a:round/>
            <a:headEnd/>
            <a:tailEnd/>
          </a:ln>
          <a:effectLst/>
          <a:extLst>
            <a:ext uri="{909E8E84-426E-40dd-AFC4-6F175D3DCCD1}"/>
            <a:ext uri="{AF507438-7753-43e0-B8FC-AC1667EBCBE1}"/>
          </a:extLst>
        </p:spPr>
        <p:txBody>
          <a:bodyPr wrap="none" anchor="ctr"/>
          <a:lstStyle/>
          <a:p>
            <a:pPr algn="ctr">
              <a:defRPr/>
            </a:pPr>
            <a:endParaRPr lang="zh-CN" altLang="en-US" sz="1800" b="0">
              <a:solidFill>
                <a:srgbClr val="292929"/>
              </a:solidFill>
              <a:latin typeface="Arial" charset="0"/>
              <a:ea typeface="宋体" charset="0"/>
            </a:endParaRPr>
          </a:p>
        </p:txBody>
      </p:sp>
      <p:sp>
        <p:nvSpPr>
          <p:cNvPr id="5" name="Rectangle 7"/>
          <p:cNvSpPr>
            <a:spLocks noChangeArrowheads="1"/>
          </p:cNvSpPr>
          <p:nvPr/>
        </p:nvSpPr>
        <p:spPr bwMode="hidden">
          <a:xfrm>
            <a:off x="0" y="2397125"/>
            <a:ext cx="4724400" cy="1143000"/>
          </a:xfrm>
          <a:prstGeom prst="rect">
            <a:avLst/>
          </a:prstGeom>
          <a:solidFill>
            <a:schemeClr val="accent2"/>
          </a:solidFill>
          <a:ln>
            <a:noFill/>
          </a:ln>
          <a:effectLst/>
          <a:extLst>
            <a:ext uri="{91240B29-F687-4f45-9708-019B960494DF}"/>
            <a:ext uri="{AF507438-7753-43e0-B8FC-AC1667EBCBE1}"/>
          </a:extLst>
        </p:spPr>
        <p:txBody>
          <a:bodyPr wrap="none" anchor="ctr"/>
          <a:lstStyle/>
          <a:p>
            <a:pPr algn="ctr">
              <a:defRPr/>
            </a:pPr>
            <a:endParaRPr lang="zh-CN" altLang="en-US" sz="2400" b="0">
              <a:solidFill>
                <a:srgbClr val="292929"/>
              </a:solidFill>
              <a:latin typeface="Times New Roman" charset="0"/>
              <a:ea typeface="宋体" charset="0"/>
            </a:endParaRPr>
          </a:p>
        </p:txBody>
      </p:sp>
      <p:sp>
        <p:nvSpPr>
          <p:cNvPr id="6" name="Rectangle 8"/>
          <p:cNvSpPr>
            <a:spLocks noChangeArrowheads="1"/>
          </p:cNvSpPr>
          <p:nvPr/>
        </p:nvSpPr>
        <p:spPr bwMode="hidden">
          <a:xfrm>
            <a:off x="3962400" y="2397125"/>
            <a:ext cx="4724400" cy="1143000"/>
          </a:xfrm>
          <a:prstGeom prst="rect">
            <a:avLst/>
          </a:prstGeom>
          <a:gradFill rotWithShape="0">
            <a:gsLst>
              <a:gs pos="0">
                <a:schemeClr val="accent2"/>
              </a:gs>
              <a:gs pos="100000">
                <a:schemeClr val="bg1"/>
              </a:gs>
            </a:gsLst>
            <a:lin ang="0" scaled="1"/>
          </a:gradFill>
          <a:ln>
            <a:noFill/>
          </a:ln>
          <a:effectLst/>
          <a:extLst>
            <a:ext uri="{91240B29-F687-4f45-9708-019B960494DF}"/>
            <a:ext uri="{AF507438-7753-43e0-B8FC-AC1667EBCBE1}"/>
          </a:extLst>
        </p:spPr>
        <p:txBody>
          <a:bodyPr wrap="none" anchor="ctr"/>
          <a:lstStyle/>
          <a:p>
            <a:pPr algn="ctr">
              <a:defRPr/>
            </a:pPr>
            <a:endParaRPr lang="zh-CN" altLang="en-US" sz="2400" b="0">
              <a:solidFill>
                <a:srgbClr val="292929"/>
              </a:solidFill>
              <a:latin typeface="Times New Roman" charset="0"/>
              <a:ea typeface="宋体" charset="0"/>
            </a:endParaRPr>
          </a:p>
        </p:txBody>
      </p:sp>
      <p:pic>
        <p:nvPicPr>
          <p:cNvPr id="7" name="Picture 10" descr="tower"/>
          <p:cNvPicPr>
            <a:picLocks noChangeAspect="1" noChangeArrowheads="1"/>
          </p:cNvPicPr>
          <p:nvPr/>
        </p:nvPicPr>
        <p:blipFill>
          <a:blip r:embed="rId2" cstate="print"/>
          <a:srcRect/>
          <a:stretch>
            <a:fillRect/>
          </a:stretch>
        </p:blipFill>
        <p:spPr bwMode="auto">
          <a:xfrm>
            <a:off x="6542088" y="188913"/>
            <a:ext cx="1990725" cy="1095375"/>
          </a:xfrm>
          <a:prstGeom prst="rect">
            <a:avLst/>
          </a:prstGeom>
          <a:noFill/>
          <a:ln w="9525">
            <a:noFill/>
            <a:miter lim="800000"/>
            <a:headEnd/>
            <a:tailEnd/>
          </a:ln>
        </p:spPr>
      </p:pic>
      <p:pic>
        <p:nvPicPr>
          <p:cNvPr id="8" name="Picture 11" descr="NJU2"/>
          <p:cNvPicPr>
            <a:picLocks noChangeAspect="1" noChangeArrowheads="1"/>
          </p:cNvPicPr>
          <p:nvPr/>
        </p:nvPicPr>
        <p:blipFill>
          <a:blip r:embed="rId3" cstate="print"/>
          <a:srcRect/>
          <a:stretch>
            <a:fillRect/>
          </a:stretch>
        </p:blipFill>
        <p:spPr bwMode="auto">
          <a:xfrm>
            <a:off x="252413" y="260350"/>
            <a:ext cx="2303462" cy="904875"/>
          </a:xfrm>
          <a:prstGeom prst="rect">
            <a:avLst/>
          </a:prstGeom>
          <a:noFill/>
          <a:ln w="9525">
            <a:noFill/>
            <a:miter lim="800000"/>
            <a:headEnd/>
            <a:tailEnd/>
          </a:ln>
        </p:spPr>
      </p:pic>
      <p:pic>
        <p:nvPicPr>
          <p:cNvPr id="9" name="Picture 12"/>
          <p:cNvPicPr>
            <a:picLocks noChangeAspect="1" noChangeArrowheads="1"/>
          </p:cNvPicPr>
          <p:nvPr/>
        </p:nvPicPr>
        <p:blipFill>
          <a:blip r:embed="rId4" cstate="print"/>
          <a:srcRect/>
          <a:stretch>
            <a:fillRect/>
          </a:stretch>
        </p:blipFill>
        <p:spPr bwMode="auto">
          <a:xfrm>
            <a:off x="14288" y="6092825"/>
            <a:ext cx="9117012" cy="28575"/>
          </a:xfrm>
          <a:prstGeom prst="rect">
            <a:avLst/>
          </a:prstGeom>
          <a:noFill/>
          <a:ln w="9525">
            <a:noFill/>
            <a:miter lim="800000"/>
            <a:headEnd/>
            <a:tailEnd/>
          </a:ln>
        </p:spPr>
      </p:pic>
      <p:pic>
        <p:nvPicPr>
          <p:cNvPr id="10" name="Picture 13"/>
          <p:cNvPicPr>
            <a:picLocks noChangeAspect="1" noChangeArrowheads="1"/>
          </p:cNvPicPr>
          <p:nvPr/>
        </p:nvPicPr>
        <p:blipFill>
          <a:blip r:embed="rId4" cstate="print"/>
          <a:srcRect/>
          <a:stretch>
            <a:fillRect/>
          </a:stretch>
        </p:blipFill>
        <p:spPr bwMode="auto">
          <a:xfrm>
            <a:off x="0" y="1268413"/>
            <a:ext cx="9117013" cy="28575"/>
          </a:xfrm>
          <a:prstGeom prst="rect">
            <a:avLst/>
          </a:prstGeom>
          <a:noFill/>
          <a:ln w="9525">
            <a:noFill/>
            <a:miter lim="800000"/>
            <a:headEnd/>
            <a:tailEnd/>
          </a:ln>
        </p:spPr>
      </p:pic>
      <p:sp>
        <p:nvSpPr>
          <p:cNvPr id="189442" name="Rectangle 2"/>
          <p:cNvSpPr>
            <a:spLocks noGrp="1" noChangeArrowheads="1"/>
          </p:cNvSpPr>
          <p:nvPr>
            <p:ph type="subTitle" idx="1"/>
          </p:nvPr>
        </p:nvSpPr>
        <p:spPr>
          <a:xfrm>
            <a:off x="3059113" y="4149725"/>
            <a:ext cx="5184775" cy="1336675"/>
          </a:xfrm>
        </p:spPr>
        <p:txBody>
          <a:bodyPr/>
          <a:lstStyle>
            <a:lvl1pPr marL="0" indent="0">
              <a:buFont typeface="Wingdings" charset="0"/>
              <a:buNone/>
              <a:defRPr/>
            </a:lvl1pPr>
          </a:lstStyle>
          <a:p>
            <a:pPr lvl="0"/>
            <a:r>
              <a:rPr lang="zh-CN" altLang="en-US" noProof="0" smtClean="0"/>
              <a:t>单击此处编辑母版副标题样式</a:t>
            </a:r>
          </a:p>
        </p:txBody>
      </p:sp>
      <p:sp>
        <p:nvSpPr>
          <p:cNvPr id="189449" name="Rectangle 9"/>
          <p:cNvSpPr>
            <a:spLocks noGrp="1" noChangeArrowheads="1"/>
          </p:cNvSpPr>
          <p:nvPr>
            <p:ph type="ctrTitle"/>
          </p:nvPr>
        </p:nvSpPr>
        <p:spPr>
          <a:xfrm>
            <a:off x="838200" y="2163763"/>
            <a:ext cx="7405688" cy="1600200"/>
          </a:xfrm>
        </p:spPr>
        <p:txBody>
          <a:bodyPr anchor="ctr"/>
          <a:lstStyle>
            <a:lvl1pPr>
              <a:defRPr/>
            </a:lvl1pPr>
          </a:lstStyle>
          <a:p>
            <a:pPr lvl="0"/>
            <a:r>
              <a:rPr lang="zh-CN" altLang="en-US" noProof="0" smtClean="0"/>
              <a:t>单击此处编辑母版标题样式</a:t>
            </a:r>
          </a:p>
        </p:txBody>
      </p:sp>
      <p:sp>
        <p:nvSpPr>
          <p:cNvPr id="11" name="Rectangle 3"/>
          <p:cNvSpPr>
            <a:spLocks noGrp="1" noChangeArrowheads="1"/>
          </p:cNvSpPr>
          <p:nvPr>
            <p:ph type="dt" sz="half" idx="10"/>
          </p:nvPr>
        </p:nvSpPr>
        <p:spPr>
          <a:xfrm>
            <a:off x="685800" y="6284913"/>
            <a:ext cx="1293813" cy="457200"/>
          </a:xfrm>
        </p:spPr>
        <p:txBody>
          <a:bodyPr/>
          <a:lstStyle>
            <a:lvl1pPr>
              <a:defRPr b="1"/>
            </a:lvl1pPr>
          </a:lstStyle>
          <a:p>
            <a:pPr>
              <a:defRPr/>
            </a:pPr>
            <a:fld id="{6BB760CD-6502-4E14-BAEB-D4FF8A0C49B7}" type="datetime1">
              <a:rPr lang="zh-CN" altLang="en-US"/>
              <a:pPr>
                <a:defRPr/>
              </a:pPr>
              <a:t>2014-04-03</a:t>
            </a:fld>
            <a:endParaRPr lang="en-US" altLang="zh-CN"/>
          </a:p>
        </p:txBody>
      </p:sp>
      <p:sp>
        <p:nvSpPr>
          <p:cNvPr id="12" name="Rectangle 4"/>
          <p:cNvSpPr>
            <a:spLocks noGrp="1" noChangeArrowheads="1"/>
          </p:cNvSpPr>
          <p:nvPr>
            <p:ph type="ftr" sz="quarter" idx="11"/>
          </p:nvPr>
        </p:nvSpPr>
        <p:spPr>
          <a:xfrm>
            <a:off x="2195513" y="6202363"/>
            <a:ext cx="5113337" cy="539750"/>
          </a:xfrm>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13" name="Rectangle 5"/>
          <p:cNvSpPr>
            <a:spLocks noGrp="1" noChangeArrowheads="1"/>
          </p:cNvSpPr>
          <p:nvPr>
            <p:ph type="sldNum" sz="quarter" idx="12"/>
          </p:nvPr>
        </p:nvSpPr>
        <p:spPr/>
        <p:txBody>
          <a:bodyPr/>
          <a:lstStyle>
            <a:lvl1pPr>
              <a:defRPr b="1"/>
            </a:lvl1pPr>
          </a:lstStyle>
          <a:p>
            <a:pPr>
              <a:defRPr/>
            </a:pPr>
            <a:fld id="{5AA97428-E244-439B-968F-529B45FF9D6D}" type="slidenum">
              <a:rPr lang="en-US" altLang="zh-CN"/>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7"/>
          <p:cNvSpPr>
            <a:spLocks noGrp="1" noChangeArrowheads="1"/>
          </p:cNvSpPr>
          <p:nvPr>
            <p:ph type="dt" sz="half" idx="10"/>
          </p:nvPr>
        </p:nvSpPr>
        <p:spPr/>
        <p:txBody>
          <a:bodyPr/>
          <a:lstStyle>
            <a:lvl1pPr>
              <a:defRPr b="1"/>
            </a:lvl1pPr>
          </a:lstStyle>
          <a:p>
            <a:pPr>
              <a:defRPr/>
            </a:pPr>
            <a:fld id="{8964CE99-3E70-4239-A2A3-DFBB814BB044}" type="datetime1">
              <a:rPr lang="zh-CN" altLang="en-US"/>
              <a:pPr>
                <a:defRPr/>
              </a:pPr>
              <a:t>2014-04-03</a:t>
            </a:fld>
            <a:endParaRPr lang="en-US" altLang="zh-CN"/>
          </a:p>
        </p:txBody>
      </p:sp>
      <p:sp>
        <p:nvSpPr>
          <p:cNvPr id="5"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6" name="Rectangle 9"/>
          <p:cNvSpPr>
            <a:spLocks noGrp="1" noChangeArrowheads="1"/>
          </p:cNvSpPr>
          <p:nvPr>
            <p:ph type="sldNum" sz="quarter" idx="12"/>
          </p:nvPr>
        </p:nvSpPr>
        <p:spPr/>
        <p:txBody>
          <a:bodyPr/>
          <a:lstStyle>
            <a:lvl1pPr>
              <a:defRPr b="1"/>
            </a:lvl1pPr>
          </a:lstStyle>
          <a:p>
            <a:pPr>
              <a:defRPr/>
            </a:pPr>
            <a:fld id="{D675F9C5-DD8D-43EF-9C23-60527B09B37F}" type="slidenum">
              <a:rPr lang="en-US" altLang="zh-CN"/>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7"/>
          <p:cNvSpPr>
            <a:spLocks noGrp="1" noChangeArrowheads="1"/>
          </p:cNvSpPr>
          <p:nvPr>
            <p:ph type="dt" sz="half" idx="10"/>
          </p:nvPr>
        </p:nvSpPr>
        <p:spPr/>
        <p:txBody>
          <a:bodyPr/>
          <a:lstStyle>
            <a:lvl1pPr>
              <a:defRPr b="1"/>
            </a:lvl1pPr>
          </a:lstStyle>
          <a:p>
            <a:pPr>
              <a:defRPr/>
            </a:pPr>
            <a:fld id="{F0A0F6A3-C964-4297-85C9-91C81621B712}" type="datetime1">
              <a:rPr lang="zh-CN" altLang="en-US"/>
              <a:pPr>
                <a:defRPr/>
              </a:pPr>
              <a:t>2014-04-03</a:t>
            </a:fld>
            <a:endParaRPr lang="en-US" altLang="zh-CN"/>
          </a:p>
        </p:txBody>
      </p:sp>
      <p:sp>
        <p:nvSpPr>
          <p:cNvPr id="5"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6" name="Rectangle 9"/>
          <p:cNvSpPr>
            <a:spLocks noGrp="1" noChangeArrowheads="1"/>
          </p:cNvSpPr>
          <p:nvPr>
            <p:ph type="sldNum" sz="quarter" idx="12"/>
          </p:nvPr>
        </p:nvSpPr>
        <p:spPr/>
        <p:txBody>
          <a:bodyPr/>
          <a:lstStyle>
            <a:lvl1pPr>
              <a:defRPr b="1"/>
            </a:lvl1pPr>
          </a:lstStyle>
          <a:p>
            <a:pPr>
              <a:defRPr/>
            </a:pPr>
            <a:fld id="{B2947358-392F-44E6-89B8-5B8328CBF166}" type="slidenum">
              <a:rPr lang="en-US" altLang="zh-CN"/>
              <a:pPr>
                <a:defRPr/>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313" y="1484313"/>
            <a:ext cx="399415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14863" y="1484313"/>
            <a:ext cx="3995737"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Rectangle 7"/>
          <p:cNvSpPr>
            <a:spLocks noGrp="1" noChangeArrowheads="1"/>
          </p:cNvSpPr>
          <p:nvPr>
            <p:ph type="dt" sz="half" idx="10"/>
          </p:nvPr>
        </p:nvSpPr>
        <p:spPr/>
        <p:txBody>
          <a:bodyPr/>
          <a:lstStyle>
            <a:lvl1pPr>
              <a:defRPr b="1"/>
            </a:lvl1pPr>
          </a:lstStyle>
          <a:p>
            <a:pPr>
              <a:defRPr/>
            </a:pPr>
            <a:fld id="{6C26A11E-623C-470E-9126-8D689C06B030}" type="datetime1">
              <a:rPr lang="zh-CN" altLang="en-US"/>
              <a:pPr>
                <a:defRPr/>
              </a:pPr>
              <a:t>2014-04-03</a:t>
            </a:fld>
            <a:endParaRPr lang="en-US" altLang="zh-CN"/>
          </a:p>
        </p:txBody>
      </p:sp>
      <p:sp>
        <p:nvSpPr>
          <p:cNvPr id="6"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7" name="Rectangle 9"/>
          <p:cNvSpPr>
            <a:spLocks noGrp="1" noChangeArrowheads="1"/>
          </p:cNvSpPr>
          <p:nvPr>
            <p:ph type="sldNum" sz="quarter" idx="12"/>
          </p:nvPr>
        </p:nvSpPr>
        <p:spPr/>
        <p:txBody>
          <a:bodyPr/>
          <a:lstStyle>
            <a:lvl1pPr>
              <a:defRPr b="1"/>
            </a:lvl1pPr>
          </a:lstStyle>
          <a:p>
            <a:pPr>
              <a:defRPr/>
            </a:pPr>
            <a:fld id="{E6E7CE50-9D1F-4BC6-B2E3-E22B62524391}" type="slidenum">
              <a:rPr lang="en-US" altLang="zh-CN"/>
              <a:pPr>
                <a:defRPr/>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Rectangle 7"/>
          <p:cNvSpPr>
            <a:spLocks noGrp="1" noChangeArrowheads="1"/>
          </p:cNvSpPr>
          <p:nvPr>
            <p:ph type="dt" sz="half" idx="10"/>
          </p:nvPr>
        </p:nvSpPr>
        <p:spPr/>
        <p:txBody>
          <a:bodyPr/>
          <a:lstStyle>
            <a:lvl1pPr>
              <a:defRPr b="1"/>
            </a:lvl1pPr>
          </a:lstStyle>
          <a:p>
            <a:pPr>
              <a:defRPr/>
            </a:pPr>
            <a:fld id="{C081A0A5-1F76-4476-B385-BFB472EB3D90}" type="datetime1">
              <a:rPr lang="zh-CN" altLang="en-US"/>
              <a:pPr>
                <a:defRPr/>
              </a:pPr>
              <a:t>2014-04-03</a:t>
            </a:fld>
            <a:endParaRPr lang="en-US" altLang="zh-CN"/>
          </a:p>
        </p:txBody>
      </p:sp>
      <p:sp>
        <p:nvSpPr>
          <p:cNvPr id="8"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9" name="Rectangle 9"/>
          <p:cNvSpPr>
            <a:spLocks noGrp="1" noChangeArrowheads="1"/>
          </p:cNvSpPr>
          <p:nvPr>
            <p:ph type="sldNum" sz="quarter" idx="12"/>
          </p:nvPr>
        </p:nvSpPr>
        <p:spPr/>
        <p:txBody>
          <a:bodyPr/>
          <a:lstStyle>
            <a:lvl1pPr>
              <a:defRPr b="1"/>
            </a:lvl1pPr>
          </a:lstStyle>
          <a:p>
            <a:pPr>
              <a:defRPr/>
            </a:pPr>
            <a:fld id="{1E6BBCF2-3C8E-42B6-830C-5ABFB73EF261}" type="slidenum">
              <a:rPr lang="en-US" altLang="zh-CN"/>
              <a:pPr>
                <a:defRPr/>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7"/>
          <p:cNvSpPr>
            <a:spLocks noGrp="1" noChangeArrowheads="1"/>
          </p:cNvSpPr>
          <p:nvPr>
            <p:ph type="dt" sz="half" idx="10"/>
          </p:nvPr>
        </p:nvSpPr>
        <p:spPr/>
        <p:txBody>
          <a:bodyPr/>
          <a:lstStyle>
            <a:lvl1pPr>
              <a:defRPr b="1"/>
            </a:lvl1pPr>
          </a:lstStyle>
          <a:p>
            <a:pPr>
              <a:defRPr/>
            </a:pPr>
            <a:fld id="{FFBA5843-C3C3-49AD-9BE0-628D1C2A1412}" type="datetime1">
              <a:rPr lang="zh-CN" altLang="en-US"/>
              <a:pPr>
                <a:defRPr/>
              </a:pPr>
              <a:t>2014-04-03</a:t>
            </a:fld>
            <a:endParaRPr lang="en-US" altLang="zh-CN"/>
          </a:p>
        </p:txBody>
      </p:sp>
      <p:sp>
        <p:nvSpPr>
          <p:cNvPr id="4"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5" name="Rectangle 9"/>
          <p:cNvSpPr>
            <a:spLocks noGrp="1" noChangeArrowheads="1"/>
          </p:cNvSpPr>
          <p:nvPr>
            <p:ph type="sldNum" sz="quarter" idx="12"/>
          </p:nvPr>
        </p:nvSpPr>
        <p:spPr/>
        <p:txBody>
          <a:bodyPr/>
          <a:lstStyle>
            <a:lvl1pPr>
              <a:defRPr b="1"/>
            </a:lvl1pPr>
          </a:lstStyle>
          <a:p>
            <a:pPr>
              <a:defRPr/>
            </a:pPr>
            <a:fld id="{37F8597D-E6B8-4682-9BE4-3090AC2101F9}"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b="1"/>
            </a:lvl1pPr>
          </a:lstStyle>
          <a:p>
            <a:pPr>
              <a:defRPr/>
            </a:pPr>
            <a:fld id="{64A6A0B1-F6C0-41CB-AF1A-EAA18FC9A346}" type="datetime1">
              <a:rPr lang="zh-CN" altLang="en-US"/>
              <a:pPr>
                <a:defRPr/>
              </a:pPr>
              <a:t>2014-04-03</a:t>
            </a:fld>
            <a:endParaRPr lang="en-US" altLang="zh-CN"/>
          </a:p>
        </p:txBody>
      </p:sp>
      <p:sp>
        <p:nvSpPr>
          <p:cNvPr id="3"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4" name="Rectangle 9"/>
          <p:cNvSpPr>
            <a:spLocks noGrp="1" noChangeArrowheads="1"/>
          </p:cNvSpPr>
          <p:nvPr>
            <p:ph type="sldNum" sz="quarter" idx="12"/>
          </p:nvPr>
        </p:nvSpPr>
        <p:spPr/>
        <p:txBody>
          <a:bodyPr/>
          <a:lstStyle>
            <a:lvl1pPr>
              <a:defRPr b="1"/>
            </a:lvl1pPr>
          </a:lstStyle>
          <a:p>
            <a:pPr>
              <a:defRPr/>
            </a:pPr>
            <a:fld id="{5601C3FE-481C-4527-8847-210D3B459648}" type="slidenum">
              <a:rPr lang="en-US" altLang="zh-CN"/>
              <a:pPr>
                <a:defRPr/>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
          <p:cNvSpPr>
            <a:spLocks noGrp="1" noChangeArrowheads="1"/>
          </p:cNvSpPr>
          <p:nvPr>
            <p:ph type="dt" sz="half" idx="10"/>
          </p:nvPr>
        </p:nvSpPr>
        <p:spPr/>
        <p:txBody>
          <a:bodyPr/>
          <a:lstStyle>
            <a:lvl1pPr>
              <a:defRPr b="1"/>
            </a:lvl1pPr>
          </a:lstStyle>
          <a:p>
            <a:pPr>
              <a:defRPr/>
            </a:pPr>
            <a:fld id="{B62C13EC-41FB-487F-857C-7831BB3EE4A8}" type="datetime1">
              <a:rPr lang="zh-CN" altLang="en-US"/>
              <a:pPr>
                <a:defRPr/>
              </a:pPr>
              <a:t>2014-04-03</a:t>
            </a:fld>
            <a:endParaRPr lang="en-US" altLang="zh-CN"/>
          </a:p>
        </p:txBody>
      </p:sp>
      <p:sp>
        <p:nvSpPr>
          <p:cNvPr id="6"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7" name="Rectangle 9"/>
          <p:cNvSpPr>
            <a:spLocks noGrp="1" noChangeArrowheads="1"/>
          </p:cNvSpPr>
          <p:nvPr>
            <p:ph type="sldNum" sz="quarter" idx="12"/>
          </p:nvPr>
        </p:nvSpPr>
        <p:spPr/>
        <p:txBody>
          <a:bodyPr/>
          <a:lstStyle>
            <a:lvl1pPr>
              <a:defRPr b="1"/>
            </a:lvl1pPr>
          </a:lstStyle>
          <a:p>
            <a:pPr>
              <a:defRPr/>
            </a:pPr>
            <a:fld id="{B90CCB81-C89A-44A4-8927-2BC3A0673037}" type="slidenum">
              <a:rPr lang="en-US" altLang="zh-CN"/>
              <a:pPr>
                <a:defRPr/>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
          <p:cNvSpPr>
            <a:spLocks noGrp="1" noChangeArrowheads="1"/>
          </p:cNvSpPr>
          <p:nvPr>
            <p:ph type="dt" sz="half" idx="10"/>
          </p:nvPr>
        </p:nvSpPr>
        <p:spPr/>
        <p:txBody>
          <a:bodyPr/>
          <a:lstStyle>
            <a:lvl1pPr>
              <a:defRPr b="1"/>
            </a:lvl1pPr>
          </a:lstStyle>
          <a:p>
            <a:pPr>
              <a:defRPr/>
            </a:pPr>
            <a:fld id="{E5AD95EE-96DA-40F9-B3B4-84E81864BF76}" type="datetime1">
              <a:rPr lang="zh-CN" altLang="en-US"/>
              <a:pPr>
                <a:defRPr/>
              </a:pPr>
              <a:t>2014-04-03</a:t>
            </a:fld>
            <a:endParaRPr lang="en-US" altLang="zh-CN"/>
          </a:p>
        </p:txBody>
      </p:sp>
      <p:sp>
        <p:nvSpPr>
          <p:cNvPr id="6"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7" name="Rectangle 9"/>
          <p:cNvSpPr>
            <a:spLocks noGrp="1" noChangeArrowheads="1"/>
          </p:cNvSpPr>
          <p:nvPr>
            <p:ph type="sldNum" sz="quarter" idx="12"/>
          </p:nvPr>
        </p:nvSpPr>
        <p:spPr/>
        <p:txBody>
          <a:bodyPr/>
          <a:lstStyle>
            <a:lvl1pPr>
              <a:defRPr b="1"/>
            </a:lvl1pPr>
          </a:lstStyle>
          <a:p>
            <a:pPr>
              <a:defRPr/>
            </a:pPr>
            <a:fld id="{6EB4049C-F9F2-4E8B-95E6-B8FEA9013A3D}" type="slidenum">
              <a:rPr lang="en-US" altLang="zh-CN"/>
              <a:pPr>
                <a:defRPr/>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7"/>
          <p:cNvSpPr>
            <a:spLocks noGrp="1" noChangeArrowheads="1"/>
          </p:cNvSpPr>
          <p:nvPr>
            <p:ph type="dt" sz="half" idx="10"/>
          </p:nvPr>
        </p:nvSpPr>
        <p:spPr/>
        <p:txBody>
          <a:bodyPr/>
          <a:lstStyle>
            <a:lvl1pPr>
              <a:defRPr b="1"/>
            </a:lvl1pPr>
          </a:lstStyle>
          <a:p>
            <a:pPr>
              <a:defRPr/>
            </a:pPr>
            <a:fld id="{8BEEDA75-8605-439B-BFC7-5751011D5FC0}" type="datetime1">
              <a:rPr lang="zh-CN" altLang="en-US"/>
              <a:pPr>
                <a:defRPr/>
              </a:pPr>
              <a:t>2014-04-03</a:t>
            </a:fld>
            <a:endParaRPr lang="en-US" altLang="zh-CN"/>
          </a:p>
        </p:txBody>
      </p:sp>
      <p:sp>
        <p:nvSpPr>
          <p:cNvPr id="5"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6" name="Rectangle 9"/>
          <p:cNvSpPr>
            <a:spLocks noGrp="1" noChangeArrowheads="1"/>
          </p:cNvSpPr>
          <p:nvPr>
            <p:ph type="sldNum" sz="quarter" idx="12"/>
          </p:nvPr>
        </p:nvSpPr>
        <p:spPr/>
        <p:txBody>
          <a:bodyPr/>
          <a:lstStyle>
            <a:lvl1pPr>
              <a:defRPr b="1"/>
            </a:lvl1pPr>
          </a:lstStyle>
          <a:p>
            <a:pPr>
              <a:defRPr/>
            </a:pPr>
            <a:fld id="{855FD420-4079-414E-B552-6B2DB6DC28CA}" type="slidenum">
              <a:rPr lang="en-US" altLang="zh-CN"/>
              <a:pPr>
                <a:defRPr/>
              </a:pPr>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5425" y="404813"/>
            <a:ext cx="2035175" cy="5472112"/>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468313" y="404813"/>
            <a:ext cx="5954712" cy="5472112"/>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Rectangle 7"/>
          <p:cNvSpPr>
            <a:spLocks noGrp="1" noChangeArrowheads="1"/>
          </p:cNvSpPr>
          <p:nvPr>
            <p:ph type="dt" sz="half" idx="10"/>
          </p:nvPr>
        </p:nvSpPr>
        <p:spPr/>
        <p:txBody>
          <a:bodyPr/>
          <a:lstStyle>
            <a:lvl1pPr>
              <a:defRPr b="1"/>
            </a:lvl1pPr>
          </a:lstStyle>
          <a:p>
            <a:pPr>
              <a:defRPr/>
            </a:pPr>
            <a:fld id="{5E528C26-33D2-463F-9074-AC9C20C91D44}" type="datetime1">
              <a:rPr lang="zh-CN" altLang="en-US"/>
              <a:pPr>
                <a:defRPr/>
              </a:pPr>
              <a:t>2014-04-03</a:t>
            </a:fld>
            <a:endParaRPr lang="en-US" altLang="zh-CN"/>
          </a:p>
        </p:txBody>
      </p:sp>
      <p:sp>
        <p:nvSpPr>
          <p:cNvPr id="5" name="Rectangle 8"/>
          <p:cNvSpPr>
            <a:spLocks noGrp="1" noChangeArrowheads="1"/>
          </p:cNvSpPr>
          <p:nvPr>
            <p:ph type="ftr" sz="quarter" idx="11"/>
          </p:nvPr>
        </p:nvSpPr>
        <p:spPr/>
        <p:txBody>
          <a:bodyPr/>
          <a:lstStyle>
            <a:lvl1pPr algn="l">
              <a:defRPr b="1"/>
            </a:lvl1pPr>
          </a:lstStyle>
          <a:p>
            <a:pPr>
              <a:defRPr/>
            </a:pPr>
            <a:r>
              <a:rPr lang="en-US" altLang="zh-CN"/>
              <a:t> Institute of Computer Software</a:t>
            </a:r>
          </a:p>
          <a:p>
            <a:pPr>
              <a:defRPr/>
            </a:pPr>
            <a:r>
              <a:rPr lang="en-US" altLang="zh-CN"/>
              <a:t>Nanjing University</a:t>
            </a:r>
          </a:p>
        </p:txBody>
      </p:sp>
      <p:sp>
        <p:nvSpPr>
          <p:cNvPr id="6" name="Rectangle 9"/>
          <p:cNvSpPr>
            <a:spLocks noGrp="1" noChangeArrowheads="1"/>
          </p:cNvSpPr>
          <p:nvPr>
            <p:ph type="sldNum" sz="quarter" idx="12"/>
          </p:nvPr>
        </p:nvSpPr>
        <p:spPr/>
        <p:txBody>
          <a:bodyPr/>
          <a:lstStyle>
            <a:lvl1pPr>
              <a:defRPr b="1"/>
            </a:lvl1pPr>
          </a:lstStyle>
          <a:p>
            <a:pPr>
              <a:defRPr/>
            </a:pPr>
            <a:fld id="{3F48477A-4F97-4C58-B74D-15B26999642E}" type="slidenum">
              <a:rPr lang="en-US" altLang="zh-CN"/>
              <a:pPr>
                <a:defRPr/>
              </a:pPr>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44488" y="188913"/>
            <a:ext cx="6551612" cy="706437"/>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内容占位符 4"/>
          <p:cNvSpPr>
            <a:spLocks noGrp="1"/>
          </p:cNvSpPr>
          <p:nvPr>
            <p:ph sz="quarter" idx="3"/>
          </p:nvPr>
        </p:nvSpPr>
        <p:spPr>
          <a:xfrm>
            <a:off x="457200" y="3938588"/>
            <a:ext cx="4038600" cy="2187575"/>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6" name="内容占位符 5"/>
          <p:cNvSpPr>
            <a:spLocks noGrp="1"/>
          </p:cNvSpPr>
          <p:nvPr>
            <p:ph sz="quarter" idx="4"/>
          </p:nvPr>
        </p:nvSpPr>
        <p:spPr>
          <a:xfrm>
            <a:off x="4648200" y="3938588"/>
            <a:ext cx="4038600" cy="2187575"/>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标题、文本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4488" y="188913"/>
            <a:ext cx="6551612" cy="706437"/>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标题、文本和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44488" y="188913"/>
            <a:ext cx="6551612" cy="706437"/>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内容占位符 4"/>
          <p:cNvSpPr>
            <a:spLocks noGrp="1"/>
          </p:cNvSpPr>
          <p:nvPr>
            <p:ph sz="quarter" idx="3"/>
          </p:nvPr>
        </p:nvSpPr>
        <p:spPr>
          <a:xfrm>
            <a:off x="4648200" y="3938588"/>
            <a:ext cx="4038600" cy="2187575"/>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344488" y="188913"/>
            <a:ext cx="6551612" cy="706437"/>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内容占位符 4"/>
          <p:cNvSpPr>
            <a:spLocks noGrp="1"/>
          </p:cNvSpPr>
          <p:nvPr>
            <p:ph sz="quarter" idx="3"/>
          </p:nvPr>
        </p:nvSpPr>
        <p:spPr>
          <a:xfrm>
            <a:off x="4648200" y="3938588"/>
            <a:ext cx="4038600" cy="2187575"/>
          </a:xfrm>
          <a:prstGeom prst="rect">
            <a:avLst/>
          </a:prstGeo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02413" y="188913"/>
            <a:ext cx="2084387"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44488" y="188913"/>
            <a:ext cx="6105525" cy="593725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Media" preserve="1">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344488" y="188913"/>
            <a:ext cx="6551612" cy="706437"/>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媒体占位符 3"/>
          <p:cNvSpPr>
            <a:spLocks noGrp="1"/>
          </p:cNvSpPr>
          <p:nvPr>
            <p:ph type="media" sz="half" idx="2"/>
          </p:nvPr>
        </p:nvSpPr>
        <p:spPr>
          <a:xfrm>
            <a:off x="4648200" y="1600200"/>
            <a:ext cx="4038600" cy="4525963"/>
          </a:xfrm>
          <a:prstGeom prst="rect">
            <a:avLst/>
          </a:prstGeom>
        </p:spPr>
        <p:txBody>
          <a:bodyPr/>
          <a:lstStyle/>
          <a:p>
            <a:pPr lvl="0"/>
            <a:endParaRPr lang="zh-CN" altLang="en-US" noProof="0"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44488" y="188913"/>
            <a:ext cx="6551612" cy="706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pic>
        <p:nvPicPr>
          <p:cNvPr id="6147" name="Picture 3" descr="NJU"/>
          <p:cNvPicPr>
            <a:picLocks noChangeAspect="1" noChangeArrowheads="1"/>
          </p:cNvPicPr>
          <p:nvPr/>
        </p:nvPicPr>
        <p:blipFill>
          <a:blip r:embed="rId15" cstate="print"/>
          <a:srcRect/>
          <a:stretch>
            <a:fillRect/>
          </a:stretch>
        </p:blipFill>
        <p:spPr bwMode="auto">
          <a:xfrm>
            <a:off x="7086600" y="249238"/>
            <a:ext cx="1676400" cy="566737"/>
          </a:xfrm>
          <a:prstGeom prst="rect">
            <a:avLst/>
          </a:prstGeom>
          <a:noFill/>
          <a:ln w="9525">
            <a:noFill/>
            <a:miter lim="800000"/>
            <a:headEnd/>
            <a:tailEnd/>
          </a:ln>
        </p:spPr>
      </p:pic>
      <p:sp>
        <p:nvSpPr>
          <p:cNvPr id="1028" name="Line 4"/>
          <p:cNvSpPr>
            <a:spLocks noChangeShapeType="1"/>
          </p:cNvSpPr>
          <p:nvPr/>
        </p:nvSpPr>
        <p:spPr bwMode="auto">
          <a:xfrm>
            <a:off x="457200" y="908050"/>
            <a:ext cx="8305800" cy="0"/>
          </a:xfrm>
          <a:prstGeom prst="line">
            <a:avLst/>
          </a:prstGeom>
          <a:noFill/>
          <a:ln w="44450">
            <a:solidFill>
              <a:srgbClr val="FFFF00"/>
            </a:solidFill>
            <a:round/>
            <a:headEnd/>
            <a:tailEnd/>
          </a:ln>
        </p:spPr>
        <p:txBody>
          <a:bodyPr/>
          <a:lstStyle/>
          <a:p>
            <a:pPr>
              <a:defRPr/>
            </a:pPr>
            <a:endParaRPr lang="zh-CN" altLang="en-US"/>
          </a:p>
        </p:txBody>
      </p:sp>
      <p:sp>
        <p:nvSpPr>
          <p:cNvPr id="1029" name="Line 5"/>
          <p:cNvSpPr>
            <a:spLocks noChangeShapeType="1"/>
          </p:cNvSpPr>
          <p:nvPr/>
        </p:nvSpPr>
        <p:spPr bwMode="auto">
          <a:xfrm>
            <a:off x="457200" y="831850"/>
            <a:ext cx="8305800" cy="0"/>
          </a:xfrm>
          <a:prstGeom prst="line">
            <a:avLst/>
          </a:prstGeom>
          <a:noFill/>
          <a:ln w="50800">
            <a:solidFill>
              <a:srgbClr val="0000FF"/>
            </a:solidFill>
            <a:round/>
            <a:headEnd/>
            <a:tailEnd/>
          </a:ln>
        </p:spPr>
        <p:txBody>
          <a:bodyPr/>
          <a:lstStyle/>
          <a:p>
            <a:pPr>
              <a:defRPr/>
            </a:pPr>
            <a:endParaRPr lang="zh-CN"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rtl="0" eaLnBrk="0" fontAlgn="base" hangingPunct="0">
        <a:spcBef>
          <a:spcPct val="0"/>
        </a:spcBef>
        <a:spcAft>
          <a:spcPct val="0"/>
        </a:spcAft>
        <a:defRPr sz="3200" b="1">
          <a:solidFill>
            <a:srgbClr val="0000FF"/>
          </a:solidFill>
          <a:latin typeface="+mj-lt"/>
          <a:ea typeface="+mj-ea"/>
          <a:cs typeface="宋体" charset="0"/>
        </a:defRPr>
      </a:lvl1pPr>
      <a:lvl2pPr algn="l" rtl="0" eaLnBrk="0" fontAlgn="base" hangingPunct="0">
        <a:spcBef>
          <a:spcPct val="0"/>
        </a:spcBef>
        <a:spcAft>
          <a:spcPct val="0"/>
        </a:spcAft>
        <a:defRPr sz="3200" b="1">
          <a:solidFill>
            <a:srgbClr val="0000FF"/>
          </a:solidFill>
          <a:latin typeface="Arial" pitchFamily="34" charset="0"/>
          <a:ea typeface="宋体" pitchFamily="2" charset="-122"/>
          <a:cs typeface="宋体" charset="0"/>
        </a:defRPr>
      </a:lvl2pPr>
      <a:lvl3pPr algn="l" rtl="0" eaLnBrk="0" fontAlgn="base" hangingPunct="0">
        <a:spcBef>
          <a:spcPct val="0"/>
        </a:spcBef>
        <a:spcAft>
          <a:spcPct val="0"/>
        </a:spcAft>
        <a:defRPr sz="3200" b="1">
          <a:solidFill>
            <a:srgbClr val="0000FF"/>
          </a:solidFill>
          <a:latin typeface="Arial" pitchFamily="34" charset="0"/>
          <a:ea typeface="宋体" pitchFamily="2" charset="-122"/>
          <a:cs typeface="宋体" charset="0"/>
        </a:defRPr>
      </a:lvl3pPr>
      <a:lvl4pPr algn="l" rtl="0" eaLnBrk="0" fontAlgn="base" hangingPunct="0">
        <a:spcBef>
          <a:spcPct val="0"/>
        </a:spcBef>
        <a:spcAft>
          <a:spcPct val="0"/>
        </a:spcAft>
        <a:defRPr sz="3200" b="1">
          <a:solidFill>
            <a:srgbClr val="0000FF"/>
          </a:solidFill>
          <a:latin typeface="Arial" pitchFamily="34" charset="0"/>
          <a:ea typeface="宋体" pitchFamily="2" charset="-122"/>
          <a:cs typeface="宋体" charset="0"/>
        </a:defRPr>
      </a:lvl4pPr>
      <a:lvl5pPr algn="l" rtl="0" eaLnBrk="0" fontAlgn="base" hangingPunct="0">
        <a:spcBef>
          <a:spcPct val="0"/>
        </a:spcBef>
        <a:spcAft>
          <a:spcPct val="0"/>
        </a:spcAft>
        <a:defRPr sz="3200" b="1">
          <a:solidFill>
            <a:srgbClr val="0000FF"/>
          </a:solidFill>
          <a:latin typeface="Arial" pitchFamily="34" charset="0"/>
          <a:ea typeface="宋体" pitchFamily="2" charset="-122"/>
          <a:cs typeface="宋体" charset="0"/>
        </a:defRPr>
      </a:lvl5pPr>
      <a:lvl6pPr marL="457200" algn="l" rtl="0" fontAlgn="base">
        <a:spcBef>
          <a:spcPct val="0"/>
        </a:spcBef>
        <a:spcAft>
          <a:spcPct val="0"/>
        </a:spcAft>
        <a:defRPr sz="3200" b="1">
          <a:solidFill>
            <a:srgbClr val="0000FF"/>
          </a:solidFill>
          <a:latin typeface="Arial" pitchFamily="34" charset="0"/>
          <a:ea typeface="宋体" pitchFamily="2" charset="-122"/>
        </a:defRPr>
      </a:lvl6pPr>
      <a:lvl7pPr marL="914400" algn="l" rtl="0" fontAlgn="base">
        <a:spcBef>
          <a:spcPct val="0"/>
        </a:spcBef>
        <a:spcAft>
          <a:spcPct val="0"/>
        </a:spcAft>
        <a:defRPr sz="3200" b="1">
          <a:solidFill>
            <a:srgbClr val="0000FF"/>
          </a:solidFill>
          <a:latin typeface="Arial" pitchFamily="34" charset="0"/>
          <a:ea typeface="宋体" pitchFamily="2" charset="-122"/>
        </a:defRPr>
      </a:lvl7pPr>
      <a:lvl8pPr marL="1371600" algn="l" rtl="0" fontAlgn="base">
        <a:spcBef>
          <a:spcPct val="0"/>
        </a:spcBef>
        <a:spcAft>
          <a:spcPct val="0"/>
        </a:spcAft>
        <a:defRPr sz="3200" b="1">
          <a:solidFill>
            <a:srgbClr val="0000FF"/>
          </a:solidFill>
          <a:latin typeface="Arial" pitchFamily="34" charset="0"/>
          <a:ea typeface="宋体" pitchFamily="2" charset="-122"/>
        </a:defRPr>
      </a:lvl8pPr>
      <a:lvl9pPr marL="1828800" algn="l" rtl="0" fontAlgn="base">
        <a:spcBef>
          <a:spcPct val="0"/>
        </a:spcBef>
        <a:spcAft>
          <a:spcPct val="0"/>
        </a:spcAft>
        <a:defRPr sz="3200" b="1">
          <a:solidFill>
            <a:srgbClr val="0000FF"/>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0" y="1125538"/>
            <a:ext cx="2133600" cy="101600"/>
          </a:xfrm>
          <a:prstGeom prst="rect">
            <a:avLst/>
          </a:prstGeom>
          <a:solidFill>
            <a:schemeClr val="accent2"/>
          </a:solidFill>
          <a:ln>
            <a:noFill/>
          </a:ln>
          <a:effectLst/>
          <a:extLst>
            <a:ext uri="{91240B29-F687-4f45-9708-019B960494DF}"/>
            <a:ext uri="{AF507438-7753-43e0-B8FC-AC1667EBCBE1}"/>
          </a:extLst>
        </p:spPr>
        <p:txBody>
          <a:bodyPr wrap="none" anchor="ctr"/>
          <a:lstStyle/>
          <a:p>
            <a:pPr algn="ctr">
              <a:defRPr/>
            </a:pPr>
            <a:endParaRPr lang="zh-CN" altLang="en-US" sz="2400" b="0">
              <a:solidFill>
                <a:srgbClr val="292929"/>
              </a:solidFill>
              <a:latin typeface="Times New Roman" charset="0"/>
              <a:ea typeface="宋体" charset="0"/>
            </a:endParaRPr>
          </a:p>
        </p:txBody>
      </p:sp>
      <p:sp>
        <p:nvSpPr>
          <p:cNvPr id="188419" name="Rectangle 3"/>
          <p:cNvSpPr>
            <a:spLocks noChangeArrowheads="1"/>
          </p:cNvSpPr>
          <p:nvPr/>
        </p:nvSpPr>
        <p:spPr bwMode="auto">
          <a:xfrm>
            <a:off x="1447800" y="1125538"/>
            <a:ext cx="7239000" cy="101600"/>
          </a:xfrm>
          <a:prstGeom prst="rect">
            <a:avLst/>
          </a:prstGeom>
          <a:gradFill rotWithShape="0">
            <a:gsLst>
              <a:gs pos="0">
                <a:schemeClr val="accent2"/>
              </a:gs>
              <a:gs pos="100000">
                <a:schemeClr val="bg1"/>
              </a:gs>
            </a:gsLst>
            <a:lin ang="0" scaled="1"/>
          </a:gradFill>
          <a:ln>
            <a:noFill/>
          </a:ln>
          <a:effectLst/>
          <a:extLst>
            <a:ext uri="{91240B29-F687-4f45-9708-019B960494DF}"/>
            <a:ext uri="{AF507438-7753-43e0-B8FC-AC1667EBCBE1}"/>
          </a:extLst>
        </p:spPr>
        <p:txBody>
          <a:bodyPr wrap="none" anchor="ctr"/>
          <a:lstStyle/>
          <a:p>
            <a:pPr algn="ctr">
              <a:defRPr/>
            </a:pPr>
            <a:endParaRPr lang="zh-CN" altLang="en-US" sz="2400" b="0">
              <a:solidFill>
                <a:srgbClr val="292929"/>
              </a:solidFill>
              <a:latin typeface="Times New Roman" charset="0"/>
              <a:ea typeface="宋体" charset="0"/>
            </a:endParaRPr>
          </a:p>
        </p:txBody>
      </p:sp>
      <p:sp>
        <p:nvSpPr>
          <p:cNvPr id="7172" name="Rectangle 4"/>
          <p:cNvSpPr>
            <a:spLocks noGrp="1" noChangeArrowheads="1"/>
          </p:cNvSpPr>
          <p:nvPr>
            <p:ph type="title"/>
          </p:nvPr>
        </p:nvSpPr>
        <p:spPr bwMode="auto">
          <a:xfrm>
            <a:off x="1042988" y="404813"/>
            <a:ext cx="5616575" cy="5762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7173" name="Rectangle 5"/>
          <p:cNvSpPr>
            <a:spLocks noGrp="1" noChangeArrowheads="1"/>
          </p:cNvSpPr>
          <p:nvPr>
            <p:ph type="body" idx="1"/>
          </p:nvPr>
        </p:nvSpPr>
        <p:spPr bwMode="auto">
          <a:xfrm>
            <a:off x="468313" y="1484313"/>
            <a:ext cx="8142287" cy="4392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endParaRPr lang="en-US" altLang="zh-CN" smtClean="0"/>
          </a:p>
          <a:p>
            <a:pPr lvl="1"/>
            <a:r>
              <a:rPr lang="zh-CN" altLang="en-US" smtClean="0"/>
              <a:t>第二级</a:t>
            </a:r>
            <a:endParaRPr lang="en-US" altLang="zh-CN" smtClean="0"/>
          </a:p>
          <a:p>
            <a:pPr lvl="2"/>
            <a:r>
              <a:rPr lang="zh-CN" altLang="en-US" smtClean="0"/>
              <a:t>第三级</a:t>
            </a:r>
            <a:endParaRPr lang="en-US" altLang="zh-CN" smtClean="0"/>
          </a:p>
          <a:p>
            <a:pPr lvl="3"/>
            <a:r>
              <a:rPr lang="zh-CN" altLang="en-US" smtClean="0"/>
              <a:t>第四级</a:t>
            </a:r>
            <a:endParaRPr lang="en-US" altLang="zh-CN" smtClean="0"/>
          </a:p>
          <a:p>
            <a:pPr lvl="4"/>
            <a:r>
              <a:rPr lang="zh-CN" altLang="en-US" smtClean="0"/>
              <a:t>第五级</a:t>
            </a:r>
          </a:p>
        </p:txBody>
      </p:sp>
      <p:pic>
        <p:nvPicPr>
          <p:cNvPr id="7174" name="Picture 6" descr="tower"/>
          <p:cNvPicPr>
            <a:picLocks noChangeAspect="1" noChangeArrowheads="1"/>
          </p:cNvPicPr>
          <p:nvPr/>
        </p:nvPicPr>
        <p:blipFill>
          <a:blip r:embed="rId17" cstate="print"/>
          <a:srcRect/>
          <a:stretch>
            <a:fillRect/>
          </a:stretch>
        </p:blipFill>
        <p:spPr bwMode="auto">
          <a:xfrm>
            <a:off x="6542088" y="188913"/>
            <a:ext cx="1990725" cy="1095375"/>
          </a:xfrm>
          <a:prstGeom prst="rect">
            <a:avLst/>
          </a:prstGeom>
          <a:noFill/>
          <a:ln w="9525">
            <a:noFill/>
            <a:miter lim="800000"/>
            <a:headEnd/>
            <a:tailEnd/>
          </a:ln>
        </p:spPr>
      </p:pic>
      <p:sp>
        <p:nvSpPr>
          <p:cNvPr id="188423" name="Rectangle 7"/>
          <p:cNvSpPr>
            <a:spLocks noGrp="1" noChangeArrowheads="1"/>
          </p:cNvSpPr>
          <p:nvPr>
            <p:ph type="dt" sz="half" idx="2"/>
          </p:nvPr>
        </p:nvSpPr>
        <p:spPr bwMode="auto">
          <a:xfrm>
            <a:off x="611188" y="6284913"/>
            <a:ext cx="1293812"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l">
              <a:defRPr sz="1600" b="0">
                <a:solidFill>
                  <a:srgbClr val="292929"/>
                </a:solidFill>
                <a:latin typeface="Arial" pitchFamily="34" charset="0"/>
              </a:defRPr>
            </a:lvl1pPr>
          </a:lstStyle>
          <a:p>
            <a:pPr>
              <a:defRPr/>
            </a:pPr>
            <a:fld id="{52467C82-D032-4CA6-A90A-899BE45FF958}" type="datetime1">
              <a:rPr lang="zh-CN" altLang="en-US"/>
              <a:pPr>
                <a:defRPr/>
              </a:pPr>
              <a:t>2014-04-03</a:t>
            </a:fld>
            <a:endParaRPr lang="en-US" altLang="zh-CN"/>
          </a:p>
        </p:txBody>
      </p:sp>
      <p:sp>
        <p:nvSpPr>
          <p:cNvPr id="188424" name="Rectangle 8"/>
          <p:cNvSpPr>
            <a:spLocks noGrp="1" noChangeArrowheads="1"/>
          </p:cNvSpPr>
          <p:nvPr>
            <p:ph type="ftr" sz="quarter" idx="3"/>
          </p:nvPr>
        </p:nvSpPr>
        <p:spPr bwMode="auto">
          <a:xfrm>
            <a:off x="2051050" y="6202363"/>
            <a:ext cx="5257800" cy="5397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a:defRPr sz="1600" b="0">
                <a:solidFill>
                  <a:srgbClr val="292929"/>
                </a:solidFill>
                <a:latin typeface="+mn-lt"/>
                <a:ea typeface="宋体" charset="0"/>
              </a:defRPr>
            </a:lvl1pPr>
          </a:lstStyle>
          <a:p>
            <a:pPr>
              <a:defRPr/>
            </a:pPr>
            <a:r>
              <a:rPr lang="en-US" altLang="zh-CN"/>
              <a:t> Institute of Computer Software</a:t>
            </a:r>
          </a:p>
          <a:p>
            <a:pPr>
              <a:defRPr/>
            </a:pPr>
            <a:r>
              <a:rPr lang="en-US" altLang="zh-CN"/>
              <a:t>Nanjing University</a:t>
            </a:r>
          </a:p>
        </p:txBody>
      </p:sp>
      <p:sp>
        <p:nvSpPr>
          <p:cNvPr id="188425" name="Rectangle 9"/>
          <p:cNvSpPr>
            <a:spLocks noGrp="1" noChangeArrowheads="1"/>
          </p:cNvSpPr>
          <p:nvPr>
            <p:ph type="sldNum" sz="quarter" idx="4"/>
          </p:nvPr>
        </p:nvSpPr>
        <p:spPr bwMode="auto">
          <a:xfrm>
            <a:off x="7524750" y="6284913"/>
            <a:ext cx="93345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600" b="0">
                <a:solidFill>
                  <a:srgbClr val="292929"/>
                </a:solidFill>
                <a:latin typeface="Arial" pitchFamily="34" charset="0"/>
              </a:defRPr>
            </a:lvl1pPr>
          </a:lstStyle>
          <a:p>
            <a:pPr>
              <a:defRPr/>
            </a:pPr>
            <a:fld id="{3D8B473C-2D00-410A-BBC7-93B00366342B}" type="slidenum">
              <a:rPr lang="en-US" altLang="zh-CN"/>
              <a:pPr>
                <a:defRPr/>
              </a:pPr>
              <a:t>‹#›</a:t>
            </a:fld>
            <a:endParaRPr lang="en-US" altLang="zh-CN"/>
          </a:p>
        </p:txBody>
      </p:sp>
      <p:pic>
        <p:nvPicPr>
          <p:cNvPr id="7178" name="Picture 10"/>
          <p:cNvPicPr>
            <a:picLocks noChangeAspect="1" noChangeArrowheads="1"/>
          </p:cNvPicPr>
          <p:nvPr/>
        </p:nvPicPr>
        <p:blipFill>
          <a:blip r:embed="rId18" cstate="print"/>
          <a:srcRect/>
          <a:stretch>
            <a:fillRect/>
          </a:stretch>
        </p:blipFill>
        <p:spPr bwMode="auto">
          <a:xfrm>
            <a:off x="14288" y="6092825"/>
            <a:ext cx="9117012" cy="28575"/>
          </a:xfrm>
          <a:prstGeom prst="rect">
            <a:avLst/>
          </a:prstGeom>
          <a:noFill/>
          <a:ln w="9525">
            <a:noFill/>
            <a:miter lim="800000"/>
            <a:headEnd/>
            <a:tailEnd/>
          </a:ln>
        </p:spPr>
      </p:pic>
      <p:pic>
        <p:nvPicPr>
          <p:cNvPr id="7179" name="Picture 11" descr="校徽"/>
          <p:cNvPicPr>
            <a:picLocks noChangeAspect="1" noChangeArrowheads="1"/>
          </p:cNvPicPr>
          <p:nvPr/>
        </p:nvPicPr>
        <p:blipFill>
          <a:blip r:embed="rId19" cstate="print"/>
          <a:srcRect/>
          <a:stretch>
            <a:fillRect/>
          </a:stretch>
        </p:blipFill>
        <p:spPr bwMode="auto">
          <a:xfrm>
            <a:off x="306388" y="261938"/>
            <a:ext cx="665162" cy="7905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Lst>
  <p:hf hdr="0" ftr="0"/>
  <p:txStyles>
    <p:titleStyle>
      <a:lvl1pPr algn="ctr" rtl="0" eaLnBrk="0" fontAlgn="base" hangingPunct="0">
        <a:spcBef>
          <a:spcPct val="0"/>
        </a:spcBef>
        <a:spcAft>
          <a:spcPct val="0"/>
        </a:spcAft>
        <a:defRPr kumimoji="1" sz="3200">
          <a:solidFill>
            <a:schemeClr val="tx1"/>
          </a:solidFill>
          <a:latin typeface="+mj-lt"/>
          <a:ea typeface="+mj-ea"/>
          <a:cs typeface="+mj-cs"/>
        </a:defRPr>
      </a:lvl1pPr>
      <a:lvl2pPr algn="ctr" rtl="0" eaLnBrk="0" fontAlgn="base" hangingPunct="0">
        <a:spcBef>
          <a:spcPct val="0"/>
        </a:spcBef>
        <a:spcAft>
          <a:spcPct val="0"/>
        </a:spcAft>
        <a:defRPr kumimoji="1" sz="3200">
          <a:solidFill>
            <a:schemeClr val="tx1"/>
          </a:solidFill>
          <a:latin typeface="Arial" charset="0"/>
          <a:ea typeface="宋体" charset="0"/>
          <a:cs typeface="宋体" charset="0"/>
        </a:defRPr>
      </a:lvl2pPr>
      <a:lvl3pPr algn="ctr" rtl="0" eaLnBrk="0" fontAlgn="base" hangingPunct="0">
        <a:spcBef>
          <a:spcPct val="0"/>
        </a:spcBef>
        <a:spcAft>
          <a:spcPct val="0"/>
        </a:spcAft>
        <a:defRPr kumimoji="1" sz="3200">
          <a:solidFill>
            <a:schemeClr val="tx1"/>
          </a:solidFill>
          <a:latin typeface="Arial" charset="0"/>
          <a:ea typeface="宋体" charset="0"/>
          <a:cs typeface="宋体" charset="0"/>
        </a:defRPr>
      </a:lvl3pPr>
      <a:lvl4pPr algn="ctr" rtl="0" eaLnBrk="0" fontAlgn="base" hangingPunct="0">
        <a:spcBef>
          <a:spcPct val="0"/>
        </a:spcBef>
        <a:spcAft>
          <a:spcPct val="0"/>
        </a:spcAft>
        <a:defRPr kumimoji="1" sz="3200">
          <a:solidFill>
            <a:schemeClr val="tx1"/>
          </a:solidFill>
          <a:latin typeface="Arial" charset="0"/>
          <a:ea typeface="宋体" charset="0"/>
          <a:cs typeface="宋体" charset="0"/>
        </a:defRPr>
      </a:lvl4pPr>
      <a:lvl5pPr algn="ctr" rtl="0" eaLnBrk="0" fontAlgn="base" hangingPunct="0">
        <a:spcBef>
          <a:spcPct val="0"/>
        </a:spcBef>
        <a:spcAft>
          <a:spcPct val="0"/>
        </a:spcAft>
        <a:defRPr kumimoji="1" sz="3200">
          <a:solidFill>
            <a:schemeClr val="tx1"/>
          </a:solidFill>
          <a:latin typeface="Arial" charset="0"/>
          <a:ea typeface="宋体" charset="0"/>
          <a:cs typeface="宋体" charset="0"/>
        </a:defRPr>
      </a:lvl5pPr>
      <a:lvl6pPr marL="457200" algn="ctr" rtl="0" fontAlgn="base">
        <a:spcBef>
          <a:spcPct val="0"/>
        </a:spcBef>
        <a:spcAft>
          <a:spcPct val="0"/>
        </a:spcAft>
        <a:defRPr sz="3200">
          <a:solidFill>
            <a:schemeClr val="tx1"/>
          </a:solidFill>
          <a:latin typeface="Arial" charset="0"/>
          <a:ea typeface="宋体" charset="0"/>
          <a:cs typeface="宋体" charset="0"/>
        </a:defRPr>
      </a:lvl6pPr>
      <a:lvl7pPr marL="914400" algn="ctr" rtl="0" fontAlgn="base">
        <a:spcBef>
          <a:spcPct val="0"/>
        </a:spcBef>
        <a:spcAft>
          <a:spcPct val="0"/>
        </a:spcAft>
        <a:defRPr sz="3200">
          <a:solidFill>
            <a:schemeClr val="tx1"/>
          </a:solidFill>
          <a:latin typeface="Arial" charset="0"/>
          <a:ea typeface="宋体" charset="0"/>
          <a:cs typeface="宋体" charset="0"/>
        </a:defRPr>
      </a:lvl7pPr>
      <a:lvl8pPr marL="1371600" algn="ctr" rtl="0" fontAlgn="base">
        <a:spcBef>
          <a:spcPct val="0"/>
        </a:spcBef>
        <a:spcAft>
          <a:spcPct val="0"/>
        </a:spcAft>
        <a:defRPr sz="3200">
          <a:solidFill>
            <a:schemeClr val="tx1"/>
          </a:solidFill>
          <a:latin typeface="Arial" charset="0"/>
          <a:ea typeface="宋体" charset="0"/>
          <a:cs typeface="宋体" charset="0"/>
        </a:defRPr>
      </a:lvl8pPr>
      <a:lvl9pPr marL="1828800" algn="ctr" rtl="0" fontAlgn="base">
        <a:spcBef>
          <a:spcPct val="0"/>
        </a:spcBef>
        <a:spcAft>
          <a:spcPct val="0"/>
        </a:spcAft>
        <a:defRPr sz="3200">
          <a:solidFill>
            <a:schemeClr val="tx1"/>
          </a:solidFill>
          <a:latin typeface="Arial" charset="0"/>
          <a:ea typeface="宋体" charset="0"/>
          <a:cs typeface="宋体"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kumimoji="1" sz="28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kumimoji="1" sz="2400">
          <a:solidFill>
            <a:schemeClr val="tx1"/>
          </a:solidFill>
          <a:latin typeface="+mn-lt"/>
          <a:ea typeface="+mn-ea"/>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kumimoji="1" sz="2000">
          <a:solidFill>
            <a:schemeClr val="tx1"/>
          </a:solidFill>
          <a:latin typeface="+mn-lt"/>
          <a:ea typeface="+mn-ea"/>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kumimoji="1">
          <a:solidFill>
            <a:schemeClr val="tx1"/>
          </a:solidFill>
          <a:latin typeface="+mn-lt"/>
          <a:ea typeface="+mn-ea"/>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kumimoji="1" sz="1600">
          <a:solidFill>
            <a:schemeClr val="tx1"/>
          </a:solidFill>
          <a:latin typeface="+mn-lt"/>
          <a:ea typeface="+mn-ea"/>
        </a:defRPr>
      </a:lvl5pPr>
      <a:lvl6pPr marL="25273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6pPr>
      <a:lvl7pPr marL="29845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7pPr>
      <a:lvl8pPr marL="34417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8pPr>
      <a:lvl9pPr marL="3898900" indent="-387350" algn="l" rtl="0" fontAlgn="base">
        <a:spcBef>
          <a:spcPct val="20000"/>
        </a:spcBef>
        <a:spcAft>
          <a:spcPct val="0"/>
        </a:spcAft>
        <a:buClr>
          <a:schemeClr val="accent1"/>
        </a:buClr>
        <a:buSzPct val="70000"/>
        <a:buFont typeface="Wingdings" charset="0"/>
        <a:buChar char="n"/>
        <a:defRPr sz="16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44488" y="188913"/>
            <a:ext cx="6551612" cy="706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pic>
        <p:nvPicPr>
          <p:cNvPr id="8195" name="Picture 3" descr="NJU"/>
          <p:cNvPicPr>
            <a:picLocks noChangeAspect="1" noChangeArrowheads="1"/>
          </p:cNvPicPr>
          <p:nvPr/>
        </p:nvPicPr>
        <p:blipFill>
          <a:blip r:embed="rId14" cstate="print"/>
          <a:srcRect/>
          <a:stretch>
            <a:fillRect/>
          </a:stretch>
        </p:blipFill>
        <p:spPr bwMode="auto">
          <a:xfrm>
            <a:off x="7086600" y="249238"/>
            <a:ext cx="1676400" cy="566737"/>
          </a:xfrm>
          <a:prstGeom prst="rect">
            <a:avLst/>
          </a:prstGeom>
          <a:noFill/>
          <a:ln w="9525">
            <a:noFill/>
            <a:miter lim="800000"/>
            <a:headEnd/>
            <a:tailEnd/>
          </a:ln>
        </p:spPr>
      </p:pic>
      <p:sp>
        <p:nvSpPr>
          <p:cNvPr id="273412" name="Line 4"/>
          <p:cNvSpPr>
            <a:spLocks noChangeShapeType="1"/>
          </p:cNvSpPr>
          <p:nvPr/>
        </p:nvSpPr>
        <p:spPr bwMode="auto">
          <a:xfrm>
            <a:off x="457200" y="908050"/>
            <a:ext cx="8305800" cy="0"/>
          </a:xfrm>
          <a:prstGeom prst="line">
            <a:avLst/>
          </a:prstGeom>
          <a:noFill/>
          <a:ln w="44450">
            <a:solidFill>
              <a:srgbClr val="FFFF00"/>
            </a:solidFill>
            <a:round/>
            <a:headEnd/>
            <a:tailEnd/>
          </a:ln>
          <a:effectLst/>
        </p:spPr>
        <p:txBody>
          <a:bodyPr/>
          <a:lstStyle/>
          <a:p>
            <a:pPr>
              <a:defRPr/>
            </a:pPr>
            <a:endParaRPr lang="zh-CN" altLang="en-US" sz="1800" b="0">
              <a:solidFill>
                <a:srgbClr val="000000"/>
              </a:solidFill>
            </a:endParaRPr>
          </a:p>
        </p:txBody>
      </p:sp>
      <p:sp>
        <p:nvSpPr>
          <p:cNvPr id="273413" name="Line 5"/>
          <p:cNvSpPr>
            <a:spLocks noChangeShapeType="1"/>
          </p:cNvSpPr>
          <p:nvPr/>
        </p:nvSpPr>
        <p:spPr bwMode="auto">
          <a:xfrm>
            <a:off x="457200" y="831850"/>
            <a:ext cx="8305800" cy="0"/>
          </a:xfrm>
          <a:prstGeom prst="line">
            <a:avLst/>
          </a:prstGeom>
          <a:noFill/>
          <a:ln w="50800">
            <a:solidFill>
              <a:srgbClr val="0000FF"/>
            </a:solidFill>
            <a:round/>
            <a:headEnd/>
            <a:tailEnd/>
          </a:ln>
          <a:effectLst/>
        </p:spPr>
        <p:txBody>
          <a:bodyPr/>
          <a:lstStyle/>
          <a:p>
            <a:pPr>
              <a:defRPr/>
            </a:pPr>
            <a:endParaRPr lang="zh-CN" altLang="en-US" sz="1800" b="0">
              <a:solidFill>
                <a:srgbClr val="000000"/>
              </a:solidFill>
            </a:endParaRPr>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rtl="0" eaLnBrk="0" fontAlgn="base" hangingPunct="0">
        <a:spcBef>
          <a:spcPct val="0"/>
        </a:spcBef>
        <a:spcAft>
          <a:spcPct val="0"/>
        </a:spcAft>
        <a:defRPr sz="3200" b="1">
          <a:solidFill>
            <a:srgbClr val="0000FF"/>
          </a:solidFill>
          <a:latin typeface="+mj-lt"/>
          <a:ea typeface="+mj-ea"/>
          <a:cs typeface="+mj-cs"/>
        </a:defRPr>
      </a:lvl1pPr>
      <a:lvl2pPr algn="l" rtl="0" eaLnBrk="0" fontAlgn="base" hangingPunct="0">
        <a:spcBef>
          <a:spcPct val="0"/>
        </a:spcBef>
        <a:spcAft>
          <a:spcPct val="0"/>
        </a:spcAft>
        <a:defRPr sz="3200" b="1">
          <a:solidFill>
            <a:srgbClr val="0000FF"/>
          </a:solidFill>
          <a:latin typeface="Arial" pitchFamily="34" charset="0"/>
          <a:ea typeface="宋体" pitchFamily="2" charset="-122"/>
        </a:defRPr>
      </a:lvl2pPr>
      <a:lvl3pPr algn="l" rtl="0" eaLnBrk="0" fontAlgn="base" hangingPunct="0">
        <a:spcBef>
          <a:spcPct val="0"/>
        </a:spcBef>
        <a:spcAft>
          <a:spcPct val="0"/>
        </a:spcAft>
        <a:defRPr sz="3200" b="1">
          <a:solidFill>
            <a:srgbClr val="0000FF"/>
          </a:solidFill>
          <a:latin typeface="Arial" pitchFamily="34" charset="0"/>
          <a:ea typeface="宋体" pitchFamily="2" charset="-122"/>
        </a:defRPr>
      </a:lvl3pPr>
      <a:lvl4pPr algn="l" rtl="0" eaLnBrk="0" fontAlgn="base" hangingPunct="0">
        <a:spcBef>
          <a:spcPct val="0"/>
        </a:spcBef>
        <a:spcAft>
          <a:spcPct val="0"/>
        </a:spcAft>
        <a:defRPr sz="3200" b="1">
          <a:solidFill>
            <a:srgbClr val="0000FF"/>
          </a:solidFill>
          <a:latin typeface="Arial" pitchFamily="34" charset="0"/>
          <a:ea typeface="宋体" pitchFamily="2" charset="-122"/>
        </a:defRPr>
      </a:lvl4pPr>
      <a:lvl5pPr algn="l" rtl="0" eaLnBrk="0" fontAlgn="base" hangingPunct="0">
        <a:spcBef>
          <a:spcPct val="0"/>
        </a:spcBef>
        <a:spcAft>
          <a:spcPct val="0"/>
        </a:spcAft>
        <a:defRPr sz="3200" b="1">
          <a:solidFill>
            <a:srgbClr val="0000FF"/>
          </a:solidFill>
          <a:latin typeface="Arial" pitchFamily="34" charset="0"/>
          <a:ea typeface="宋体" pitchFamily="2" charset="-122"/>
        </a:defRPr>
      </a:lvl5pPr>
      <a:lvl6pPr marL="457200" algn="l" rtl="0" fontAlgn="base">
        <a:spcBef>
          <a:spcPct val="0"/>
        </a:spcBef>
        <a:spcAft>
          <a:spcPct val="0"/>
        </a:spcAft>
        <a:defRPr sz="3200" b="1">
          <a:solidFill>
            <a:srgbClr val="0000FF"/>
          </a:solidFill>
          <a:latin typeface="Arial" pitchFamily="34" charset="0"/>
          <a:ea typeface="宋体" pitchFamily="2" charset="-122"/>
        </a:defRPr>
      </a:lvl6pPr>
      <a:lvl7pPr marL="914400" algn="l" rtl="0" fontAlgn="base">
        <a:spcBef>
          <a:spcPct val="0"/>
        </a:spcBef>
        <a:spcAft>
          <a:spcPct val="0"/>
        </a:spcAft>
        <a:defRPr sz="3200" b="1">
          <a:solidFill>
            <a:srgbClr val="0000FF"/>
          </a:solidFill>
          <a:latin typeface="Arial" pitchFamily="34" charset="0"/>
          <a:ea typeface="宋体" pitchFamily="2" charset="-122"/>
        </a:defRPr>
      </a:lvl7pPr>
      <a:lvl8pPr marL="1371600" algn="l" rtl="0" fontAlgn="base">
        <a:spcBef>
          <a:spcPct val="0"/>
        </a:spcBef>
        <a:spcAft>
          <a:spcPct val="0"/>
        </a:spcAft>
        <a:defRPr sz="3200" b="1">
          <a:solidFill>
            <a:srgbClr val="0000FF"/>
          </a:solidFill>
          <a:latin typeface="Arial" pitchFamily="34" charset="0"/>
          <a:ea typeface="宋体" pitchFamily="2" charset="-122"/>
        </a:defRPr>
      </a:lvl8pPr>
      <a:lvl9pPr marL="1828800" algn="l" rtl="0" fontAlgn="base">
        <a:spcBef>
          <a:spcPct val="0"/>
        </a:spcBef>
        <a:spcAft>
          <a:spcPct val="0"/>
        </a:spcAft>
        <a:defRPr sz="3200" b="1">
          <a:solidFill>
            <a:srgbClr val="0000FF"/>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oleObject6.bin"/><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7.bin"/><Relationship Id="rId7"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image" Target="../media/image35.jpeg"/><Relationship Id="rId4" Type="http://schemas.openxmlformats.org/officeDocument/2006/relationships/oleObject" Target="../embeddings/oleObject8.bin"/><Relationship Id="rId9"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30.xml"/><Relationship Id="rId5" Type="http://schemas.openxmlformats.org/officeDocument/2006/relationships/image" Target="../media/image51.wmf"/><Relationship Id="rId4" Type="http://schemas.openxmlformats.org/officeDocument/2006/relationships/image" Target="../media/image50.wmf"/></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0.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5.xml"/><Relationship Id="rId1" Type="http://schemas.openxmlformats.org/officeDocument/2006/relationships/vmlDrawing" Target="../drawings/vmlDrawing5.vml"/><Relationship Id="rId5" Type="http://schemas.openxmlformats.org/officeDocument/2006/relationships/image" Target="../media/image62.wmf"/><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5.xml"/><Relationship Id="rId4" Type="http://schemas.openxmlformats.org/officeDocument/2006/relationships/image" Target="../media/image66.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5.jpe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900113" y="1341438"/>
            <a:ext cx="7775575" cy="1368425"/>
          </a:xfrm>
        </p:spPr>
        <p:txBody>
          <a:bodyPr/>
          <a:lstStyle/>
          <a:p>
            <a:pPr eaLnBrk="1" hangingPunct="1"/>
            <a:r>
              <a:rPr lang="en-US" altLang="zh-CN" dirty="0" smtClean="0">
                <a:solidFill>
                  <a:srgbClr val="FF0000"/>
                </a:solidFill>
                <a:ea typeface="华文行楷" pitchFamily="2" charset="-122"/>
              </a:rPr>
              <a:t>Role of </a:t>
            </a:r>
            <a:r>
              <a:rPr lang="en-US" altLang="zh-CN" dirty="0" err="1" smtClean="0">
                <a:solidFill>
                  <a:srgbClr val="FF0000"/>
                </a:solidFill>
                <a:ea typeface="华文行楷" pitchFamily="2" charset="-122"/>
              </a:rPr>
              <a:t>protoplanetary</a:t>
            </a:r>
            <a:r>
              <a:rPr lang="en-US" altLang="zh-CN" smtClean="0">
                <a:solidFill>
                  <a:srgbClr val="FF0000"/>
                </a:solidFill>
                <a:ea typeface="华文行楷" pitchFamily="2" charset="-122"/>
              </a:rPr>
              <a:t> disk </a:t>
            </a:r>
            <a:r>
              <a:rPr lang="en-US" altLang="zh-CN" smtClean="0">
                <a:ea typeface="华文行楷" pitchFamily="2" charset="-122"/>
              </a:rPr>
              <a:t>in</a:t>
            </a:r>
            <a:br>
              <a:rPr lang="en-US" altLang="zh-CN" smtClean="0">
                <a:ea typeface="华文行楷" pitchFamily="2" charset="-122"/>
              </a:rPr>
            </a:br>
            <a:r>
              <a:rPr lang="en-US" altLang="zh-CN" smtClean="0">
                <a:solidFill>
                  <a:srgbClr val="FF0000"/>
                </a:solidFill>
                <a:ea typeface="华文行楷" pitchFamily="2" charset="-122"/>
              </a:rPr>
              <a:t> </a:t>
            </a:r>
            <a:r>
              <a:rPr lang="en-US" altLang="zh-CN" smtClean="0">
                <a:ea typeface="华文行楷" pitchFamily="2" charset="-122"/>
              </a:rPr>
              <a:t>forming planetary architecture  </a:t>
            </a:r>
            <a:br>
              <a:rPr lang="en-US" altLang="zh-CN" smtClean="0">
                <a:ea typeface="华文行楷" pitchFamily="2" charset="-122"/>
              </a:rPr>
            </a:br>
            <a:r>
              <a:rPr lang="en-US" altLang="zh-CN" smtClean="0">
                <a:ea typeface="华文行楷" pitchFamily="2" charset="-122"/>
              </a:rPr>
              <a:t>&amp; Transit</a:t>
            </a:r>
            <a:r>
              <a:rPr lang="zh-CN" altLang="en-US" smtClean="0">
                <a:ea typeface="华文行楷" pitchFamily="2" charset="-122"/>
              </a:rPr>
              <a:t> </a:t>
            </a:r>
            <a:r>
              <a:rPr lang="en-US" altLang="zh-CN" smtClean="0">
                <a:ea typeface="华文行楷" pitchFamily="2" charset="-122"/>
              </a:rPr>
              <a:t>detection in Dome A </a:t>
            </a:r>
            <a:r>
              <a:rPr lang="zh-CN" altLang="en-US" smtClean="0">
                <a:ea typeface="华文行楷" pitchFamily="2" charset="-122"/>
              </a:rPr>
              <a:t>　</a:t>
            </a:r>
            <a:endParaRPr lang="zh-CN" altLang="en-US" b="0" smtClean="0">
              <a:ea typeface="黑体" pitchFamily="49" charset="-122"/>
            </a:endParaRPr>
          </a:p>
        </p:txBody>
      </p:sp>
      <p:sp>
        <p:nvSpPr>
          <p:cNvPr id="24579" name="Text Box 4"/>
          <p:cNvSpPr txBox="1">
            <a:spLocks noChangeArrowheads="1"/>
          </p:cNvSpPr>
          <p:nvPr/>
        </p:nvSpPr>
        <p:spPr bwMode="auto">
          <a:xfrm>
            <a:off x="3419475" y="3068638"/>
            <a:ext cx="5113338" cy="2493962"/>
          </a:xfrm>
          <a:prstGeom prst="rect">
            <a:avLst/>
          </a:prstGeom>
          <a:noFill/>
          <a:ln w="9525">
            <a:noFill/>
            <a:miter lim="800000"/>
            <a:headEnd/>
            <a:tailEnd/>
          </a:ln>
        </p:spPr>
        <p:txBody>
          <a:bodyPr>
            <a:spAutoFit/>
          </a:bodyPr>
          <a:lstStyle/>
          <a:p>
            <a:pPr>
              <a:spcBef>
                <a:spcPct val="50000"/>
              </a:spcBef>
            </a:pPr>
            <a:r>
              <a:rPr lang="en-US" altLang="zh-CN" sz="1800">
                <a:solidFill>
                  <a:schemeClr val="tx2"/>
                </a:solidFill>
                <a:latin typeface="仿宋_GB2312" pitchFamily="49" charset="-122"/>
                <a:ea typeface="仿宋_GB2312" pitchFamily="49" charset="-122"/>
              </a:rPr>
              <a:t>Ji-Lin Zhou(</a:t>
            </a:r>
            <a:r>
              <a:rPr lang="zh-CN" altLang="en-US" sz="1800">
                <a:solidFill>
                  <a:schemeClr val="tx2"/>
                </a:solidFill>
                <a:latin typeface="仿宋_GB2312" pitchFamily="49" charset="-122"/>
                <a:ea typeface="仿宋_GB2312" pitchFamily="49" charset="-122"/>
              </a:rPr>
              <a:t>周济林</a:t>
            </a:r>
            <a:r>
              <a:rPr lang="en-US" altLang="zh-CN" sz="1800">
                <a:solidFill>
                  <a:schemeClr val="tx2"/>
                </a:solidFill>
                <a:latin typeface="仿宋_GB2312" pitchFamily="49" charset="-122"/>
                <a:ea typeface="仿宋_GB2312" pitchFamily="49" charset="-122"/>
              </a:rPr>
              <a:t>)</a:t>
            </a:r>
          </a:p>
          <a:p>
            <a:pPr>
              <a:spcBef>
                <a:spcPct val="50000"/>
              </a:spcBef>
            </a:pPr>
            <a:r>
              <a:rPr lang="en-US" altLang="zh-CN" sz="1800">
                <a:solidFill>
                  <a:schemeClr val="tx2"/>
                </a:solidFill>
                <a:latin typeface="仿宋_GB2312" pitchFamily="49" charset="-122"/>
                <a:ea typeface="仿宋_GB2312" pitchFamily="49" charset="-122"/>
              </a:rPr>
              <a:t>School of Astronomy and Space Science,</a:t>
            </a:r>
          </a:p>
          <a:p>
            <a:pPr>
              <a:spcBef>
                <a:spcPct val="50000"/>
              </a:spcBef>
            </a:pPr>
            <a:r>
              <a:rPr lang="en-US" altLang="zh-CN" sz="1800">
                <a:solidFill>
                  <a:schemeClr val="tx2"/>
                </a:solidFill>
                <a:latin typeface="仿宋_GB2312" pitchFamily="49" charset="-122"/>
                <a:ea typeface="仿宋_GB2312" pitchFamily="49" charset="-122"/>
              </a:rPr>
              <a:t>Nanjing University,</a:t>
            </a:r>
          </a:p>
          <a:p>
            <a:pPr>
              <a:spcBef>
                <a:spcPct val="50000"/>
              </a:spcBef>
            </a:pPr>
            <a:r>
              <a:rPr lang="en-US" altLang="zh-CN" sz="1800">
                <a:solidFill>
                  <a:schemeClr val="tx2"/>
                </a:solidFill>
                <a:latin typeface="仿宋_GB2312" pitchFamily="49" charset="-122"/>
                <a:ea typeface="仿宋_GB2312" pitchFamily="49" charset="-122"/>
              </a:rPr>
              <a:t>zhoujl@nju.edu.cn</a:t>
            </a:r>
          </a:p>
          <a:p>
            <a:pPr>
              <a:spcBef>
                <a:spcPct val="50000"/>
              </a:spcBef>
            </a:pPr>
            <a:r>
              <a:rPr lang="en-US" altLang="zh-CN" sz="1800">
                <a:latin typeface="仿宋_GB2312" pitchFamily="49" charset="-122"/>
                <a:ea typeface="仿宋_GB2312" pitchFamily="49" charset="-122"/>
              </a:rPr>
              <a:t> </a:t>
            </a:r>
          </a:p>
          <a:p>
            <a:pPr>
              <a:spcBef>
                <a:spcPct val="50000"/>
              </a:spcBef>
            </a:pPr>
            <a:endParaRPr lang="en-US" altLang="zh-CN" sz="2000">
              <a:latin typeface="仿宋_GB2312" pitchFamily="49" charset="-122"/>
              <a:ea typeface="仿宋_GB2312" pitchFamily="49" charset="-122"/>
            </a:endParaRPr>
          </a:p>
        </p:txBody>
      </p:sp>
      <p:sp>
        <p:nvSpPr>
          <p:cNvPr id="24580" name="Text Box 5"/>
          <p:cNvSpPr txBox="1">
            <a:spLocks noChangeArrowheads="1"/>
          </p:cNvSpPr>
          <p:nvPr/>
        </p:nvSpPr>
        <p:spPr bwMode="auto">
          <a:xfrm>
            <a:off x="4572000" y="5949950"/>
            <a:ext cx="4176713" cy="368300"/>
          </a:xfrm>
          <a:prstGeom prst="rect">
            <a:avLst/>
          </a:prstGeom>
          <a:noFill/>
          <a:ln w="9525">
            <a:noFill/>
            <a:miter lim="800000"/>
            <a:headEnd/>
            <a:tailEnd/>
          </a:ln>
        </p:spPr>
        <p:txBody>
          <a:bodyPr>
            <a:spAutoFit/>
          </a:bodyPr>
          <a:lstStyle/>
          <a:p>
            <a:pPr>
              <a:spcBef>
                <a:spcPct val="50000"/>
              </a:spcBef>
            </a:pPr>
            <a:r>
              <a:rPr lang="en-US" altLang="zh-CN" sz="1800">
                <a:latin typeface="仿宋_GB2312" pitchFamily="49" charset="-122"/>
                <a:ea typeface="仿宋_GB2312" pitchFamily="49" charset="-122"/>
              </a:rPr>
              <a:t>2014.4.2-3,NAOC &amp;KIAA, PKU</a:t>
            </a:r>
          </a:p>
        </p:txBody>
      </p:sp>
      <p:pic>
        <p:nvPicPr>
          <p:cNvPr id="24581" name="Picture 14" descr="20070902_10c449fb5439051e84efqu9WL8GBglWS"/>
          <p:cNvPicPr>
            <a:picLocks noChangeAspect="1" noChangeArrowheads="1"/>
          </p:cNvPicPr>
          <p:nvPr/>
        </p:nvPicPr>
        <p:blipFill>
          <a:blip r:embed="rId3" cstate="print"/>
          <a:srcRect/>
          <a:stretch>
            <a:fillRect/>
          </a:stretch>
        </p:blipFill>
        <p:spPr bwMode="auto">
          <a:xfrm>
            <a:off x="395288" y="3068638"/>
            <a:ext cx="2105025" cy="2878137"/>
          </a:xfrm>
          <a:prstGeom prst="rect">
            <a:avLst/>
          </a:prstGeom>
          <a:noFill/>
          <a:ln w="9525">
            <a:noFill/>
            <a:miter lim="800000"/>
            <a:headEnd/>
            <a:tailEnd/>
          </a:ln>
        </p:spPr>
      </p:pic>
      <p:pic>
        <p:nvPicPr>
          <p:cNvPr id="24582" name="Picture 7" descr="I:\captains\钟锴\个人资料\photos\百年南大图片集\title.jpg"/>
          <p:cNvPicPr>
            <a:picLocks noChangeAspect="1" noChangeArrowheads="1"/>
          </p:cNvPicPr>
          <p:nvPr/>
        </p:nvPicPr>
        <p:blipFill>
          <a:blip r:embed="rId4" cstate="print"/>
          <a:srcRect/>
          <a:stretch>
            <a:fillRect/>
          </a:stretch>
        </p:blipFill>
        <p:spPr bwMode="auto">
          <a:xfrm>
            <a:off x="0" y="0"/>
            <a:ext cx="9144000" cy="908050"/>
          </a:xfrm>
          <a:prstGeom prst="rect">
            <a:avLst/>
          </a:prstGeom>
          <a:noFill/>
          <a:ln w="9525">
            <a:noFill/>
            <a:miter lim="800000"/>
            <a:headEnd/>
            <a:tailEnd/>
          </a:ln>
        </p:spPr>
      </p:pic>
    </p:spTree>
  </p:cSld>
  <p:clrMapOvr>
    <a:masterClrMapping/>
  </p:clrMapOvr>
  <p:transition>
    <p:blind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827088" y="1125538"/>
            <a:ext cx="6785832" cy="461665"/>
          </a:xfrm>
          <a:prstGeom prst="rect">
            <a:avLst/>
          </a:prstGeom>
          <a:noFill/>
          <a:ln w="9525">
            <a:noFill/>
            <a:miter lim="800000"/>
            <a:headEnd/>
            <a:tailEnd/>
          </a:ln>
        </p:spPr>
        <p:txBody>
          <a:bodyPr wrap="none">
            <a:spAutoFit/>
          </a:bodyPr>
          <a:lstStyle/>
          <a:p>
            <a:r>
              <a:rPr lang="en-US" altLang="zh-CN" sz="2400" dirty="0"/>
              <a:t>What makes the planet </a:t>
            </a:r>
            <a:r>
              <a:rPr lang="en-US" altLang="zh-CN" sz="2400" dirty="0" smtClean="0"/>
              <a:t>systems </a:t>
            </a:r>
            <a:r>
              <a:rPr lang="en-US" altLang="zh-CN" sz="2400" dirty="0"/>
              <a:t>so different?</a:t>
            </a:r>
            <a:endParaRPr lang="zh-CN" altLang="en-US" sz="2400" dirty="0"/>
          </a:p>
        </p:txBody>
      </p:sp>
      <p:sp>
        <p:nvSpPr>
          <p:cNvPr id="31747" name="TextBox 2"/>
          <p:cNvSpPr txBox="1">
            <a:spLocks noChangeArrowheads="1"/>
          </p:cNvSpPr>
          <p:nvPr/>
        </p:nvSpPr>
        <p:spPr bwMode="auto">
          <a:xfrm>
            <a:off x="611188" y="333375"/>
            <a:ext cx="1679575" cy="460375"/>
          </a:xfrm>
          <a:prstGeom prst="rect">
            <a:avLst/>
          </a:prstGeom>
          <a:noFill/>
          <a:ln w="9525">
            <a:noFill/>
            <a:miter lim="800000"/>
            <a:headEnd/>
            <a:tailEnd/>
          </a:ln>
        </p:spPr>
        <p:txBody>
          <a:bodyPr wrap="none">
            <a:spAutoFit/>
          </a:bodyPr>
          <a:lstStyle/>
          <a:p>
            <a:r>
              <a:rPr lang="en-US" altLang="zh-CN" sz="2400">
                <a:solidFill>
                  <a:srgbClr val="FF0000"/>
                </a:solidFill>
              </a:rPr>
              <a:t>Question </a:t>
            </a:r>
            <a:r>
              <a:rPr lang="en-US" altLang="zh-CN" sz="1800"/>
              <a:t>:</a:t>
            </a:r>
            <a:endParaRPr lang="zh-CN" altLang="en-US" sz="1800"/>
          </a:p>
        </p:txBody>
      </p:sp>
      <p:sp>
        <p:nvSpPr>
          <p:cNvPr id="4" name="TextBox 3"/>
          <p:cNvSpPr txBox="1"/>
          <p:nvPr/>
        </p:nvSpPr>
        <p:spPr>
          <a:xfrm>
            <a:off x="381000" y="1773238"/>
            <a:ext cx="8763168" cy="2677656"/>
          </a:xfrm>
          <a:prstGeom prst="rect">
            <a:avLst/>
          </a:prstGeom>
          <a:noFill/>
        </p:spPr>
        <p:txBody>
          <a:bodyPr wrap="none">
            <a:spAutoFit/>
          </a:bodyPr>
          <a:lstStyle/>
          <a:p>
            <a:pPr>
              <a:defRPr/>
            </a:pPr>
            <a:r>
              <a:rPr lang="en-US" altLang="zh-CN" sz="2400" dirty="0">
                <a:solidFill>
                  <a:srgbClr val="FF0000"/>
                </a:solidFill>
              </a:rPr>
              <a:t>The reasons might be</a:t>
            </a:r>
            <a:r>
              <a:rPr lang="en-US" altLang="zh-CN" sz="2400" dirty="0"/>
              <a:t>:  </a:t>
            </a:r>
          </a:p>
          <a:p>
            <a:pPr marL="342900" indent="-342900">
              <a:buFontTx/>
              <a:buAutoNum type="arabicParenBoth"/>
              <a:defRPr/>
            </a:pPr>
            <a:r>
              <a:rPr lang="en-US" altLang="zh-CN" sz="2400" dirty="0"/>
              <a:t>Initial </a:t>
            </a:r>
            <a:r>
              <a:rPr lang="en-US" altLang="zh-CN" sz="2400" dirty="0" smtClean="0"/>
              <a:t>conditions </a:t>
            </a:r>
            <a:r>
              <a:rPr lang="en-US" altLang="zh-CN" sz="2400" dirty="0"/>
              <a:t>(different stars</a:t>
            </a:r>
            <a:r>
              <a:rPr lang="en-US" altLang="zh-CN" sz="2400" dirty="0" smtClean="0"/>
              <a:t>, disks,…),</a:t>
            </a:r>
            <a:endParaRPr lang="en-US" altLang="zh-CN" sz="2400" dirty="0"/>
          </a:p>
          <a:p>
            <a:pPr marL="342900" indent="-342900">
              <a:buFontTx/>
              <a:buAutoNum type="arabicParenBoth"/>
              <a:defRPr/>
            </a:pPr>
            <a:r>
              <a:rPr lang="en-US" altLang="zh-CN" sz="2400" dirty="0"/>
              <a:t>Dynamical interactions among planet and disks,</a:t>
            </a:r>
          </a:p>
          <a:p>
            <a:pPr marL="342900" indent="-342900">
              <a:defRPr/>
            </a:pPr>
            <a:r>
              <a:rPr lang="en-US" altLang="zh-CN" sz="2400" dirty="0"/>
              <a:t>(3)Different stellar environments</a:t>
            </a:r>
            <a:r>
              <a:rPr lang="en-US" altLang="zh-CN" sz="2400" dirty="0" smtClean="0"/>
              <a:t>.,</a:t>
            </a:r>
          </a:p>
          <a:p>
            <a:pPr marL="342900" indent="-342900">
              <a:defRPr/>
            </a:pPr>
            <a:r>
              <a:rPr lang="en-US" altLang="zh-CN" sz="2400" dirty="0" smtClean="0"/>
              <a:t>……</a:t>
            </a:r>
            <a:endParaRPr lang="en-US" altLang="zh-CN" sz="2400" dirty="0"/>
          </a:p>
          <a:p>
            <a:pPr marL="342900" indent="-342900">
              <a:defRPr/>
            </a:pPr>
            <a:endParaRPr lang="en-US" altLang="zh-CN" sz="2400" dirty="0"/>
          </a:p>
          <a:p>
            <a:pPr marL="342900" indent="-342900">
              <a:defRPr/>
            </a:pPr>
            <a:r>
              <a:rPr lang="en-US" altLang="zh-CN" sz="2400" dirty="0"/>
              <a:t>Today, I will more focus on the role of </a:t>
            </a:r>
            <a:r>
              <a:rPr lang="en-US" altLang="zh-CN" sz="2400" dirty="0" err="1">
                <a:solidFill>
                  <a:srgbClr val="FF0000"/>
                </a:solidFill>
              </a:rPr>
              <a:t>protoplanetary</a:t>
            </a:r>
            <a:r>
              <a:rPr lang="en-US" altLang="zh-CN" sz="2400" dirty="0">
                <a:solidFill>
                  <a:srgbClr val="FF0000"/>
                </a:solidFill>
              </a:rPr>
              <a:t> disk</a:t>
            </a:r>
            <a:r>
              <a:rPr lang="en-US" altLang="zh-CN" sz="2400" dirty="0"/>
              <a:t>. </a:t>
            </a:r>
            <a:endParaRPr lang="zh-CN" alt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ChangeArrowheads="1"/>
          </p:cNvSpPr>
          <p:nvPr/>
        </p:nvSpPr>
        <p:spPr bwMode="auto">
          <a:xfrm>
            <a:off x="6429375" y="2719388"/>
            <a:ext cx="1166813" cy="668337"/>
          </a:xfrm>
          <a:prstGeom prst="rect">
            <a:avLst/>
          </a:prstGeom>
          <a:gradFill rotWithShape="0">
            <a:gsLst>
              <a:gs pos="0">
                <a:srgbClr val="808080">
                  <a:gamma/>
                  <a:tint val="19216"/>
                  <a:invGamma/>
                  <a:alpha val="94000"/>
                </a:srgbClr>
              </a:gs>
              <a:gs pos="50000">
                <a:srgbClr val="808080">
                  <a:alpha val="66000"/>
                </a:srgbClr>
              </a:gs>
              <a:gs pos="100000">
                <a:srgbClr val="808080">
                  <a:gamma/>
                  <a:tint val="19216"/>
                  <a:invGamma/>
                  <a:alpha val="94000"/>
                </a:srgbClr>
              </a:gs>
            </a:gsLst>
            <a:lin ang="5400000" scaled="1"/>
          </a:gradFill>
          <a:ln w="9525">
            <a:noFill/>
            <a:miter lim="800000"/>
            <a:headEnd/>
            <a:tailEnd/>
          </a:ln>
          <a:effectLst/>
        </p:spPr>
        <p:txBody>
          <a:bodyPr wrap="none" anchor="ctr"/>
          <a:lstStyle/>
          <a:p>
            <a:pPr algn="ctr">
              <a:defRPr/>
            </a:pPr>
            <a:endParaRPr lang="zh-CN" altLang="en-US" sz="1800" b="0">
              <a:solidFill>
                <a:srgbClr val="292929"/>
              </a:solidFill>
            </a:endParaRPr>
          </a:p>
        </p:txBody>
      </p:sp>
      <p:sp>
        <p:nvSpPr>
          <p:cNvPr id="3081" name="Rectangle 3"/>
          <p:cNvSpPr>
            <a:spLocks noChangeArrowheads="1"/>
          </p:cNvSpPr>
          <p:nvPr/>
        </p:nvSpPr>
        <p:spPr bwMode="auto">
          <a:xfrm>
            <a:off x="5292725" y="1125538"/>
            <a:ext cx="3240088" cy="476250"/>
          </a:xfrm>
          <a:prstGeom prst="rect">
            <a:avLst/>
          </a:prstGeom>
          <a:noFill/>
          <a:ln w="9525">
            <a:noFill/>
            <a:miter lim="800000"/>
            <a:headEnd/>
            <a:tailEnd/>
          </a:ln>
        </p:spPr>
        <p:txBody>
          <a:bodyPr wrap="none" anchor="ctr"/>
          <a:lstStyle/>
          <a:p>
            <a:pPr algn="ctr"/>
            <a:r>
              <a:rPr kumimoji="1" lang="en-US" altLang="ja-JP" sz="3200" b="0" i="1">
                <a:solidFill>
                  <a:srgbClr val="0000CC"/>
                </a:solidFill>
                <a:latin typeface="Lucida Sans" pitchFamily="34" charset="0"/>
                <a:ea typeface="HGSｺﾞｼｯｸE"/>
              </a:rPr>
              <a:t>type-II migration</a:t>
            </a:r>
          </a:p>
        </p:txBody>
      </p:sp>
      <p:sp>
        <p:nvSpPr>
          <p:cNvPr id="3082" name="Oval 4"/>
          <p:cNvSpPr>
            <a:spLocks noChangeArrowheads="1"/>
          </p:cNvSpPr>
          <p:nvPr/>
        </p:nvSpPr>
        <p:spPr bwMode="auto">
          <a:xfrm>
            <a:off x="5291138" y="3786188"/>
            <a:ext cx="3529012" cy="901700"/>
          </a:xfrm>
          <a:prstGeom prst="ellipse">
            <a:avLst/>
          </a:prstGeom>
          <a:gradFill rotWithShape="0">
            <a:gsLst>
              <a:gs pos="0">
                <a:srgbClr val="5F5F5F"/>
              </a:gs>
              <a:gs pos="100000">
                <a:srgbClr val="DDDDDD"/>
              </a:gs>
            </a:gsLst>
            <a:lin ang="18900000" scaled="1"/>
          </a:gradFill>
          <a:ln w="9525">
            <a:noFill/>
            <a:round/>
            <a:headEnd/>
            <a:tailEnd/>
          </a:ln>
        </p:spPr>
        <p:txBody>
          <a:bodyPr wrap="none" anchor="ctr"/>
          <a:lstStyle/>
          <a:p>
            <a:pPr algn="ctr"/>
            <a:endParaRPr lang="zh-CN" altLang="en-US" sz="1800" b="0">
              <a:solidFill>
                <a:srgbClr val="292929"/>
              </a:solidFill>
              <a:latin typeface="Times New Roman" pitchFamily="18" charset="0"/>
            </a:endParaRPr>
          </a:p>
        </p:txBody>
      </p:sp>
      <p:sp>
        <p:nvSpPr>
          <p:cNvPr id="3083" name="Oval 5"/>
          <p:cNvSpPr>
            <a:spLocks noChangeArrowheads="1"/>
          </p:cNvSpPr>
          <p:nvPr/>
        </p:nvSpPr>
        <p:spPr bwMode="auto">
          <a:xfrm>
            <a:off x="5291138" y="4814888"/>
            <a:ext cx="3529012" cy="900112"/>
          </a:xfrm>
          <a:prstGeom prst="ellipse">
            <a:avLst/>
          </a:prstGeom>
          <a:gradFill rotWithShape="0">
            <a:gsLst>
              <a:gs pos="0">
                <a:srgbClr val="5F5F5F"/>
              </a:gs>
              <a:gs pos="100000">
                <a:srgbClr val="DDDDDD"/>
              </a:gs>
            </a:gsLst>
            <a:lin ang="18900000" scaled="1"/>
          </a:gradFill>
          <a:ln w="9525">
            <a:noFill/>
            <a:round/>
            <a:headEnd/>
            <a:tailEnd/>
          </a:ln>
        </p:spPr>
        <p:txBody>
          <a:bodyPr wrap="none" anchor="ctr"/>
          <a:lstStyle/>
          <a:p>
            <a:pPr algn="ctr"/>
            <a:endParaRPr lang="zh-CN" altLang="en-US" sz="1800" b="0">
              <a:solidFill>
                <a:srgbClr val="292929"/>
              </a:solidFill>
              <a:latin typeface="Times New Roman" pitchFamily="18" charset="0"/>
            </a:endParaRPr>
          </a:p>
        </p:txBody>
      </p:sp>
      <p:sp>
        <p:nvSpPr>
          <p:cNvPr id="3084" name="Oval 6"/>
          <p:cNvSpPr>
            <a:spLocks noChangeArrowheads="1"/>
          </p:cNvSpPr>
          <p:nvPr/>
        </p:nvSpPr>
        <p:spPr bwMode="auto">
          <a:xfrm>
            <a:off x="5291138" y="5840413"/>
            <a:ext cx="3529012" cy="901700"/>
          </a:xfrm>
          <a:prstGeom prst="ellipse">
            <a:avLst/>
          </a:prstGeom>
          <a:gradFill rotWithShape="0">
            <a:gsLst>
              <a:gs pos="0">
                <a:srgbClr val="5F5F5F"/>
              </a:gs>
              <a:gs pos="100000">
                <a:srgbClr val="DDDDDD"/>
              </a:gs>
            </a:gsLst>
            <a:lin ang="18900000" scaled="1"/>
          </a:gradFill>
          <a:ln w="9525">
            <a:noFill/>
            <a:round/>
            <a:headEnd/>
            <a:tailEnd/>
          </a:ln>
        </p:spPr>
        <p:txBody>
          <a:bodyPr wrap="none" anchor="ctr"/>
          <a:lstStyle/>
          <a:p>
            <a:pPr algn="ctr"/>
            <a:endParaRPr lang="zh-CN" altLang="en-US" sz="1800" b="0">
              <a:solidFill>
                <a:srgbClr val="292929"/>
              </a:solidFill>
              <a:latin typeface="Times New Roman" pitchFamily="18" charset="0"/>
            </a:endParaRPr>
          </a:p>
        </p:txBody>
      </p:sp>
      <p:sp>
        <p:nvSpPr>
          <p:cNvPr id="3085" name="AutoShape 7"/>
          <p:cNvSpPr>
            <a:spLocks noChangeArrowheads="1"/>
          </p:cNvSpPr>
          <p:nvPr/>
        </p:nvSpPr>
        <p:spPr bwMode="auto">
          <a:xfrm flipH="1" flipV="1">
            <a:off x="8329613" y="5681663"/>
            <a:ext cx="388937" cy="357187"/>
          </a:xfrm>
          <a:prstGeom prst="upArrow">
            <a:avLst>
              <a:gd name="adj1" fmla="val 50000"/>
              <a:gd name="adj2" fmla="val 25000"/>
            </a:avLst>
          </a:prstGeom>
          <a:solidFill>
            <a:srgbClr val="808000"/>
          </a:solidFill>
          <a:ln w="28575">
            <a:solidFill>
              <a:schemeClr val="tx1"/>
            </a:solidFill>
            <a:miter lim="800000"/>
            <a:headEnd/>
            <a:tailEnd/>
          </a:ln>
        </p:spPr>
        <p:txBody>
          <a:bodyPr vert="eaVert" wrap="none" anchor="ctr"/>
          <a:lstStyle/>
          <a:p>
            <a:pPr algn="ctr"/>
            <a:endParaRPr lang="zh-CN" altLang="en-US" sz="1800" b="0">
              <a:solidFill>
                <a:srgbClr val="292929"/>
              </a:solidFill>
              <a:latin typeface="Times New Roman" pitchFamily="18" charset="0"/>
            </a:endParaRPr>
          </a:p>
        </p:txBody>
      </p:sp>
      <p:sp>
        <p:nvSpPr>
          <p:cNvPr id="3086" name="AutoShape 8"/>
          <p:cNvSpPr>
            <a:spLocks noChangeArrowheads="1"/>
          </p:cNvSpPr>
          <p:nvPr/>
        </p:nvSpPr>
        <p:spPr bwMode="auto">
          <a:xfrm>
            <a:off x="6905625" y="4067175"/>
            <a:ext cx="303213" cy="285750"/>
          </a:xfrm>
          <a:prstGeom prst="sun">
            <a:avLst>
              <a:gd name="adj" fmla="val 17560"/>
            </a:avLst>
          </a:prstGeom>
          <a:solidFill>
            <a:schemeClr val="bg2"/>
          </a:solidFill>
          <a:ln w="9525">
            <a:solidFill>
              <a:schemeClr val="tx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087" name="AutoShape 9"/>
          <p:cNvSpPr>
            <a:spLocks noChangeArrowheads="1"/>
          </p:cNvSpPr>
          <p:nvPr/>
        </p:nvSpPr>
        <p:spPr bwMode="auto">
          <a:xfrm flipH="1" flipV="1">
            <a:off x="8329613" y="4598988"/>
            <a:ext cx="388937" cy="358775"/>
          </a:xfrm>
          <a:prstGeom prst="upArrow">
            <a:avLst>
              <a:gd name="adj1" fmla="val 50000"/>
              <a:gd name="adj2" fmla="val 25000"/>
            </a:avLst>
          </a:prstGeom>
          <a:solidFill>
            <a:srgbClr val="808000"/>
          </a:solidFill>
          <a:ln w="28575">
            <a:solidFill>
              <a:schemeClr val="tx1"/>
            </a:solidFill>
            <a:miter lim="800000"/>
            <a:headEnd/>
            <a:tailEnd/>
          </a:ln>
        </p:spPr>
        <p:txBody>
          <a:bodyPr vert="eaVert" wrap="none" anchor="ctr"/>
          <a:lstStyle/>
          <a:p>
            <a:pPr algn="ctr"/>
            <a:endParaRPr lang="zh-CN" altLang="en-US" sz="1800" b="0">
              <a:solidFill>
                <a:srgbClr val="292929"/>
              </a:solidFill>
              <a:latin typeface="Times New Roman" pitchFamily="18" charset="0"/>
            </a:endParaRPr>
          </a:p>
        </p:txBody>
      </p:sp>
      <p:sp>
        <p:nvSpPr>
          <p:cNvPr id="3088" name="AutoShape 10"/>
          <p:cNvSpPr>
            <a:spLocks noChangeArrowheads="1"/>
          </p:cNvSpPr>
          <p:nvPr/>
        </p:nvSpPr>
        <p:spPr bwMode="auto">
          <a:xfrm>
            <a:off x="6905625" y="5095875"/>
            <a:ext cx="303213" cy="285750"/>
          </a:xfrm>
          <a:prstGeom prst="sun">
            <a:avLst>
              <a:gd name="adj" fmla="val 17560"/>
            </a:avLst>
          </a:prstGeom>
          <a:solidFill>
            <a:schemeClr val="bg2"/>
          </a:solidFill>
          <a:ln w="9525">
            <a:solidFill>
              <a:schemeClr val="tx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089" name="AutoShape 11"/>
          <p:cNvSpPr>
            <a:spLocks noChangeArrowheads="1"/>
          </p:cNvSpPr>
          <p:nvPr/>
        </p:nvSpPr>
        <p:spPr bwMode="auto">
          <a:xfrm>
            <a:off x="5600700" y="3954463"/>
            <a:ext cx="2981325" cy="50958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511" y="10800"/>
                </a:moveTo>
                <a:cubicBezTo>
                  <a:pt x="4511" y="14273"/>
                  <a:pt x="7327" y="17089"/>
                  <a:pt x="10800" y="17089"/>
                </a:cubicBezTo>
                <a:cubicBezTo>
                  <a:pt x="14273" y="17089"/>
                  <a:pt x="17089" y="14273"/>
                  <a:pt x="17089" y="10800"/>
                </a:cubicBezTo>
                <a:cubicBezTo>
                  <a:pt x="17089" y="7327"/>
                  <a:pt x="14273" y="4511"/>
                  <a:pt x="10800" y="4511"/>
                </a:cubicBezTo>
                <a:cubicBezTo>
                  <a:pt x="7327" y="4511"/>
                  <a:pt x="4511" y="7327"/>
                  <a:pt x="4511" y="10800"/>
                </a:cubicBezTo>
                <a:close/>
              </a:path>
            </a:pathLst>
          </a:custGeom>
          <a:solidFill>
            <a:schemeClr val="bg1"/>
          </a:solidFill>
          <a:ln w="38100">
            <a:solidFill>
              <a:srgbClr val="DDDDDD"/>
            </a:solidFill>
            <a:round/>
            <a:headEnd/>
            <a:tailEnd/>
          </a:ln>
        </p:spPr>
        <p:txBody>
          <a:bodyPr wrap="none" anchor="ctr"/>
          <a:lstStyle/>
          <a:p>
            <a:endParaRPr lang="zh-CN" altLang="en-US"/>
          </a:p>
        </p:txBody>
      </p:sp>
      <p:sp>
        <p:nvSpPr>
          <p:cNvPr id="3090" name="AutoShape 12"/>
          <p:cNvSpPr>
            <a:spLocks noChangeArrowheads="1"/>
          </p:cNvSpPr>
          <p:nvPr/>
        </p:nvSpPr>
        <p:spPr bwMode="auto">
          <a:xfrm>
            <a:off x="5975350" y="4983163"/>
            <a:ext cx="2128838" cy="50958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077" y="10800"/>
                </a:moveTo>
                <a:cubicBezTo>
                  <a:pt x="5077" y="13961"/>
                  <a:pt x="7639" y="16523"/>
                  <a:pt x="10800" y="16523"/>
                </a:cubicBezTo>
                <a:cubicBezTo>
                  <a:pt x="13961" y="16523"/>
                  <a:pt x="16523" y="13961"/>
                  <a:pt x="16523" y="10800"/>
                </a:cubicBezTo>
                <a:cubicBezTo>
                  <a:pt x="16523" y="7639"/>
                  <a:pt x="13961" y="5077"/>
                  <a:pt x="10800" y="5077"/>
                </a:cubicBezTo>
                <a:cubicBezTo>
                  <a:pt x="7639" y="5077"/>
                  <a:pt x="5077" y="7639"/>
                  <a:pt x="5077" y="10800"/>
                </a:cubicBezTo>
                <a:close/>
              </a:path>
            </a:pathLst>
          </a:custGeom>
          <a:solidFill>
            <a:schemeClr val="bg1"/>
          </a:solidFill>
          <a:ln w="38100">
            <a:solidFill>
              <a:srgbClr val="DDDDDD"/>
            </a:solidFill>
            <a:round/>
            <a:headEnd/>
            <a:tailEnd/>
          </a:ln>
        </p:spPr>
        <p:txBody>
          <a:bodyPr wrap="none" anchor="ctr"/>
          <a:lstStyle/>
          <a:p>
            <a:endParaRPr lang="zh-CN" altLang="en-US"/>
          </a:p>
        </p:txBody>
      </p:sp>
      <p:sp>
        <p:nvSpPr>
          <p:cNvPr id="3091" name="AutoShape 13"/>
          <p:cNvSpPr>
            <a:spLocks noChangeArrowheads="1"/>
          </p:cNvSpPr>
          <p:nvPr/>
        </p:nvSpPr>
        <p:spPr bwMode="auto">
          <a:xfrm>
            <a:off x="6532563" y="6065838"/>
            <a:ext cx="1093787" cy="3968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221" y="10800"/>
                </a:moveTo>
                <a:cubicBezTo>
                  <a:pt x="6221" y="13329"/>
                  <a:pt x="8271" y="15379"/>
                  <a:pt x="10800" y="15379"/>
                </a:cubicBezTo>
                <a:cubicBezTo>
                  <a:pt x="13329" y="15379"/>
                  <a:pt x="15379" y="13329"/>
                  <a:pt x="15379" y="10800"/>
                </a:cubicBezTo>
                <a:cubicBezTo>
                  <a:pt x="15379" y="8271"/>
                  <a:pt x="13329" y="6221"/>
                  <a:pt x="10800" y="6221"/>
                </a:cubicBezTo>
                <a:cubicBezTo>
                  <a:pt x="8271" y="6221"/>
                  <a:pt x="6221" y="8271"/>
                  <a:pt x="6221" y="10800"/>
                </a:cubicBezTo>
                <a:close/>
              </a:path>
            </a:pathLst>
          </a:custGeom>
          <a:solidFill>
            <a:schemeClr val="bg1"/>
          </a:solidFill>
          <a:ln w="38100">
            <a:solidFill>
              <a:srgbClr val="DDDDDD"/>
            </a:solidFill>
            <a:round/>
            <a:headEnd/>
            <a:tailEnd/>
          </a:ln>
        </p:spPr>
        <p:txBody>
          <a:bodyPr wrap="none" anchor="ctr"/>
          <a:lstStyle/>
          <a:p>
            <a:endParaRPr lang="zh-CN" altLang="en-US"/>
          </a:p>
        </p:txBody>
      </p:sp>
      <p:sp>
        <p:nvSpPr>
          <p:cNvPr id="3092" name="AutoShape 14"/>
          <p:cNvSpPr>
            <a:spLocks noChangeArrowheads="1"/>
          </p:cNvSpPr>
          <p:nvPr/>
        </p:nvSpPr>
        <p:spPr bwMode="auto">
          <a:xfrm>
            <a:off x="6905625" y="6124575"/>
            <a:ext cx="303213" cy="282575"/>
          </a:xfrm>
          <a:prstGeom prst="sun">
            <a:avLst>
              <a:gd name="adj" fmla="val 17560"/>
            </a:avLst>
          </a:prstGeom>
          <a:solidFill>
            <a:schemeClr val="bg2"/>
          </a:solidFill>
          <a:ln w="9525">
            <a:solidFill>
              <a:schemeClr val="tx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093" name="Oval 15"/>
          <p:cNvSpPr>
            <a:spLocks noChangeArrowheads="1"/>
          </p:cNvSpPr>
          <p:nvPr/>
        </p:nvSpPr>
        <p:spPr bwMode="auto">
          <a:xfrm>
            <a:off x="8148638" y="4125913"/>
            <a:ext cx="150812" cy="139700"/>
          </a:xfrm>
          <a:prstGeom prst="ellipse">
            <a:avLst/>
          </a:prstGeom>
          <a:gradFill rotWithShape="0">
            <a:gsLst>
              <a:gs pos="0">
                <a:schemeClr val="hlink"/>
              </a:gs>
              <a:gs pos="100000">
                <a:schemeClr val="tx1"/>
              </a:gs>
            </a:gsLst>
            <a:path path="shape">
              <a:fillToRect l="50000" t="50000" r="50000" b="50000"/>
            </a:path>
          </a:gradFill>
          <a:ln w="19050">
            <a:solidFill>
              <a:schemeClr val="tx1"/>
            </a:solidFill>
            <a:round/>
            <a:headEnd/>
            <a:tailEnd/>
          </a:ln>
        </p:spPr>
        <p:txBody>
          <a:bodyPr wrap="none" anchor="ctr"/>
          <a:lstStyle/>
          <a:p>
            <a:pPr algn="ctr"/>
            <a:endParaRPr lang="zh-CN" altLang="en-US" sz="1800" b="0">
              <a:solidFill>
                <a:srgbClr val="292929"/>
              </a:solidFill>
              <a:latin typeface="Times New Roman" pitchFamily="18" charset="0"/>
            </a:endParaRPr>
          </a:p>
        </p:txBody>
      </p:sp>
      <p:sp>
        <p:nvSpPr>
          <p:cNvPr id="3094" name="Oval 16"/>
          <p:cNvSpPr>
            <a:spLocks noChangeArrowheads="1"/>
          </p:cNvSpPr>
          <p:nvPr/>
        </p:nvSpPr>
        <p:spPr bwMode="auto">
          <a:xfrm>
            <a:off x="6657975" y="6237288"/>
            <a:ext cx="152400" cy="141287"/>
          </a:xfrm>
          <a:prstGeom prst="ellipse">
            <a:avLst/>
          </a:prstGeom>
          <a:gradFill rotWithShape="0">
            <a:gsLst>
              <a:gs pos="0">
                <a:schemeClr val="hlink"/>
              </a:gs>
              <a:gs pos="100000">
                <a:schemeClr val="tx1"/>
              </a:gs>
            </a:gsLst>
            <a:path path="shape">
              <a:fillToRect l="50000" t="50000" r="50000" b="50000"/>
            </a:path>
          </a:gradFill>
          <a:ln w="19050">
            <a:solidFill>
              <a:schemeClr val="tx1"/>
            </a:solidFill>
            <a:round/>
            <a:headEnd/>
            <a:tailEnd/>
          </a:ln>
        </p:spPr>
        <p:txBody>
          <a:bodyPr wrap="none" anchor="ctr"/>
          <a:lstStyle/>
          <a:p>
            <a:pPr algn="ctr"/>
            <a:endParaRPr lang="zh-CN" altLang="en-US" sz="1800" b="0">
              <a:solidFill>
                <a:srgbClr val="292929"/>
              </a:solidFill>
              <a:latin typeface="Times New Roman" pitchFamily="18" charset="0"/>
            </a:endParaRPr>
          </a:p>
        </p:txBody>
      </p:sp>
      <p:sp>
        <p:nvSpPr>
          <p:cNvPr id="3095" name="Oval 17"/>
          <p:cNvSpPr>
            <a:spLocks noChangeArrowheads="1"/>
          </p:cNvSpPr>
          <p:nvPr/>
        </p:nvSpPr>
        <p:spPr bwMode="auto">
          <a:xfrm>
            <a:off x="7215188" y="4983163"/>
            <a:ext cx="152400" cy="139700"/>
          </a:xfrm>
          <a:prstGeom prst="ellipse">
            <a:avLst/>
          </a:prstGeom>
          <a:gradFill rotWithShape="0">
            <a:gsLst>
              <a:gs pos="0">
                <a:schemeClr val="hlink"/>
              </a:gs>
              <a:gs pos="100000">
                <a:schemeClr val="tx1"/>
              </a:gs>
            </a:gsLst>
            <a:path path="shape">
              <a:fillToRect l="50000" t="50000" r="50000" b="50000"/>
            </a:path>
          </a:gradFill>
          <a:ln w="19050">
            <a:solidFill>
              <a:schemeClr val="tx1"/>
            </a:solidFill>
            <a:round/>
            <a:headEnd/>
            <a:tailEnd/>
          </a:ln>
        </p:spPr>
        <p:txBody>
          <a:bodyPr wrap="none" anchor="ctr"/>
          <a:lstStyle/>
          <a:p>
            <a:pPr algn="ctr"/>
            <a:endParaRPr lang="zh-CN" altLang="en-US" sz="1800" b="0">
              <a:solidFill>
                <a:srgbClr val="292929"/>
              </a:solidFill>
              <a:latin typeface="Times New Roman" pitchFamily="18" charset="0"/>
            </a:endParaRPr>
          </a:p>
        </p:txBody>
      </p:sp>
      <p:sp>
        <p:nvSpPr>
          <p:cNvPr id="3096" name="Oval 18"/>
          <p:cNvSpPr>
            <a:spLocks noChangeArrowheads="1"/>
          </p:cNvSpPr>
          <p:nvPr/>
        </p:nvSpPr>
        <p:spPr bwMode="auto">
          <a:xfrm>
            <a:off x="6834188" y="2863850"/>
            <a:ext cx="360362" cy="360363"/>
          </a:xfrm>
          <a:prstGeom prst="ellipse">
            <a:avLst/>
          </a:prstGeom>
          <a:gradFill rotWithShape="0">
            <a:gsLst>
              <a:gs pos="0">
                <a:schemeClr val="bg1"/>
              </a:gs>
              <a:gs pos="100000">
                <a:srgbClr val="800000"/>
              </a:gs>
            </a:gsLst>
            <a:path path="shape">
              <a:fillToRect l="50000" t="50000" r="50000" b="50000"/>
            </a:path>
          </a:gradFill>
          <a:ln w="9525">
            <a:solidFill>
              <a:schemeClr val="tx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87091" name="Rectangle 19"/>
          <p:cNvSpPr>
            <a:spLocks noChangeArrowheads="1"/>
          </p:cNvSpPr>
          <p:nvPr/>
        </p:nvSpPr>
        <p:spPr bwMode="auto">
          <a:xfrm>
            <a:off x="7583488" y="2714625"/>
            <a:ext cx="1309687" cy="668338"/>
          </a:xfrm>
          <a:prstGeom prst="rect">
            <a:avLst/>
          </a:prstGeom>
          <a:gradFill rotWithShape="0">
            <a:gsLst>
              <a:gs pos="0">
                <a:srgbClr val="808080">
                  <a:alpha val="55000"/>
                </a:srgbClr>
              </a:gs>
              <a:gs pos="50000">
                <a:srgbClr val="808080">
                  <a:gamma/>
                  <a:shade val="46275"/>
                  <a:invGamma/>
                  <a:alpha val="94000"/>
                </a:srgbClr>
              </a:gs>
              <a:gs pos="100000">
                <a:srgbClr val="808080">
                  <a:alpha val="55000"/>
                </a:srgbClr>
              </a:gs>
            </a:gsLst>
            <a:lin ang="5400000" scaled="1"/>
          </a:gradFill>
          <a:ln w="9525">
            <a:noFill/>
            <a:miter lim="800000"/>
            <a:headEnd/>
            <a:tailEnd/>
          </a:ln>
          <a:effectLst/>
        </p:spPr>
        <p:txBody>
          <a:bodyPr wrap="none" anchor="ctr"/>
          <a:lstStyle/>
          <a:p>
            <a:pPr algn="ctr">
              <a:defRPr/>
            </a:pPr>
            <a:endParaRPr lang="zh-CN" altLang="en-US" sz="1800" b="0">
              <a:solidFill>
                <a:srgbClr val="292929"/>
              </a:solidFill>
            </a:endParaRPr>
          </a:p>
        </p:txBody>
      </p:sp>
      <p:sp>
        <p:nvSpPr>
          <p:cNvPr id="387092" name="Rectangle 20"/>
          <p:cNvSpPr>
            <a:spLocks noChangeArrowheads="1"/>
          </p:cNvSpPr>
          <p:nvPr/>
        </p:nvSpPr>
        <p:spPr bwMode="auto">
          <a:xfrm>
            <a:off x="5148263" y="2714625"/>
            <a:ext cx="1309687" cy="668338"/>
          </a:xfrm>
          <a:prstGeom prst="rect">
            <a:avLst/>
          </a:prstGeom>
          <a:gradFill rotWithShape="0">
            <a:gsLst>
              <a:gs pos="0">
                <a:srgbClr val="808080">
                  <a:alpha val="55000"/>
                </a:srgbClr>
              </a:gs>
              <a:gs pos="50000">
                <a:srgbClr val="808080">
                  <a:gamma/>
                  <a:shade val="46275"/>
                  <a:invGamma/>
                  <a:alpha val="94000"/>
                </a:srgbClr>
              </a:gs>
              <a:gs pos="100000">
                <a:srgbClr val="808080">
                  <a:alpha val="55000"/>
                </a:srgbClr>
              </a:gs>
            </a:gsLst>
            <a:lin ang="5400000" scaled="1"/>
          </a:gradFill>
          <a:ln w="9525">
            <a:noFill/>
            <a:miter lim="800000"/>
            <a:headEnd/>
            <a:tailEnd/>
          </a:ln>
          <a:effectLst/>
        </p:spPr>
        <p:txBody>
          <a:bodyPr wrap="none" anchor="ctr"/>
          <a:lstStyle/>
          <a:p>
            <a:pPr algn="ctr">
              <a:defRPr/>
            </a:pPr>
            <a:endParaRPr lang="zh-CN" altLang="en-US" sz="1800" b="0">
              <a:solidFill>
                <a:srgbClr val="292929"/>
              </a:solidFill>
            </a:endParaRPr>
          </a:p>
        </p:txBody>
      </p:sp>
      <p:sp>
        <p:nvSpPr>
          <p:cNvPr id="3103" name="AutoShape 21"/>
          <p:cNvSpPr>
            <a:spLocks noChangeArrowheads="1"/>
          </p:cNvSpPr>
          <p:nvPr/>
        </p:nvSpPr>
        <p:spPr bwMode="auto">
          <a:xfrm>
            <a:off x="7115175" y="2465388"/>
            <a:ext cx="912813" cy="254000"/>
          </a:xfrm>
          <a:prstGeom prst="rightArrow">
            <a:avLst>
              <a:gd name="adj1" fmla="val 50000"/>
              <a:gd name="adj2" fmla="val 89844"/>
            </a:avLst>
          </a:prstGeom>
          <a:solidFill>
            <a:schemeClr val="accent1"/>
          </a:solidFill>
          <a:ln w="9525">
            <a:solidFill>
              <a:schemeClr val="tx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04" name="AutoShape 22"/>
          <p:cNvSpPr>
            <a:spLocks noChangeArrowheads="1"/>
          </p:cNvSpPr>
          <p:nvPr/>
        </p:nvSpPr>
        <p:spPr bwMode="auto">
          <a:xfrm rot="10800000">
            <a:off x="6011863" y="2465388"/>
            <a:ext cx="820737" cy="254000"/>
          </a:xfrm>
          <a:prstGeom prst="rightArrow">
            <a:avLst>
              <a:gd name="adj1" fmla="val 50000"/>
              <a:gd name="adj2" fmla="val 80781"/>
            </a:avLst>
          </a:prstGeom>
          <a:solidFill>
            <a:schemeClr val="accent1"/>
          </a:solidFill>
          <a:ln w="9525">
            <a:solidFill>
              <a:schemeClr val="tx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05" name="AutoShape 23"/>
          <p:cNvSpPr>
            <a:spLocks noChangeArrowheads="1"/>
          </p:cNvSpPr>
          <p:nvPr/>
        </p:nvSpPr>
        <p:spPr bwMode="auto">
          <a:xfrm rot="10800000">
            <a:off x="7675563" y="3079750"/>
            <a:ext cx="641350" cy="219075"/>
          </a:xfrm>
          <a:prstGeom prst="rightArrow">
            <a:avLst>
              <a:gd name="adj1" fmla="val 50000"/>
              <a:gd name="adj2" fmla="val 73188"/>
            </a:avLst>
          </a:prstGeom>
          <a:solidFill>
            <a:schemeClr val="accent1"/>
          </a:solidFill>
          <a:ln w="9525">
            <a:solidFill>
              <a:schemeClr val="tx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06" name="AutoShape 24"/>
          <p:cNvSpPr>
            <a:spLocks noChangeArrowheads="1"/>
          </p:cNvSpPr>
          <p:nvPr/>
        </p:nvSpPr>
        <p:spPr bwMode="auto">
          <a:xfrm>
            <a:off x="5724525" y="3079750"/>
            <a:ext cx="641350" cy="219075"/>
          </a:xfrm>
          <a:prstGeom prst="rightArrow">
            <a:avLst>
              <a:gd name="adj1" fmla="val 50000"/>
              <a:gd name="adj2" fmla="val 73188"/>
            </a:avLst>
          </a:prstGeom>
          <a:solidFill>
            <a:schemeClr val="accent1"/>
          </a:solidFill>
          <a:ln w="9525">
            <a:solidFill>
              <a:schemeClr val="tx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07" name="Rectangle 25"/>
          <p:cNvSpPr>
            <a:spLocks noChangeArrowheads="1"/>
          </p:cNvSpPr>
          <p:nvPr/>
        </p:nvSpPr>
        <p:spPr bwMode="auto">
          <a:xfrm>
            <a:off x="5335588" y="2214563"/>
            <a:ext cx="3181350" cy="334962"/>
          </a:xfrm>
          <a:prstGeom prst="rect">
            <a:avLst/>
          </a:prstGeom>
          <a:noFill/>
          <a:ln w="9525">
            <a:noFill/>
            <a:miter lim="800000"/>
            <a:headEnd/>
            <a:tailEnd/>
          </a:ln>
        </p:spPr>
        <p:txBody>
          <a:bodyPr wrap="none" anchor="ctr"/>
          <a:lstStyle/>
          <a:p>
            <a:pPr algn="ctr"/>
            <a:r>
              <a:rPr kumimoji="1" lang="en-US" altLang="ja-JP" sz="2000" b="0" i="1">
                <a:solidFill>
                  <a:srgbClr val="292929"/>
                </a:solidFill>
                <a:latin typeface="Lucida Sans" pitchFamily="34" charset="0"/>
                <a:ea typeface="HGSｺﾞｼｯｸE"/>
              </a:rPr>
              <a:t>planet’s perturbation</a:t>
            </a:r>
          </a:p>
        </p:txBody>
      </p:sp>
      <p:sp>
        <p:nvSpPr>
          <p:cNvPr id="3108" name="Rectangle 26"/>
          <p:cNvSpPr>
            <a:spLocks noChangeArrowheads="1"/>
          </p:cNvSpPr>
          <p:nvPr/>
        </p:nvSpPr>
        <p:spPr bwMode="auto">
          <a:xfrm>
            <a:off x="5524500" y="3382963"/>
            <a:ext cx="3181350" cy="333375"/>
          </a:xfrm>
          <a:prstGeom prst="rect">
            <a:avLst/>
          </a:prstGeom>
          <a:noFill/>
          <a:ln w="9525">
            <a:noFill/>
            <a:miter lim="800000"/>
            <a:headEnd/>
            <a:tailEnd/>
          </a:ln>
        </p:spPr>
        <p:txBody>
          <a:bodyPr wrap="none" anchor="ctr"/>
          <a:lstStyle/>
          <a:p>
            <a:pPr algn="ctr"/>
            <a:r>
              <a:rPr kumimoji="1" lang="en-US" altLang="ja-JP" sz="2000" b="0" i="1">
                <a:solidFill>
                  <a:srgbClr val="292929"/>
                </a:solidFill>
                <a:latin typeface="Lucida Sans" pitchFamily="34" charset="0"/>
                <a:ea typeface="HGSｺﾞｼｯｸE"/>
              </a:rPr>
              <a:t>viscous diffusion</a:t>
            </a:r>
          </a:p>
        </p:txBody>
      </p:sp>
      <p:sp>
        <p:nvSpPr>
          <p:cNvPr id="3109" name="Rectangle 27"/>
          <p:cNvSpPr>
            <a:spLocks noChangeArrowheads="1"/>
          </p:cNvSpPr>
          <p:nvPr/>
        </p:nvSpPr>
        <p:spPr bwMode="auto">
          <a:xfrm>
            <a:off x="684213" y="981075"/>
            <a:ext cx="3311525" cy="793750"/>
          </a:xfrm>
          <a:prstGeom prst="rect">
            <a:avLst/>
          </a:prstGeom>
          <a:noFill/>
          <a:ln w="9525">
            <a:noFill/>
            <a:miter lim="800000"/>
            <a:headEnd/>
            <a:tailEnd/>
          </a:ln>
        </p:spPr>
        <p:txBody>
          <a:bodyPr wrap="none" anchor="ctr"/>
          <a:lstStyle/>
          <a:p>
            <a:pPr algn="ctr"/>
            <a:r>
              <a:rPr kumimoji="1" lang="en-US" altLang="ja-JP" sz="3200" b="0" i="1">
                <a:solidFill>
                  <a:srgbClr val="0000CC"/>
                </a:solidFill>
                <a:latin typeface="Lucida Sans" pitchFamily="34" charset="0"/>
                <a:ea typeface="HGSｺﾞｼｯｸE"/>
              </a:rPr>
              <a:t>type-I migration</a:t>
            </a:r>
          </a:p>
        </p:txBody>
      </p:sp>
      <p:sp>
        <p:nvSpPr>
          <p:cNvPr id="387100" name="Rectangle 28"/>
          <p:cNvSpPr>
            <a:spLocks noChangeArrowheads="1"/>
          </p:cNvSpPr>
          <p:nvPr/>
        </p:nvSpPr>
        <p:spPr bwMode="auto">
          <a:xfrm>
            <a:off x="647700" y="2930525"/>
            <a:ext cx="3492500" cy="668338"/>
          </a:xfrm>
          <a:prstGeom prst="rect">
            <a:avLst/>
          </a:prstGeom>
          <a:gradFill rotWithShape="0">
            <a:gsLst>
              <a:gs pos="0">
                <a:srgbClr val="808080">
                  <a:alpha val="55000"/>
                </a:srgbClr>
              </a:gs>
              <a:gs pos="50000">
                <a:srgbClr val="808080">
                  <a:gamma/>
                  <a:shade val="46275"/>
                  <a:invGamma/>
                  <a:alpha val="94000"/>
                </a:srgbClr>
              </a:gs>
              <a:gs pos="100000">
                <a:srgbClr val="808080">
                  <a:alpha val="55000"/>
                </a:srgbClr>
              </a:gs>
            </a:gsLst>
            <a:lin ang="5400000" scaled="1"/>
          </a:gradFill>
          <a:ln w="9525">
            <a:noFill/>
            <a:miter lim="800000"/>
            <a:headEnd/>
            <a:tailEnd/>
          </a:ln>
          <a:effectLst/>
        </p:spPr>
        <p:txBody>
          <a:bodyPr wrap="none" anchor="ctr"/>
          <a:lstStyle/>
          <a:p>
            <a:pPr algn="ctr">
              <a:defRPr/>
            </a:pPr>
            <a:endParaRPr lang="zh-CN" altLang="en-US" sz="1800" b="0">
              <a:solidFill>
                <a:srgbClr val="292929"/>
              </a:solidFill>
            </a:endParaRPr>
          </a:p>
        </p:txBody>
      </p:sp>
      <p:sp>
        <p:nvSpPr>
          <p:cNvPr id="3113" name="Oval 29"/>
          <p:cNvSpPr>
            <a:spLocks noChangeArrowheads="1"/>
          </p:cNvSpPr>
          <p:nvPr/>
        </p:nvSpPr>
        <p:spPr bwMode="auto">
          <a:xfrm>
            <a:off x="2124075" y="3159125"/>
            <a:ext cx="223838" cy="223838"/>
          </a:xfrm>
          <a:prstGeom prst="ellipse">
            <a:avLst/>
          </a:prstGeom>
          <a:gradFill rotWithShape="0">
            <a:gsLst>
              <a:gs pos="0">
                <a:schemeClr val="bg1"/>
              </a:gs>
              <a:gs pos="100000">
                <a:srgbClr val="800000"/>
              </a:gs>
            </a:gsLst>
            <a:path path="shape">
              <a:fillToRect l="50000" t="50000" r="50000" b="50000"/>
            </a:path>
          </a:gradFill>
          <a:ln w="9525">
            <a:solidFill>
              <a:schemeClr val="accent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14" name="AutoShape 30"/>
          <p:cNvSpPr>
            <a:spLocks noChangeArrowheads="1"/>
          </p:cNvSpPr>
          <p:nvPr/>
        </p:nvSpPr>
        <p:spPr bwMode="auto">
          <a:xfrm>
            <a:off x="1476375" y="3167063"/>
            <a:ext cx="552450" cy="215900"/>
          </a:xfrm>
          <a:prstGeom prst="rightArrow">
            <a:avLst>
              <a:gd name="adj1" fmla="val 50000"/>
              <a:gd name="adj2" fmla="val 63971"/>
            </a:avLst>
          </a:prstGeom>
          <a:solidFill>
            <a:srgbClr val="FFFF00"/>
          </a:solidFill>
          <a:ln w="9525">
            <a:solidFill>
              <a:schemeClr val="accent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15" name="AutoShape 31"/>
          <p:cNvSpPr>
            <a:spLocks noChangeArrowheads="1"/>
          </p:cNvSpPr>
          <p:nvPr/>
        </p:nvSpPr>
        <p:spPr bwMode="auto">
          <a:xfrm rot="10800000">
            <a:off x="2411413" y="3167063"/>
            <a:ext cx="792162" cy="215900"/>
          </a:xfrm>
          <a:prstGeom prst="rightArrow">
            <a:avLst>
              <a:gd name="adj1" fmla="val 50000"/>
              <a:gd name="adj2" fmla="val 91728"/>
            </a:avLst>
          </a:prstGeom>
          <a:solidFill>
            <a:srgbClr val="FFFF00"/>
          </a:solidFill>
          <a:ln w="9525">
            <a:solidFill>
              <a:schemeClr val="accent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16" name="Rectangle 32"/>
          <p:cNvSpPr>
            <a:spLocks noChangeArrowheads="1"/>
          </p:cNvSpPr>
          <p:nvPr/>
        </p:nvSpPr>
        <p:spPr bwMode="auto">
          <a:xfrm>
            <a:off x="684213" y="3670300"/>
            <a:ext cx="3181350" cy="334963"/>
          </a:xfrm>
          <a:prstGeom prst="rect">
            <a:avLst/>
          </a:prstGeom>
          <a:noFill/>
          <a:ln w="9525">
            <a:noFill/>
            <a:miter lim="800000"/>
            <a:headEnd/>
            <a:tailEnd/>
          </a:ln>
        </p:spPr>
        <p:txBody>
          <a:bodyPr wrap="none" anchor="ctr"/>
          <a:lstStyle/>
          <a:p>
            <a:pPr algn="ctr"/>
            <a:r>
              <a:rPr kumimoji="1" lang="en-US" altLang="ja-JP" sz="2000" b="0" i="1">
                <a:solidFill>
                  <a:srgbClr val="292929"/>
                </a:solidFill>
                <a:latin typeface="Lucida Sans" pitchFamily="34" charset="0"/>
                <a:ea typeface="HGSｺﾞｼｯｸE"/>
              </a:rPr>
              <a:t>disk torque imbalance</a:t>
            </a:r>
          </a:p>
        </p:txBody>
      </p:sp>
      <p:sp>
        <p:nvSpPr>
          <p:cNvPr id="3117" name="Rectangle 34"/>
          <p:cNvSpPr>
            <a:spLocks noChangeArrowheads="1"/>
          </p:cNvSpPr>
          <p:nvPr/>
        </p:nvSpPr>
        <p:spPr bwMode="auto">
          <a:xfrm rot="-5400000">
            <a:off x="3107532" y="3139281"/>
            <a:ext cx="4032250" cy="71437"/>
          </a:xfrm>
          <a:prstGeom prst="rect">
            <a:avLst/>
          </a:prstGeom>
          <a:solidFill>
            <a:srgbClr val="808080">
              <a:alpha val="38823"/>
            </a:srgbClr>
          </a:solidFill>
          <a:ln w="9525">
            <a:no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18" name="Rectangle 38"/>
          <p:cNvSpPr>
            <a:spLocks noChangeArrowheads="1"/>
          </p:cNvSpPr>
          <p:nvPr/>
        </p:nvSpPr>
        <p:spPr bwMode="auto">
          <a:xfrm rot="5400000" flipV="1">
            <a:off x="2820194" y="2924969"/>
            <a:ext cx="73025" cy="4535487"/>
          </a:xfrm>
          <a:prstGeom prst="rect">
            <a:avLst/>
          </a:prstGeom>
          <a:solidFill>
            <a:srgbClr val="808080">
              <a:alpha val="38823"/>
            </a:srgbClr>
          </a:solidFill>
          <a:ln w="9525">
            <a:no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19" name="Rectangle 39"/>
          <p:cNvSpPr>
            <a:spLocks noChangeArrowheads="1"/>
          </p:cNvSpPr>
          <p:nvPr/>
        </p:nvSpPr>
        <p:spPr bwMode="auto">
          <a:xfrm>
            <a:off x="539750" y="981075"/>
            <a:ext cx="8135938" cy="71438"/>
          </a:xfrm>
          <a:prstGeom prst="rect">
            <a:avLst/>
          </a:prstGeom>
          <a:gradFill rotWithShape="0">
            <a:gsLst>
              <a:gs pos="0">
                <a:srgbClr val="993300"/>
              </a:gs>
              <a:gs pos="100000">
                <a:srgbClr val="FFCC99"/>
              </a:gs>
            </a:gsLst>
            <a:lin ang="0" scaled="1"/>
          </a:gradFill>
          <a:ln w="9525">
            <a:noFill/>
            <a:miter lim="800000"/>
            <a:headEnd/>
            <a:tailEnd/>
          </a:ln>
        </p:spPr>
        <p:txBody>
          <a:bodyPr wrap="none" anchor="ctr"/>
          <a:lstStyle/>
          <a:p>
            <a:pPr algn="ctr"/>
            <a:endParaRPr kumimoji="1" lang="zh-CN" altLang="en-US" sz="2000" b="0">
              <a:solidFill>
                <a:srgbClr val="CC0000"/>
              </a:solidFill>
              <a:latin typeface="Lucida Sans" pitchFamily="34" charset="0"/>
              <a:ea typeface="HGSｺﾞｼｯｸE"/>
            </a:endParaRPr>
          </a:p>
        </p:txBody>
      </p:sp>
      <p:sp>
        <p:nvSpPr>
          <p:cNvPr id="3120" name="Rectangle 40"/>
          <p:cNvSpPr>
            <a:spLocks noGrp="1" noChangeArrowheads="1"/>
          </p:cNvSpPr>
          <p:nvPr>
            <p:ph type="title" idx="4294967295"/>
          </p:nvPr>
        </p:nvSpPr>
        <p:spPr>
          <a:xfrm>
            <a:off x="755650" y="0"/>
            <a:ext cx="7200900" cy="865188"/>
          </a:xfrm>
        </p:spPr>
        <p:txBody>
          <a:bodyPr/>
          <a:lstStyle/>
          <a:p>
            <a:pPr eaLnBrk="1" hangingPunct="1"/>
            <a:r>
              <a:rPr lang="en-US" altLang="ja-JP" sz="2400" dirty="0" smtClean="0">
                <a:latin typeface="Lucida Sans Unicode" pitchFamily="34" charset="0"/>
                <a:ea typeface="MS PGothic" pitchFamily="34" charset="-128"/>
              </a:rPr>
              <a:t>Disk-single planet interactions: </a:t>
            </a:r>
            <a:br>
              <a:rPr lang="en-US" altLang="ja-JP" sz="2400" dirty="0" smtClean="0">
                <a:latin typeface="Lucida Sans Unicode" pitchFamily="34" charset="0"/>
                <a:ea typeface="MS PGothic" pitchFamily="34" charset="-128"/>
              </a:rPr>
            </a:br>
            <a:r>
              <a:rPr lang="en-US" altLang="ja-JP" sz="2400" dirty="0" smtClean="0">
                <a:solidFill>
                  <a:srgbClr val="FF0000"/>
                </a:solidFill>
                <a:latin typeface="Lucida Sans Unicode" pitchFamily="34" charset="0"/>
                <a:ea typeface="MS PGothic" pitchFamily="34" charset="-128"/>
              </a:rPr>
              <a:t>standard outcome</a:t>
            </a:r>
            <a:endParaRPr lang="en-US" altLang="ja-JP" sz="2400" dirty="0" smtClean="0">
              <a:solidFill>
                <a:srgbClr val="FF0000"/>
              </a:solidFill>
              <a:ea typeface="MS PGothic" pitchFamily="34" charset="-128"/>
            </a:endParaRPr>
          </a:p>
        </p:txBody>
      </p:sp>
      <p:sp>
        <p:nvSpPr>
          <p:cNvPr id="3121" name="Rectangle 41"/>
          <p:cNvSpPr>
            <a:spLocks noChangeArrowheads="1"/>
          </p:cNvSpPr>
          <p:nvPr/>
        </p:nvSpPr>
        <p:spPr bwMode="auto">
          <a:xfrm>
            <a:off x="5364163" y="4724400"/>
            <a:ext cx="3181350" cy="333375"/>
          </a:xfrm>
          <a:prstGeom prst="rect">
            <a:avLst/>
          </a:prstGeom>
          <a:noFill/>
          <a:ln w="9525">
            <a:noFill/>
            <a:miter lim="800000"/>
            <a:headEnd/>
            <a:tailEnd/>
          </a:ln>
        </p:spPr>
        <p:txBody>
          <a:bodyPr wrap="none" anchor="ctr"/>
          <a:lstStyle/>
          <a:p>
            <a:pPr algn="ctr"/>
            <a:r>
              <a:rPr kumimoji="1" lang="en-US" altLang="ja-JP" sz="2000" b="0" i="1">
                <a:solidFill>
                  <a:srgbClr val="292929"/>
                </a:solidFill>
                <a:latin typeface="Lucida Sans" pitchFamily="34" charset="0"/>
                <a:ea typeface="HGSｺﾞｼｯｸE"/>
              </a:rPr>
              <a:t>viscous disk accretion</a:t>
            </a:r>
          </a:p>
        </p:txBody>
      </p:sp>
      <p:sp>
        <p:nvSpPr>
          <p:cNvPr id="3122" name="Rectangle 42"/>
          <p:cNvSpPr>
            <a:spLocks noChangeArrowheads="1"/>
          </p:cNvSpPr>
          <p:nvPr/>
        </p:nvSpPr>
        <p:spPr bwMode="auto">
          <a:xfrm>
            <a:off x="611188" y="1628775"/>
            <a:ext cx="3960812" cy="576263"/>
          </a:xfrm>
          <a:prstGeom prst="rect">
            <a:avLst/>
          </a:prstGeom>
          <a:noFill/>
          <a:ln w="9525">
            <a:noFill/>
            <a:miter lim="800000"/>
            <a:headEnd/>
            <a:tailEnd/>
          </a:ln>
        </p:spPr>
        <p:txBody>
          <a:bodyPr wrap="none" anchor="ctr"/>
          <a:lstStyle/>
          <a:p>
            <a:pPr algn="ctr"/>
            <a:r>
              <a:rPr kumimoji="1" lang="en-US" altLang="ja-JP" sz="1800" b="0">
                <a:solidFill>
                  <a:srgbClr val="292929"/>
                </a:solidFill>
                <a:latin typeface="Lucida Sans" pitchFamily="34" charset="0"/>
                <a:ea typeface="HGSｺﾞｼｯｸE"/>
              </a:rPr>
              <a:t>Goldreich &amp; Tremaine (1979), </a:t>
            </a:r>
          </a:p>
          <a:p>
            <a:pPr algn="ctr"/>
            <a:r>
              <a:rPr kumimoji="1" lang="en-US" altLang="ja-JP" sz="1800" b="0">
                <a:solidFill>
                  <a:srgbClr val="292929"/>
                </a:solidFill>
                <a:latin typeface="Lucida Sans" pitchFamily="34" charset="0"/>
                <a:ea typeface="HGSｺﾞｼｯｸE"/>
              </a:rPr>
              <a:t>Ward (1986, 1997), Tanaka et al. (2002)</a:t>
            </a:r>
          </a:p>
        </p:txBody>
      </p:sp>
      <p:sp>
        <p:nvSpPr>
          <p:cNvPr id="3123" name="Rectangle 43"/>
          <p:cNvSpPr>
            <a:spLocks noChangeArrowheads="1"/>
          </p:cNvSpPr>
          <p:nvPr/>
        </p:nvSpPr>
        <p:spPr bwMode="auto">
          <a:xfrm>
            <a:off x="5148263" y="1557338"/>
            <a:ext cx="3529012" cy="360362"/>
          </a:xfrm>
          <a:prstGeom prst="rect">
            <a:avLst/>
          </a:prstGeom>
          <a:noFill/>
          <a:ln w="9525">
            <a:noFill/>
            <a:miter lim="800000"/>
            <a:headEnd/>
            <a:tailEnd/>
          </a:ln>
        </p:spPr>
        <p:txBody>
          <a:bodyPr wrap="none" anchor="ctr"/>
          <a:lstStyle/>
          <a:p>
            <a:pPr algn="ctr"/>
            <a:r>
              <a:rPr kumimoji="1" lang="en-US" altLang="ja-JP" sz="1800" b="0">
                <a:solidFill>
                  <a:srgbClr val="292929"/>
                </a:solidFill>
                <a:latin typeface="Lucida Sans" pitchFamily="34" charset="0"/>
                <a:ea typeface="HGSｺﾞｼｯｸE"/>
              </a:rPr>
              <a:t>Lin &amp; Papaloizou (1985),.... </a:t>
            </a:r>
          </a:p>
        </p:txBody>
      </p:sp>
      <p:sp>
        <p:nvSpPr>
          <p:cNvPr id="3124" name="Rectangle 47"/>
          <p:cNvSpPr>
            <a:spLocks noChangeArrowheads="1"/>
          </p:cNvSpPr>
          <p:nvPr/>
        </p:nvSpPr>
        <p:spPr bwMode="auto">
          <a:xfrm>
            <a:off x="5181600" y="5105400"/>
            <a:ext cx="228600" cy="304800"/>
          </a:xfrm>
          <a:prstGeom prst="rect">
            <a:avLst/>
          </a:prstGeom>
          <a:solidFill>
            <a:schemeClr val="bg1"/>
          </a:solidFill>
          <a:ln w="9525">
            <a:solidFill>
              <a:schemeClr val="bg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sp>
        <p:nvSpPr>
          <p:cNvPr id="3125" name="Rectangle 49"/>
          <p:cNvSpPr>
            <a:spLocks noChangeArrowheads="1"/>
          </p:cNvSpPr>
          <p:nvPr/>
        </p:nvSpPr>
        <p:spPr bwMode="auto">
          <a:xfrm>
            <a:off x="8305800" y="4572000"/>
            <a:ext cx="533400" cy="152400"/>
          </a:xfrm>
          <a:prstGeom prst="rect">
            <a:avLst/>
          </a:prstGeom>
          <a:solidFill>
            <a:schemeClr val="bg1"/>
          </a:solidFill>
          <a:ln w="9525">
            <a:solidFill>
              <a:schemeClr val="bg1"/>
            </a:solidFill>
            <a:miter lim="800000"/>
            <a:headEnd/>
            <a:tailEnd/>
          </a:ln>
        </p:spPr>
        <p:txBody>
          <a:bodyPr wrap="none" anchor="ctr"/>
          <a:lstStyle/>
          <a:p>
            <a:pPr algn="ctr"/>
            <a:endParaRPr lang="zh-CN" altLang="en-US" sz="1800" b="0">
              <a:solidFill>
                <a:srgbClr val="292929"/>
              </a:solidFill>
              <a:latin typeface="Times New Roman" pitchFamily="18" charset="0"/>
            </a:endParaRPr>
          </a:p>
        </p:txBody>
      </p:sp>
      <p:graphicFrame>
        <p:nvGraphicFramePr>
          <p:cNvPr id="3074" name="Object 1078"/>
          <p:cNvGraphicFramePr>
            <a:graphicFrameLocks noChangeAspect="1"/>
          </p:cNvGraphicFramePr>
          <p:nvPr/>
        </p:nvGraphicFramePr>
        <p:xfrm>
          <a:off x="5691188" y="1852613"/>
          <a:ext cx="2259012" cy="473075"/>
        </p:xfrm>
        <a:graphic>
          <a:graphicData uri="http://schemas.openxmlformats.org/presentationml/2006/ole">
            <p:oleObj spid="_x0000_s3074" name="公式" r:id="rId4" imgW="1155600" imgH="228600" progId="Equation.3">
              <p:embed/>
            </p:oleObj>
          </a:graphicData>
        </a:graphic>
      </p:graphicFrame>
      <p:graphicFrame>
        <p:nvGraphicFramePr>
          <p:cNvPr id="3075" name="Object 1079"/>
          <p:cNvGraphicFramePr>
            <a:graphicFrameLocks noChangeAspect="1"/>
          </p:cNvGraphicFramePr>
          <p:nvPr/>
        </p:nvGraphicFramePr>
        <p:xfrm>
          <a:off x="1090613" y="2289175"/>
          <a:ext cx="2847975" cy="661988"/>
        </p:xfrm>
        <a:graphic>
          <a:graphicData uri="http://schemas.openxmlformats.org/presentationml/2006/ole">
            <p:oleObj spid="_x0000_s3075" name="公式" r:id="rId5" imgW="1041120" imgH="228600" progId="Equation.3">
              <p:embed/>
            </p:oleObj>
          </a:graphicData>
        </a:graphic>
      </p:graphicFrame>
      <p:graphicFrame>
        <p:nvGraphicFramePr>
          <p:cNvPr id="3076" name="Object 1082"/>
          <p:cNvGraphicFramePr>
            <a:graphicFrameLocks noChangeAspect="1"/>
          </p:cNvGraphicFramePr>
          <p:nvPr/>
        </p:nvGraphicFramePr>
        <p:xfrm>
          <a:off x="214313" y="3971925"/>
          <a:ext cx="5021262" cy="1047750"/>
        </p:xfrm>
        <a:graphic>
          <a:graphicData uri="http://schemas.openxmlformats.org/presentationml/2006/ole">
            <p:oleObj spid="_x0000_s3076" name="公式" r:id="rId6" imgW="2908080" imgH="596880" progId="Equation.3">
              <p:embed/>
            </p:oleObj>
          </a:graphicData>
        </a:graphic>
      </p:graphicFrame>
      <p:graphicFrame>
        <p:nvGraphicFramePr>
          <p:cNvPr id="3077" name="Object 1085"/>
          <p:cNvGraphicFramePr>
            <a:graphicFrameLocks noChangeAspect="1"/>
          </p:cNvGraphicFramePr>
          <p:nvPr/>
        </p:nvGraphicFramePr>
        <p:xfrm>
          <a:off x="323850" y="5300663"/>
          <a:ext cx="4649788" cy="900112"/>
        </p:xfrm>
        <a:graphic>
          <a:graphicData uri="http://schemas.openxmlformats.org/presentationml/2006/ole">
            <p:oleObj spid="_x0000_s3077" name="公式" r:id="rId7" imgW="3073320" imgH="583920" progId="Equation.3">
              <p:embed/>
            </p:oleObj>
          </a:graphicData>
        </a:graphic>
      </p:graphicFrame>
      <p:sp>
        <p:nvSpPr>
          <p:cNvPr id="3126" name="标题 1"/>
          <p:cNvSpPr txBox="1">
            <a:spLocks/>
          </p:cNvSpPr>
          <p:nvPr/>
        </p:nvSpPr>
        <p:spPr bwMode="auto">
          <a:xfrm>
            <a:off x="1331913" y="115888"/>
            <a:ext cx="5616575" cy="576262"/>
          </a:xfrm>
          <a:prstGeom prst="rect">
            <a:avLst/>
          </a:prstGeom>
          <a:noFill/>
          <a:ln w="9525">
            <a:noFill/>
            <a:miter lim="800000"/>
            <a:headEnd/>
            <a:tailEnd/>
          </a:ln>
        </p:spPr>
        <p:txBody>
          <a:bodyPr/>
          <a:lstStyle/>
          <a:p>
            <a:pPr algn="ctr"/>
            <a:endParaRPr kumimoji="1" lang="zh-CN" altLang="en-US" sz="3200" b="0">
              <a:solidFill>
                <a:srgbClr val="292929"/>
              </a:solidFill>
            </a:endParaRPr>
          </a:p>
        </p:txBody>
      </p:sp>
    </p:spTree>
  </p:cSld>
  <p:clrMapOvr>
    <a:masterClrMapping/>
  </p:clrMapOvr>
  <p:transition>
    <p:blind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日期占位符 1"/>
          <p:cNvSpPr>
            <a:spLocks noGrp="1"/>
          </p:cNvSpPr>
          <p:nvPr>
            <p:ph type="dt" sz="quarter" idx="10"/>
          </p:nvPr>
        </p:nvSpPr>
        <p:spPr>
          <a:noFill/>
          <a:ln>
            <a:miter lim="800000"/>
            <a:headEnd/>
            <a:tailEnd/>
          </a:ln>
        </p:spPr>
        <p:txBody>
          <a:bodyPr/>
          <a:lstStyle/>
          <a:p>
            <a:fld id="{B61465AE-3B22-4727-B36D-2F0C5D1266E3}" type="datetime1">
              <a:rPr lang="zh-CN" altLang="en-US" smtClean="0"/>
              <a:pPr/>
              <a:t>2014-04-03</a:t>
            </a:fld>
            <a:endParaRPr lang="en-US" altLang="zh-CN" smtClean="0"/>
          </a:p>
        </p:txBody>
      </p:sp>
      <p:sp>
        <p:nvSpPr>
          <p:cNvPr id="32771" name="灯片编号占位符 2"/>
          <p:cNvSpPr>
            <a:spLocks noGrp="1"/>
          </p:cNvSpPr>
          <p:nvPr>
            <p:ph type="sldNum" sz="quarter" idx="12"/>
          </p:nvPr>
        </p:nvSpPr>
        <p:spPr>
          <a:noFill/>
          <a:ln>
            <a:miter lim="800000"/>
            <a:headEnd/>
            <a:tailEnd/>
          </a:ln>
        </p:spPr>
        <p:txBody>
          <a:bodyPr/>
          <a:lstStyle/>
          <a:p>
            <a:fld id="{1481CC25-4B1E-45D1-90D6-67136EDBCEE7}" type="slidenum">
              <a:rPr lang="en-US" altLang="zh-CN" smtClean="0"/>
              <a:pPr/>
              <a:t>12</a:t>
            </a:fld>
            <a:endParaRPr lang="en-US" altLang="zh-CN" smtClean="0"/>
          </a:p>
        </p:txBody>
      </p:sp>
      <p:sp>
        <p:nvSpPr>
          <p:cNvPr id="32772" name="TextBox 3"/>
          <p:cNvSpPr txBox="1">
            <a:spLocks noChangeArrowheads="1"/>
          </p:cNvSpPr>
          <p:nvPr/>
        </p:nvSpPr>
        <p:spPr bwMode="auto">
          <a:xfrm>
            <a:off x="179512" y="2060848"/>
            <a:ext cx="8417689" cy="2246769"/>
          </a:xfrm>
          <a:prstGeom prst="rect">
            <a:avLst/>
          </a:prstGeom>
          <a:noFill/>
          <a:ln w="9525">
            <a:noFill/>
            <a:miter lim="800000"/>
            <a:headEnd/>
            <a:tailEnd/>
          </a:ln>
        </p:spPr>
        <p:txBody>
          <a:bodyPr wrap="none">
            <a:spAutoFit/>
          </a:bodyPr>
          <a:lstStyle/>
          <a:p>
            <a:r>
              <a:rPr lang="en-US" altLang="zh-CN" sz="2800" dirty="0" smtClean="0"/>
              <a:t>I will show some </a:t>
            </a:r>
            <a:r>
              <a:rPr lang="en-US" altLang="zh-CN" sz="2800" dirty="0"/>
              <a:t>examples on disk </a:t>
            </a:r>
            <a:r>
              <a:rPr lang="en-US" altLang="zh-CN" sz="2800" dirty="0" smtClean="0"/>
              <a:t>that makes</a:t>
            </a:r>
          </a:p>
          <a:p>
            <a:r>
              <a:rPr lang="en-US" altLang="zh-CN" sz="2800" dirty="0" smtClean="0"/>
              <a:t> the </a:t>
            </a:r>
            <a:r>
              <a:rPr lang="en-US" altLang="zh-CN" sz="2800" dirty="0"/>
              <a:t>above standard </a:t>
            </a:r>
            <a:r>
              <a:rPr lang="en-US" altLang="zh-CN" sz="2800" dirty="0" smtClean="0"/>
              <a:t>scenarios more complicate,</a:t>
            </a:r>
            <a:endParaRPr lang="en-US" altLang="zh-CN" sz="2800" dirty="0"/>
          </a:p>
          <a:p>
            <a:r>
              <a:rPr lang="en-US" altLang="zh-CN" sz="2800" dirty="0"/>
              <a:t>and thus in making different </a:t>
            </a:r>
            <a:r>
              <a:rPr lang="en-US" altLang="zh-CN" sz="2800" dirty="0" smtClean="0"/>
              <a:t>architectures:</a:t>
            </a:r>
            <a:endParaRPr lang="en-US" altLang="zh-CN" sz="2800" dirty="0"/>
          </a:p>
          <a:p>
            <a:endParaRPr lang="en-US" altLang="zh-CN" sz="2800" dirty="0"/>
          </a:p>
          <a:p>
            <a:r>
              <a:rPr lang="en-US" altLang="zh-CN" sz="2800" dirty="0"/>
              <a:t>(1) Disk in making hot-</a:t>
            </a:r>
            <a:r>
              <a:rPr lang="en-US" altLang="zh-CN" sz="2800" dirty="0" err="1"/>
              <a:t>Jupiters</a:t>
            </a:r>
            <a:r>
              <a:rPr lang="en-US" altLang="zh-CN" sz="2800" dirty="0"/>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2"/>
          <p:cNvSpPr>
            <a:spLocks noGrp="1" noChangeArrowheads="1"/>
          </p:cNvSpPr>
          <p:nvPr>
            <p:ph type="title"/>
          </p:nvPr>
        </p:nvSpPr>
        <p:spPr>
          <a:xfrm>
            <a:off x="1116013" y="836613"/>
            <a:ext cx="6551612" cy="706437"/>
          </a:xfrm>
        </p:spPr>
        <p:txBody>
          <a:bodyPr/>
          <a:lstStyle/>
          <a:p>
            <a:r>
              <a:rPr lang="en-US" altLang="zh-CN" smtClean="0"/>
              <a:t>Kozai effect</a:t>
            </a:r>
          </a:p>
        </p:txBody>
      </p:sp>
      <p:sp>
        <p:nvSpPr>
          <p:cNvPr id="4104" name="Oval 3"/>
          <p:cNvSpPr>
            <a:spLocks noChangeArrowheads="1"/>
          </p:cNvSpPr>
          <p:nvPr/>
        </p:nvSpPr>
        <p:spPr bwMode="auto">
          <a:xfrm>
            <a:off x="7948613" y="1125538"/>
            <a:ext cx="152400" cy="152400"/>
          </a:xfrm>
          <a:prstGeom prst="ellipse">
            <a:avLst/>
          </a:prstGeom>
          <a:solidFill>
            <a:srgbClr val="FFCC00"/>
          </a:solidFill>
          <a:ln w="34925">
            <a:solidFill>
              <a:srgbClr val="FF9900"/>
            </a:solidFill>
            <a:round/>
            <a:headEnd/>
            <a:tailEnd/>
          </a:ln>
        </p:spPr>
        <p:txBody>
          <a:bodyPr wrap="none" anchor="ctr"/>
          <a:lstStyle/>
          <a:p>
            <a:endParaRPr lang="zh-CN" altLang="en-US"/>
          </a:p>
        </p:txBody>
      </p:sp>
      <p:sp>
        <p:nvSpPr>
          <p:cNvPr id="4105" name="Text Box 5"/>
          <p:cNvSpPr txBox="1">
            <a:spLocks noChangeArrowheads="1"/>
          </p:cNvSpPr>
          <p:nvPr/>
        </p:nvSpPr>
        <p:spPr bwMode="auto">
          <a:xfrm>
            <a:off x="3733800" y="2209800"/>
            <a:ext cx="938213" cy="244475"/>
          </a:xfrm>
          <a:prstGeom prst="rect">
            <a:avLst/>
          </a:prstGeom>
          <a:noFill/>
          <a:ln w="9525">
            <a:noFill/>
            <a:miter lim="800000"/>
            <a:headEnd/>
            <a:tailEnd/>
          </a:ln>
        </p:spPr>
        <p:txBody>
          <a:bodyPr wrap="none">
            <a:spAutoFit/>
          </a:bodyPr>
          <a:lstStyle/>
          <a:p>
            <a:r>
              <a:rPr lang="en-US" altLang="zh-CN" sz="1000">
                <a:latin typeface="Verdana" pitchFamily="34" charset="0"/>
              </a:rPr>
              <a:t>Central star</a:t>
            </a:r>
          </a:p>
        </p:txBody>
      </p:sp>
      <p:sp>
        <p:nvSpPr>
          <p:cNvPr id="4106" name="Text Box 6"/>
          <p:cNvSpPr txBox="1">
            <a:spLocks noChangeArrowheads="1"/>
          </p:cNvSpPr>
          <p:nvPr/>
        </p:nvSpPr>
        <p:spPr bwMode="auto">
          <a:xfrm>
            <a:off x="7596188" y="1484313"/>
            <a:ext cx="904875" cy="244475"/>
          </a:xfrm>
          <a:prstGeom prst="rect">
            <a:avLst/>
          </a:prstGeom>
          <a:noFill/>
          <a:ln w="9525">
            <a:noFill/>
            <a:miter lim="800000"/>
            <a:headEnd/>
            <a:tailEnd/>
          </a:ln>
        </p:spPr>
        <p:txBody>
          <a:bodyPr wrap="none">
            <a:spAutoFit/>
          </a:bodyPr>
          <a:lstStyle/>
          <a:p>
            <a:r>
              <a:rPr lang="en-US" altLang="zh-CN" sz="1000">
                <a:latin typeface="Verdana" pitchFamily="34" charset="0"/>
              </a:rPr>
              <a:t>Companion</a:t>
            </a:r>
          </a:p>
        </p:txBody>
      </p:sp>
      <p:sp>
        <p:nvSpPr>
          <p:cNvPr id="4107" name="Oval 7"/>
          <p:cNvSpPr>
            <a:spLocks noChangeArrowheads="1"/>
          </p:cNvSpPr>
          <p:nvPr/>
        </p:nvSpPr>
        <p:spPr bwMode="auto">
          <a:xfrm>
            <a:off x="3962400" y="2743200"/>
            <a:ext cx="457200" cy="152400"/>
          </a:xfrm>
          <a:prstGeom prst="ellipse">
            <a:avLst/>
          </a:prstGeom>
          <a:solidFill>
            <a:schemeClr val="bg1"/>
          </a:solidFill>
          <a:ln w="9525">
            <a:noFill/>
            <a:round/>
            <a:headEnd/>
            <a:tailEnd/>
          </a:ln>
        </p:spPr>
        <p:txBody>
          <a:bodyPr wrap="none" anchor="ctr"/>
          <a:lstStyle/>
          <a:p>
            <a:endParaRPr lang="zh-CN" altLang="en-US"/>
          </a:p>
        </p:txBody>
      </p:sp>
      <p:grpSp>
        <p:nvGrpSpPr>
          <p:cNvPr id="4108" name="Group 24"/>
          <p:cNvGrpSpPr>
            <a:grpSpLocks/>
          </p:cNvGrpSpPr>
          <p:nvPr/>
        </p:nvGrpSpPr>
        <p:grpSpPr bwMode="auto">
          <a:xfrm>
            <a:off x="1547813" y="1196975"/>
            <a:ext cx="6529387" cy="1651000"/>
            <a:chOff x="975" y="912"/>
            <a:chExt cx="4113" cy="1040"/>
          </a:xfrm>
        </p:grpSpPr>
        <p:sp>
          <p:nvSpPr>
            <p:cNvPr id="4118" name="Text Box 4"/>
            <p:cNvSpPr txBox="1">
              <a:spLocks noChangeArrowheads="1"/>
            </p:cNvSpPr>
            <p:nvPr/>
          </p:nvSpPr>
          <p:spPr bwMode="auto">
            <a:xfrm>
              <a:off x="3061" y="1525"/>
              <a:ext cx="624" cy="231"/>
            </a:xfrm>
            <a:prstGeom prst="rect">
              <a:avLst/>
            </a:prstGeom>
            <a:noFill/>
            <a:ln w="9525">
              <a:noFill/>
              <a:miter lim="800000"/>
              <a:headEnd/>
              <a:tailEnd/>
            </a:ln>
          </p:spPr>
          <p:txBody>
            <a:bodyPr>
              <a:spAutoFit/>
            </a:bodyPr>
            <a:lstStyle/>
            <a:p>
              <a:r>
                <a:rPr lang="en-US" altLang="zh-CN" i="1"/>
                <a:t>i</a:t>
              </a:r>
              <a:r>
                <a:rPr lang="en-US" altLang="zh-CN" sz="1000" i="1"/>
                <a:t>b</a:t>
              </a:r>
              <a:endParaRPr lang="en-US" altLang="zh-CN" sz="1600" baseline="30000"/>
            </a:p>
          </p:txBody>
        </p:sp>
        <p:grpSp>
          <p:nvGrpSpPr>
            <p:cNvPr id="4119" name="Group 23"/>
            <p:cNvGrpSpPr>
              <a:grpSpLocks/>
            </p:cNvGrpSpPr>
            <p:nvPr/>
          </p:nvGrpSpPr>
          <p:grpSpPr bwMode="auto">
            <a:xfrm>
              <a:off x="975" y="912"/>
              <a:ext cx="4113" cy="1040"/>
              <a:chOff x="975" y="912"/>
              <a:chExt cx="4113" cy="1040"/>
            </a:xfrm>
          </p:grpSpPr>
          <p:sp>
            <p:nvSpPr>
              <p:cNvPr id="4120" name="Oval 8"/>
              <p:cNvSpPr>
                <a:spLocks noChangeArrowheads="1"/>
              </p:cNvSpPr>
              <p:nvPr/>
            </p:nvSpPr>
            <p:spPr bwMode="auto">
              <a:xfrm>
                <a:off x="2544" y="1680"/>
                <a:ext cx="192" cy="192"/>
              </a:xfrm>
              <a:prstGeom prst="ellipse">
                <a:avLst/>
              </a:prstGeom>
              <a:gradFill rotWithShape="1">
                <a:gsLst>
                  <a:gs pos="0">
                    <a:srgbClr val="FFCC00"/>
                  </a:gs>
                  <a:gs pos="100000">
                    <a:srgbClr val="FF9900"/>
                  </a:gs>
                </a:gsLst>
                <a:path path="shape">
                  <a:fillToRect l="50000" t="50000" r="50000" b="50000"/>
                </a:path>
              </a:gradFill>
              <a:ln w="50800">
                <a:solidFill>
                  <a:srgbClr val="FF6600"/>
                </a:solidFill>
                <a:round/>
                <a:headEnd/>
                <a:tailEnd/>
              </a:ln>
            </p:spPr>
            <p:txBody>
              <a:bodyPr wrap="none" anchor="ctr"/>
              <a:lstStyle/>
              <a:p>
                <a:endParaRPr lang="zh-CN" altLang="en-US"/>
              </a:p>
            </p:txBody>
          </p:sp>
          <p:sp>
            <p:nvSpPr>
              <p:cNvPr id="4121" name="Line 9"/>
              <p:cNvSpPr>
                <a:spLocks noChangeShapeType="1"/>
              </p:cNvSpPr>
              <p:nvPr/>
            </p:nvSpPr>
            <p:spPr bwMode="auto">
              <a:xfrm flipV="1">
                <a:off x="2640" y="912"/>
                <a:ext cx="2448" cy="864"/>
              </a:xfrm>
              <a:prstGeom prst="line">
                <a:avLst/>
              </a:prstGeom>
              <a:noFill/>
              <a:ln w="9525">
                <a:solidFill>
                  <a:schemeClr val="tx1"/>
                </a:solidFill>
                <a:prstDash val="dash"/>
                <a:round/>
                <a:headEnd/>
                <a:tailEnd/>
              </a:ln>
            </p:spPr>
            <p:txBody>
              <a:bodyPr/>
              <a:lstStyle/>
              <a:p>
                <a:endParaRPr lang="zh-CN" altLang="en-US"/>
              </a:p>
            </p:txBody>
          </p:sp>
          <p:sp>
            <p:nvSpPr>
              <p:cNvPr id="4122" name="Oval 10"/>
              <p:cNvSpPr>
                <a:spLocks noChangeArrowheads="1"/>
              </p:cNvSpPr>
              <p:nvPr/>
            </p:nvSpPr>
            <p:spPr bwMode="auto">
              <a:xfrm>
                <a:off x="975" y="1616"/>
                <a:ext cx="3360" cy="336"/>
              </a:xfrm>
              <a:prstGeom prst="ellipse">
                <a:avLst/>
              </a:prstGeom>
              <a:noFill/>
              <a:ln w="9525">
                <a:solidFill>
                  <a:schemeClr val="tx1"/>
                </a:solidFill>
                <a:round/>
                <a:headEnd/>
                <a:tailEnd/>
              </a:ln>
            </p:spPr>
            <p:txBody>
              <a:bodyPr wrap="none" anchor="ctr"/>
              <a:lstStyle/>
              <a:p>
                <a:endParaRPr lang="zh-CN" altLang="en-US"/>
              </a:p>
            </p:txBody>
          </p:sp>
        </p:grpSp>
      </p:grpSp>
      <p:sp>
        <p:nvSpPr>
          <p:cNvPr id="4109" name="Text Box 11"/>
          <p:cNvSpPr txBox="1">
            <a:spLocks noChangeArrowheads="1"/>
          </p:cNvSpPr>
          <p:nvPr/>
        </p:nvSpPr>
        <p:spPr bwMode="auto">
          <a:xfrm>
            <a:off x="7092950" y="2420938"/>
            <a:ext cx="920750" cy="244475"/>
          </a:xfrm>
          <a:prstGeom prst="rect">
            <a:avLst/>
          </a:prstGeom>
          <a:noFill/>
          <a:ln w="9525">
            <a:noFill/>
            <a:miter lim="800000"/>
            <a:headEnd/>
            <a:tailEnd/>
          </a:ln>
        </p:spPr>
        <p:txBody>
          <a:bodyPr wrap="none">
            <a:spAutoFit/>
          </a:bodyPr>
          <a:lstStyle/>
          <a:p>
            <a:r>
              <a:rPr lang="en-US" altLang="zh-CN" sz="1000">
                <a:latin typeface="Verdana" pitchFamily="34" charset="0"/>
              </a:rPr>
              <a:t>Planet orbit</a:t>
            </a:r>
          </a:p>
        </p:txBody>
      </p:sp>
      <p:sp>
        <p:nvSpPr>
          <p:cNvPr id="4110" name="AutoShape 12"/>
          <p:cNvSpPr>
            <a:spLocks noChangeArrowheads="1"/>
          </p:cNvSpPr>
          <p:nvPr/>
        </p:nvSpPr>
        <p:spPr bwMode="auto">
          <a:xfrm>
            <a:off x="539750" y="4941888"/>
            <a:ext cx="2286000" cy="198437"/>
          </a:xfrm>
          <a:prstGeom prst="roundRect">
            <a:avLst>
              <a:gd name="adj" fmla="val 16667"/>
            </a:avLst>
          </a:prstGeom>
          <a:solidFill>
            <a:srgbClr val="FFFF00"/>
          </a:solidFill>
          <a:ln w="9525">
            <a:solidFill>
              <a:srgbClr val="FFFF00"/>
            </a:solidFill>
            <a:round/>
            <a:headEnd/>
            <a:tailEnd/>
          </a:ln>
        </p:spPr>
        <p:txBody>
          <a:bodyPr wrap="none" anchor="ctr"/>
          <a:lstStyle/>
          <a:p>
            <a:endParaRPr lang="zh-CN" altLang="en-US"/>
          </a:p>
        </p:txBody>
      </p:sp>
      <p:graphicFrame>
        <p:nvGraphicFramePr>
          <p:cNvPr id="4098" name="Object 13"/>
          <p:cNvGraphicFramePr>
            <a:graphicFrameLocks noChangeAspect="1"/>
          </p:cNvGraphicFramePr>
          <p:nvPr/>
        </p:nvGraphicFramePr>
        <p:xfrm>
          <a:off x="611188" y="4868863"/>
          <a:ext cx="1905000" cy="533400"/>
        </p:xfrm>
        <a:graphic>
          <a:graphicData uri="http://schemas.openxmlformats.org/presentationml/2006/ole">
            <p:oleObj spid="_x0000_s4098" name="Equation" r:id="rId3" imgW="863225" imgH="241195" progId="">
              <p:embed/>
            </p:oleObj>
          </a:graphicData>
        </a:graphic>
      </p:graphicFrame>
      <p:sp>
        <p:nvSpPr>
          <p:cNvPr id="4111" name="Text Box 14"/>
          <p:cNvSpPr txBox="1">
            <a:spLocks noChangeArrowheads="1"/>
          </p:cNvSpPr>
          <p:nvPr/>
        </p:nvSpPr>
        <p:spPr bwMode="auto">
          <a:xfrm>
            <a:off x="250825" y="1557338"/>
            <a:ext cx="4419600" cy="427037"/>
          </a:xfrm>
          <a:prstGeom prst="rect">
            <a:avLst/>
          </a:prstGeom>
          <a:noFill/>
          <a:ln w="9525">
            <a:noFill/>
            <a:miter lim="800000"/>
            <a:headEnd/>
            <a:tailEnd/>
          </a:ln>
        </p:spPr>
        <p:txBody>
          <a:bodyPr>
            <a:spAutoFit/>
          </a:bodyPr>
          <a:lstStyle/>
          <a:p>
            <a:pPr defTabSz="4175125">
              <a:spcBef>
                <a:spcPct val="50000"/>
              </a:spcBef>
            </a:pPr>
            <a:r>
              <a:rPr lang="en-US" altLang="zh-CN" sz="2200"/>
              <a:t>3-body system</a:t>
            </a:r>
          </a:p>
        </p:txBody>
      </p:sp>
      <p:graphicFrame>
        <p:nvGraphicFramePr>
          <p:cNvPr id="4099" name="Object 15"/>
          <p:cNvGraphicFramePr>
            <a:graphicFrameLocks noChangeAspect="1"/>
          </p:cNvGraphicFramePr>
          <p:nvPr/>
        </p:nvGraphicFramePr>
        <p:xfrm>
          <a:off x="1258888" y="5949950"/>
          <a:ext cx="2895600" cy="622300"/>
        </p:xfrm>
        <a:graphic>
          <a:graphicData uri="http://schemas.openxmlformats.org/presentationml/2006/ole">
            <p:oleObj spid="_x0000_s4099" name="Equation" r:id="rId4" imgW="1358310" imgH="291973" progId="">
              <p:embed/>
            </p:oleObj>
          </a:graphicData>
        </a:graphic>
      </p:graphicFrame>
      <p:pic>
        <p:nvPicPr>
          <p:cNvPr id="4112" name="Picture 16" descr="gen"/>
          <p:cNvPicPr>
            <a:picLocks noChangeAspect="1" noChangeArrowheads="1"/>
          </p:cNvPicPr>
          <p:nvPr/>
        </p:nvPicPr>
        <p:blipFill>
          <a:blip r:embed="rId5" cstate="print"/>
          <a:srcRect/>
          <a:stretch>
            <a:fillRect/>
          </a:stretch>
        </p:blipFill>
        <p:spPr bwMode="auto">
          <a:xfrm>
            <a:off x="5334000" y="3052763"/>
            <a:ext cx="3559175" cy="2820987"/>
          </a:xfrm>
          <a:prstGeom prst="rect">
            <a:avLst/>
          </a:prstGeom>
          <a:noFill/>
          <a:ln w="9525">
            <a:noFill/>
            <a:miter lim="800000"/>
            <a:headEnd/>
            <a:tailEnd/>
          </a:ln>
        </p:spPr>
      </p:pic>
      <p:graphicFrame>
        <p:nvGraphicFramePr>
          <p:cNvPr id="4100" name="Object 17"/>
          <p:cNvGraphicFramePr>
            <a:graphicFrameLocks noChangeAspect="1"/>
          </p:cNvGraphicFramePr>
          <p:nvPr/>
        </p:nvGraphicFramePr>
        <p:xfrm>
          <a:off x="5219700" y="5876925"/>
          <a:ext cx="990600" cy="495300"/>
        </p:xfrm>
        <a:graphic>
          <a:graphicData uri="http://schemas.openxmlformats.org/presentationml/2006/ole">
            <p:oleObj spid="_x0000_s4100" name="Equation" r:id="rId6" imgW="482391" imgH="241195" progId="">
              <p:embed/>
            </p:oleObj>
          </a:graphicData>
        </a:graphic>
      </p:graphicFrame>
      <p:graphicFrame>
        <p:nvGraphicFramePr>
          <p:cNvPr id="4101" name="Object 18"/>
          <p:cNvGraphicFramePr>
            <a:graphicFrameLocks noChangeAspect="1"/>
          </p:cNvGraphicFramePr>
          <p:nvPr/>
        </p:nvGraphicFramePr>
        <p:xfrm>
          <a:off x="6732588" y="5876925"/>
          <a:ext cx="1435100" cy="469900"/>
        </p:xfrm>
        <a:graphic>
          <a:graphicData uri="http://schemas.openxmlformats.org/presentationml/2006/ole">
            <p:oleObj spid="_x0000_s4101" name="公式" r:id="rId7" imgW="698500" imgH="228600" progId="Equation.3">
              <p:embed/>
            </p:oleObj>
          </a:graphicData>
        </a:graphic>
      </p:graphicFrame>
      <p:sp>
        <p:nvSpPr>
          <p:cNvPr id="4113" name="Rectangle 20"/>
          <p:cNvSpPr>
            <a:spLocks noChangeArrowheads="1"/>
          </p:cNvSpPr>
          <p:nvPr/>
        </p:nvSpPr>
        <p:spPr bwMode="auto">
          <a:xfrm>
            <a:off x="395288" y="5300663"/>
            <a:ext cx="4800600" cy="646112"/>
          </a:xfrm>
          <a:prstGeom prst="rect">
            <a:avLst/>
          </a:prstGeom>
          <a:noFill/>
          <a:ln w="9525">
            <a:noFill/>
            <a:miter lim="800000"/>
            <a:headEnd/>
            <a:tailEnd/>
          </a:ln>
        </p:spPr>
        <p:txBody>
          <a:bodyPr>
            <a:spAutoFit/>
          </a:bodyPr>
          <a:lstStyle/>
          <a:p>
            <a:pPr>
              <a:spcBef>
                <a:spcPct val="50000"/>
              </a:spcBef>
            </a:pPr>
            <a:r>
              <a:rPr lang="en-US" altLang="zh-CN" sz="1800">
                <a:latin typeface="Verdana" pitchFamily="34" charset="0"/>
              </a:rPr>
              <a:t>The eccentricity will be periodically excited to a very large value :</a:t>
            </a:r>
          </a:p>
        </p:txBody>
      </p:sp>
      <p:pic>
        <p:nvPicPr>
          <p:cNvPr id="4114" name="Picture 22"/>
          <p:cNvPicPr>
            <a:picLocks noChangeAspect="1" noChangeArrowheads="1"/>
          </p:cNvPicPr>
          <p:nvPr/>
        </p:nvPicPr>
        <p:blipFill>
          <a:blip r:embed="rId8" cstate="print"/>
          <a:srcRect/>
          <a:stretch>
            <a:fillRect/>
          </a:stretch>
        </p:blipFill>
        <p:spPr bwMode="auto">
          <a:xfrm>
            <a:off x="611188" y="2924175"/>
            <a:ext cx="4321175" cy="1811338"/>
          </a:xfrm>
          <a:prstGeom prst="rect">
            <a:avLst/>
          </a:prstGeom>
          <a:noFill/>
          <a:ln w="9525">
            <a:noFill/>
            <a:miter lim="800000"/>
            <a:headEnd/>
            <a:tailEnd/>
          </a:ln>
        </p:spPr>
      </p:pic>
      <p:sp>
        <p:nvSpPr>
          <p:cNvPr id="4115" name="Text Box 25"/>
          <p:cNvSpPr txBox="1">
            <a:spLocks noChangeArrowheads="1"/>
          </p:cNvSpPr>
          <p:nvPr/>
        </p:nvSpPr>
        <p:spPr bwMode="auto">
          <a:xfrm>
            <a:off x="2987675" y="4581525"/>
            <a:ext cx="2376488" cy="338138"/>
          </a:xfrm>
          <a:prstGeom prst="rect">
            <a:avLst/>
          </a:prstGeom>
          <a:noFill/>
          <a:ln w="9525">
            <a:noFill/>
            <a:miter lim="800000"/>
            <a:headEnd/>
            <a:tailEnd/>
          </a:ln>
        </p:spPr>
        <p:txBody>
          <a:bodyPr>
            <a:spAutoFit/>
          </a:bodyPr>
          <a:lstStyle/>
          <a:p>
            <a:pPr>
              <a:spcBef>
                <a:spcPct val="50000"/>
              </a:spcBef>
            </a:pPr>
            <a:r>
              <a:rPr lang="en-US" altLang="zh-CN" sz="1600"/>
              <a:t>(Innanen et al. 1997)</a:t>
            </a:r>
          </a:p>
        </p:txBody>
      </p:sp>
      <p:sp>
        <p:nvSpPr>
          <p:cNvPr id="4116" name="TextBox 23"/>
          <p:cNvSpPr txBox="1">
            <a:spLocks noChangeArrowheads="1"/>
          </p:cNvSpPr>
          <p:nvPr/>
        </p:nvSpPr>
        <p:spPr bwMode="auto">
          <a:xfrm>
            <a:off x="250825" y="260350"/>
            <a:ext cx="5761038" cy="400050"/>
          </a:xfrm>
          <a:prstGeom prst="rect">
            <a:avLst/>
          </a:prstGeom>
          <a:noFill/>
          <a:ln w="9525">
            <a:noFill/>
            <a:miter lim="800000"/>
            <a:headEnd/>
            <a:tailEnd/>
          </a:ln>
        </p:spPr>
        <p:txBody>
          <a:bodyPr>
            <a:spAutoFit/>
          </a:bodyPr>
          <a:lstStyle/>
          <a:p>
            <a:r>
              <a:rPr lang="en-US" altLang="zh-CN" sz="2000"/>
              <a:t>(1)  Disk in forming Hot-Jupiter systems </a:t>
            </a:r>
            <a:endParaRPr lang="zh-CN" altLang="en-US" sz="2000"/>
          </a:p>
        </p:txBody>
      </p:sp>
      <p:graphicFrame>
        <p:nvGraphicFramePr>
          <p:cNvPr id="4102" name="Object 6"/>
          <p:cNvGraphicFramePr>
            <a:graphicFrameLocks noChangeAspect="1"/>
          </p:cNvGraphicFramePr>
          <p:nvPr/>
        </p:nvGraphicFramePr>
        <p:xfrm>
          <a:off x="3924300" y="1268413"/>
          <a:ext cx="2397125" cy="431800"/>
        </p:xfrm>
        <a:graphic>
          <a:graphicData uri="http://schemas.openxmlformats.org/presentationml/2006/ole">
            <p:oleObj spid="_x0000_s4102" name="公式" r:id="rId9" imgW="1409400" imgH="253800" progId="Equation.3">
              <p:embed/>
            </p:oleObj>
          </a:graphicData>
        </a:graphic>
      </p:graphicFrame>
      <p:cxnSp>
        <p:nvCxnSpPr>
          <p:cNvPr id="27" name="直接箭头连接符 26"/>
          <p:cNvCxnSpPr>
            <a:stCxn id="4121" idx="0"/>
          </p:cNvCxnSpPr>
          <p:nvPr/>
        </p:nvCxnSpPr>
        <p:spPr>
          <a:xfrm flipH="1" flipV="1">
            <a:off x="3851275" y="1700213"/>
            <a:ext cx="339725" cy="86836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组合 15"/>
          <p:cNvGrpSpPr>
            <a:grpSpLocks/>
          </p:cNvGrpSpPr>
          <p:nvPr/>
        </p:nvGrpSpPr>
        <p:grpSpPr bwMode="auto">
          <a:xfrm>
            <a:off x="827088" y="908050"/>
            <a:ext cx="6977062" cy="2387600"/>
            <a:chOff x="4433888" y="765175"/>
            <a:chExt cx="4377066" cy="1223964"/>
          </a:xfrm>
        </p:grpSpPr>
        <p:sp>
          <p:nvSpPr>
            <p:cNvPr id="13" name="梯形 12"/>
            <p:cNvSpPr/>
            <p:nvPr/>
          </p:nvSpPr>
          <p:spPr>
            <a:xfrm rot="16200000">
              <a:off x="6440088" y="-381728"/>
              <a:ext cx="1223150" cy="3518583"/>
            </a:xfrm>
            <a:prstGeom prst="trapezoid">
              <a:avLst>
                <a:gd name="adj" fmla="val 40336"/>
              </a:avLst>
            </a:prstGeom>
            <a:blipFill>
              <a:blip r:embed="rId3" cstate="print">
                <a:lum bright="-48000" contrast="28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3803" name="图片 15" descr="eso1016a.jpg"/>
            <p:cNvPicPr>
              <a:picLocks noChangeAspect="1"/>
            </p:cNvPicPr>
            <p:nvPr/>
          </p:nvPicPr>
          <p:blipFill>
            <a:blip r:embed="rId4" cstate="print">
              <a:lum bright="-48000" contrast="28000"/>
            </a:blip>
            <a:srcRect l="42912" t="22861" r="34250" b="27724"/>
            <a:stretch>
              <a:fillRect/>
            </a:stretch>
          </p:blipFill>
          <p:spPr bwMode="auto">
            <a:xfrm>
              <a:off x="4433888" y="765175"/>
              <a:ext cx="717550" cy="1150938"/>
            </a:xfrm>
            <a:prstGeom prst="rect">
              <a:avLst/>
            </a:prstGeom>
            <a:noFill/>
            <a:ln w="9525">
              <a:noFill/>
              <a:miter lim="800000"/>
              <a:headEnd/>
              <a:tailEnd/>
            </a:ln>
          </p:spPr>
        </p:pic>
      </p:grpSp>
      <p:sp>
        <p:nvSpPr>
          <p:cNvPr id="14" name="椭圆 13"/>
          <p:cNvSpPr/>
          <p:nvPr/>
        </p:nvSpPr>
        <p:spPr bwMode="auto">
          <a:xfrm>
            <a:off x="6588125" y="2133600"/>
            <a:ext cx="346075" cy="3921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5" name="直接连接符 14"/>
          <p:cNvCxnSpPr/>
          <p:nvPr/>
        </p:nvCxnSpPr>
        <p:spPr bwMode="auto">
          <a:xfrm>
            <a:off x="2147888" y="1989138"/>
            <a:ext cx="5519737" cy="14287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椭圆 16"/>
          <p:cNvSpPr/>
          <p:nvPr/>
        </p:nvSpPr>
        <p:spPr bwMode="auto">
          <a:xfrm>
            <a:off x="3708400" y="1557338"/>
            <a:ext cx="349250" cy="39687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 name="左大括号 21"/>
          <p:cNvSpPr/>
          <p:nvPr/>
        </p:nvSpPr>
        <p:spPr>
          <a:xfrm>
            <a:off x="900113" y="3357563"/>
            <a:ext cx="358775" cy="2447925"/>
          </a:xfrm>
          <a:prstGeom prst="leftBrace">
            <a:avLst>
              <a:gd name="adj1" fmla="val 39305"/>
              <a:gd name="adj2" fmla="val 50000"/>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33799" name="标题 17"/>
          <p:cNvSpPr>
            <a:spLocks noGrp="1"/>
          </p:cNvSpPr>
          <p:nvPr>
            <p:ph type="title"/>
          </p:nvPr>
        </p:nvSpPr>
        <p:spPr>
          <a:xfrm>
            <a:off x="539750" y="260350"/>
            <a:ext cx="6551613" cy="706438"/>
          </a:xfrm>
        </p:spPr>
        <p:txBody>
          <a:bodyPr/>
          <a:lstStyle/>
          <a:p>
            <a:r>
              <a:rPr lang="en-US" altLang="zh-CN" smtClean="0"/>
              <a:t>Disk can help to reduce i0</a:t>
            </a:r>
            <a:endParaRPr lang="zh-CN" altLang="en-US" smtClean="0"/>
          </a:p>
        </p:txBody>
      </p:sp>
      <p:pic>
        <p:nvPicPr>
          <p:cNvPr id="33800" name="Picture 2"/>
          <p:cNvPicPr>
            <a:picLocks noChangeAspect="1" noChangeArrowheads="1"/>
          </p:cNvPicPr>
          <p:nvPr/>
        </p:nvPicPr>
        <p:blipFill>
          <a:blip r:embed="rId5" cstate="print">
            <a:lum bright="-68000" contrast="100000"/>
          </a:blip>
          <a:srcRect/>
          <a:stretch>
            <a:fillRect/>
          </a:stretch>
        </p:blipFill>
        <p:spPr bwMode="auto">
          <a:xfrm>
            <a:off x="0" y="3213100"/>
            <a:ext cx="4608513" cy="3497263"/>
          </a:xfrm>
          <a:prstGeom prst="rect">
            <a:avLst/>
          </a:prstGeom>
          <a:noFill/>
          <a:ln w="9525">
            <a:noFill/>
            <a:miter lim="800000"/>
            <a:headEnd/>
            <a:tailEnd/>
          </a:ln>
        </p:spPr>
      </p:pic>
      <p:sp>
        <p:nvSpPr>
          <p:cNvPr id="33801" name="TextBox 22"/>
          <p:cNvSpPr txBox="1">
            <a:spLocks noChangeArrowheads="1"/>
          </p:cNvSpPr>
          <p:nvPr/>
        </p:nvSpPr>
        <p:spPr bwMode="auto">
          <a:xfrm>
            <a:off x="4572000" y="3789363"/>
            <a:ext cx="4403770" cy="923330"/>
          </a:xfrm>
          <a:prstGeom prst="rect">
            <a:avLst/>
          </a:prstGeom>
          <a:noFill/>
          <a:ln w="9525">
            <a:noFill/>
            <a:miter lim="800000"/>
            <a:headEnd/>
            <a:tailEnd/>
          </a:ln>
        </p:spPr>
        <p:txBody>
          <a:bodyPr wrap="none">
            <a:spAutoFit/>
          </a:bodyPr>
          <a:lstStyle/>
          <a:p>
            <a:r>
              <a:rPr lang="en-US" altLang="zh-CN" sz="1800" dirty="0"/>
              <a:t>At the place where two planets’ nodal </a:t>
            </a:r>
          </a:p>
          <a:p>
            <a:r>
              <a:rPr lang="en-US" altLang="zh-CN" sz="1800" dirty="0"/>
              <a:t>p</a:t>
            </a:r>
            <a:r>
              <a:rPr lang="en-US" altLang="zh-CN" sz="1800" dirty="0" smtClean="0"/>
              <a:t>rocessing rates equal, </a:t>
            </a:r>
            <a:r>
              <a:rPr lang="en-US" altLang="zh-CN" sz="1800" dirty="0"/>
              <a:t>secular</a:t>
            </a:r>
          </a:p>
          <a:p>
            <a:r>
              <a:rPr lang="en-US" altLang="zh-CN" sz="1800" dirty="0"/>
              <a:t>resonance will occur.</a:t>
            </a:r>
            <a:endParaRPr lang="zh-CN" altLang="en-US" sz="18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lum bright="-53000" contrast="62000"/>
          </a:blip>
          <a:srcRect/>
          <a:stretch>
            <a:fillRect/>
          </a:stretch>
        </p:blipFill>
        <p:spPr bwMode="auto">
          <a:xfrm>
            <a:off x="4572000" y="3284984"/>
            <a:ext cx="3744913" cy="2708275"/>
          </a:xfrm>
          <a:prstGeom prst="rect">
            <a:avLst/>
          </a:prstGeom>
          <a:noFill/>
          <a:ln w="9525">
            <a:noFill/>
            <a:miter lim="800000"/>
            <a:headEnd/>
            <a:tailEnd/>
          </a:ln>
        </p:spPr>
      </p:pic>
      <p:sp>
        <p:nvSpPr>
          <p:cNvPr id="34819" name="TextBox 19"/>
          <p:cNvSpPr txBox="1">
            <a:spLocks noChangeArrowheads="1"/>
          </p:cNvSpPr>
          <p:nvPr/>
        </p:nvSpPr>
        <p:spPr bwMode="auto">
          <a:xfrm>
            <a:off x="4211638" y="765175"/>
            <a:ext cx="4537075" cy="2655888"/>
          </a:xfrm>
          <a:prstGeom prst="rect">
            <a:avLst/>
          </a:prstGeom>
          <a:noFill/>
          <a:ln w="9525">
            <a:noFill/>
            <a:miter lim="800000"/>
            <a:headEnd/>
            <a:tailEnd/>
          </a:ln>
        </p:spPr>
        <p:txBody>
          <a:bodyPr>
            <a:spAutoFit/>
          </a:bodyPr>
          <a:lstStyle/>
          <a:p>
            <a:pPr>
              <a:lnSpc>
                <a:spcPts val="2500"/>
              </a:lnSpc>
            </a:pPr>
            <a:endParaRPr lang="en-US" altLang="zh-CN" sz="1800">
              <a:latin typeface="Century Schoolbook" pitchFamily="18" charset="0"/>
            </a:endParaRPr>
          </a:p>
          <a:p>
            <a:pPr>
              <a:lnSpc>
                <a:spcPts val="2500"/>
              </a:lnSpc>
            </a:pPr>
            <a:r>
              <a:rPr lang="en-US" altLang="zh-CN" sz="1800">
                <a:latin typeface="Century Schoolbook" pitchFamily="18" charset="0"/>
              </a:rPr>
              <a:t>   Take: </a:t>
            </a:r>
            <a:r>
              <a:rPr lang="en-US" altLang="zh-CN" sz="1800">
                <a:solidFill>
                  <a:srgbClr val="0000FF"/>
                </a:solidFill>
                <a:latin typeface="Century Schoolbook" pitchFamily="18" charset="0"/>
              </a:rPr>
              <a:t>m1=1 M</a:t>
            </a:r>
            <a:r>
              <a:rPr lang="en-US" altLang="zh-CN" sz="1800" baseline="-25000">
                <a:solidFill>
                  <a:srgbClr val="0000FF"/>
                </a:solidFill>
                <a:latin typeface="Century Schoolbook" pitchFamily="18" charset="0"/>
              </a:rPr>
              <a:t>J</a:t>
            </a:r>
            <a:r>
              <a:rPr lang="en-US" altLang="zh-CN" sz="1800">
                <a:solidFill>
                  <a:srgbClr val="0000FF"/>
                </a:solidFill>
                <a:latin typeface="Century Schoolbook" pitchFamily="18" charset="0"/>
              </a:rPr>
              <a:t>, a1= 2.7au</a:t>
            </a:r>
          </a:p>
          <a:p>
            <a:pPr>
              <a:lnSpc>
                <a:spcPts val="2500"/>
              </a:lnSpc>
            </a:pPr>
            <a:r>
              <a:rPr lang="en-US" altLang="zh-CN" sz="1800">
                <a:solidFill>
                  <a:srgbClr val="0000FF"/>
                </a:solidFill>
                <a:latin typeface="Century Schoolbook" pitchFamily="18" charset="0"/>
              </a:rPr>
              <a:t>   outer disk</a:t>
            </a:r>
            <a:r>
              <a:rPr lang="zh-CN" altLang="en-US" sz="1800">
                <a:solidFill>
                  <a:srgbClr val="0000FF"/>
                </a:solidFill>
                <a:latin typeface="Century Schoolbook" pitchFamily="18" charset="0"/>
              </a:rPr>
              <a:t> </a:t>
            </a:r>
            <a:r>
              <a:rPr lang="en-US" altLang="zh-CN" sz="1800">
                <a:solidFill>
                  <a:srgbClr val="0000FF"/>
                </a:solidFill>
                <a:latin typeface="Century Schoolbook" pitchFamily="18" charset="0"/>
              </a:rPr>
              <a:t>M=</a:t>
            </a:r>
            <a:r>
              <a:rPr lang="zh-CN" altLang="en-US" sz="1800">
                <a:solidFill>
                  <a:srgbClr val="0000FF"/>
                </a:solidFill>
                <a:latin typeface="Century Schoolbook" pitchFamily="18" charset="0"/>
              </a:rPr>
              <a:t> </a:t>
            </a:r>
            <a:r>
              <a:rPr lang="en-US" altLang="zh-CN" sz="1800">
                <a:solidFill>
                  <a:srgbClr val="0000FF"/>
                </a:solidFill>
                <a:latin typeface="Century Schoolbook" pitchFamily="18" charset="0"/>
              </a:rPr>
              <a:t>50 M</a:t>
            </a:r>
            <a:r>
              <a:rPr lang="en-US" altLang="zh-CN" sz="1800" baseline="-25000">
                <a:solidFill>
                  <a:srgbClr val="0000FF"/>
                </a:solidFill>
                <a:latin typeface="Century Schoolbook" pitchFamily="18" charset="0"/>
              </a:rPr>
              <a:t>J</a:t>
            </a:r>
            <a:r>
              <a:rPr lang="en-US" altLang="zh-CN" sz="1800">
                <a:solidFill>
                  <a:srgbClr val="0000FF"/>
                </a:solidFill>
                <a:latin typeface="Century Schoolbook" pitchFamily="18" charset="0"/>
              </a:rPr>
              <a:t>  @  50-1000au</a:t>
            </a:r>
          </a:p>
          <a:p>
            <a:pPr>
              <a:lnSpc>
                <a:spcPts val="2500"/>
              </a:lnSpc>
            </a:pPr>
            <a:r>
              <a:rPr lang="en-US" altLang="zh-CN" sz="1800">
                <a:latin typeface="Century Schoolbook" pitchFamily="18" charset="0"/>
              </a:rPr>
              <a:t>   then for out planet:</a:t>
            </a:r>
          </a:p>
          <a:p>
            <a:pPr>
              <a:lnSpc>
                <a:spcPts val="2500"/>
              </a:lnSpc>
              <a:buFont typeface="Arial" pitchFamily="34" charset="0"/>
              <a:buChar char="•"/>
            </a:pPr>
            <a:r>
              <a:rPr lang="en-US" altLang="zh-CN" sz="1800">
                <a:latin typeface="Century Schoolbook" pitchFamily="18" charset="0"/>
              </a:rPr>
              <a:t>   </a:t>
            </a:r>
            <a:r>
              <a:rPr lang="en-US" altLang="zh-CN" sz="1800">
                <a:solidFill>
                  <a:srgbClr val="FF0000"/>
                </a:solidFill>
                <a:latin typeface="Century Schoolbook" pitchFamily="18" charset="0"/>
              </a:rPr>
              <a:t>5 M</a:t>
            </a:r>
            <a:r>
              <a:rPr lang="en-US" altLang="zh-CN" sz="1800" baseline="-25000">
                <a:solidFill>
                  <a:srgbClr val="FF0000"/>
                </a:solidFill>
                <a:latin typeface="Century Schoolbook" pitchFamily="18" charset="0"/>
              </a:rPr>
              <a:t>J</a:t>
            </a:r>
            <a:r>
              <a:rPr lang="en-US" altLang="zh-CN" sz="1800">
                <a:solidFill>
                  <a:srgbClr val="FF0000"/>
                </a:solidFill>
                <a:latin typeface="Century Schoolbook" pitchFamily="18" charset="0"/>
              </a:rPr>
              <a:t> ,  25au</a:t>
            </a:r>
            <a:r>
              <a:rPr lang="zh-CN" altLang="en-US" sz="1800">
                <a:solidFill>
                  <a:srgbClr val="FF0000"/>
                </a:solidFill>
                <a:latin typeface="Century Schoolbook" pitchFamily="18" charset="0"/>
              </a:rPr>
              <a:t>，</a:t>
            </a:r>
            <a:r>
              <a:rPr lang="en-US" altLang="zh-CN" sz="1800">
                <a:solidFill>
                  <a:srgbClr val="FF0000"/>
                </a:solidFill>
                <a:latin typeface="Century Schoolbook" pitchFamily="18" charset="0"/>
              </a:rPr>
              <a:t>i&gt; 10</a:t>
            </a:r>
            <a:r>
              <a:rPr lang="en-US" altLang="zh-CN" sz="1800" baseline="30000">
                <a:solidFill>
                  <a:srgbClr val="FF0000"/>
                </a:solidFill>
                <a:latin typeface="Century Schoolbook" pitchFamily="18" charset="0"/>
              </a:rPr>
              <a:t>o</a:t>
            </a:r>
            <a:endParaRPr lang="en-US" altLang="zh-CN" sz="1800" baseline="30000">
              <a:solidFill>
                <a:srgbClr val="FF0000"/>
              </a:solidFill>
              <a:latin typeface="Century Schoolbook" pitchFamily="18" charset="0"/>
              <a:sym typeface="Mathematica1"/>
            </a:endParaRPr>
          </a:p>
          <a:p>
            <a:pPr>
              <a:lnSpc>
                <a:spcPts val="2500"/>
              </a:lnSpc>
            </a:pPr>
            <a:r>
              <a:rPr lang="en-US" altLang="zh-CN" sz="1800">
                <a:solidFill>
                  <a:srgbClr val="FF0000"/>
                </a:solidFill>
                <a:latin typeface="Century Schoolbook" pitchFamily="18" charset="0"/>
                <a:sym typeface="Mathematica1"/>
              </a:rPr>
              <a:t>   can trigger Kozai</a:t>
            </a:r>
            <a:r>
              <a:rPr lang="zh-CN" altLang="en-US" sz="1800">
                <a:solidFill>
                  <a:srgbClr val="FF0000"/>
                </a:solidFill>
                <a:latin typeface="Century Schoolbook" pitchFamily="18" charset="0"/>
                <a:sym typeface="Mathematica1"/>
              </a:rPr>
              <a:t> </a:t>
            </a:r>
            <a:r>
              <a:rPr lang="en-US" altLang="zh-CN" sz="1800">
                <a:solidFill>
                  <a:srgbClr val="FF0000"/>
                </a:solidFill>
                <a:latin typeface="Century Schoolbook" pitchFamily="18" charset="0"/>
                <a:sym typeface="Mathematica1"/>
              </a:rPr>
              <a:t>mechnism</a:t>
            </a:r>
            <a:r>
              <a:rPr lang="zh-CN" altLang="en-US" sz="1800">
                <a:solidFill>
                  <a:srgbClr val="FF0000"/>
                </a:solidFill>
                <a:latin typeface="Century Schoolbook" pitchFamily="18" charset="0"/>
                <a:sym typeface="Mathematica1"/>
              </a:rPr>
              <a:t>；</a:t>
            </a:r>
            <a:endParaRPr lang="en-US" altLang="zh-CN" sz="1800">
              <a:solidFill>
                <a:srgbClr val="FF0000"/>
              </a:solidFill>
              <a:latin typeface="Century Schoolbook" pitchFamily="18" charset="0"/>
              <a:sym typeface="Mathematica1"/>
            </a:endParaRPr>
          </a:p>
          <a:p>
            <a:pPr>
              <a:lnSpc>
                <a:spcPts val="2500"/>
              </a:lnSpc>
              <a:buFont typeface="Arial" pitchFamily="34" charset="0"/>
              <a:buChar char="•"/>
            </a:pPr>
            <a:r>
              <a:rPr lang="en-US" altLang="zh-CN" sz="1800">
                <a:solidFill>
                  <a:srgbClr val="FF0000"/>
                </a:solidFill>
                <a:latin typeface="Century Schoolbook" pitchFamily="18" charset="0"/>
                <a:sym typeface="Mathematica1"/>
              </a:rPr>
              <a:t>   10 M</a:t>
            </a:r>
            <a:r>
              <a:rPr lang="en-US" altLang="zh-CN" sz="1800" baseline="-25000">
                <a:solidFill>
                  <a:srgbClr val="FF0000"/>
                </a:solidFill>
                <a:latin typeface="Century Schoolbook" pitchFamily="18" charset="0"/>
                <a:sym typeface="Mathematica1"/>
              </a:rPr>
              <a:t>J</a:t>
            </a:r>
            <a:r>
              <a:rPr lang="en-US" altLang="zh-CN" sz="1800">
                <a:solidFill>
                  <a:srgbClr val="FF0000"/>
                </a:solidFill>
                <a:latin typeface="Century Schoolbook" pitchFamily="18" charset="0"/>
                <a:sym typeface="Mathematica1"/>
              </a:rPr>
              <a:t>,  25au</a:t>
            </a:r>
            <a:r>
              <a:rPr lang="zh-CN" altLang="en-US" sz="1800">
                <a:solidFill>
                  <a:srgbClr val="FF0000"/>
                </a:solidFill>
                <a:latin typeface="Century Schoolbook" pitchFamily="18" charset="0"/>
                <a:sym typeface="Mathematica1"/>
              </a:rPr>
              <a:t>，</a:t>
            </a:r>
            <a:r>
              <a:rPr lang="en-US" altLang="zh-CN" sz="1800">
                <a:solidFill>
                  <a:srgbClr val="FF0000"/>
                </a:solidFill>
                <a:latin typeface="Century Schoolbook" pitchFamily="18" charset="0"/>
                <a:sym typeface="Mathematica1"/>
              </a:rPr>
              <a:t>i&gt; 2</a:t>
            </a:r>
            <a:r>
              <a:rPr lang="en-US" altLang="zh-CN" sz="1800">
                <a:solidFill>
                  <a:srgbClr val="FF0000"/>
                </a:solidFill>
                <a:latin typeface="Century Schoolbook" pitchFamily="18" charset="0"/>
              </a:rPr>
              <a:t>0</a:t>
            </a:r>
            <a:r>
              <a:rPr lang="en-US" altLang="zh-CN" sz="1800" baseline="30000">
                <a:solidFill>
                  <a:srgbClr val="FF0000"/>
                </a:solidFill>
                <a:latin typeface="Century Schoolbook" pitchFamily="18" charset="0"/>
              </a:rPr>
              <a:t>o</a:t>
            </a:r>
            <a:endParaRPr lang="en-US" altLang="zh-CN" sz="1800">
              <a:solidFill>
                <a:srgbClr val="FF0000"/>
              </a:solidFill>
              <a:latin typeface="Century Schoolbook" pitchFamily="18" charset="0"/>
              <a:sym typeface="Mathematica1"/>
            </a:endParaRPr>
          </a:p>
          <a:p>
            <a:pPr>
              <a:lnSpc>
                <a:spcPts val="2500"/>
              </a:lnSpc>
            </a:pPr>
            <a:r>
              <a:rPr lang="en-US" altLang="zh-CN" sz="1800">
                <a:solidFill>
                  <a:srgbClr val="FF0000"/>
                </a:solidFill>
                <a:latin typeface="Century Schoolbook" pitchFamily="18" charset="0"/>
                <a:sym typeface="Mathematica1"/>
              </a:rPr>
              <a:t>   can make inner planet retrograde</a:t>
            </a:r>
            <a:endParaRPr lang="en-US" altLang="zh-CN" sz="1800">
              <a:solidFill>
                <a:srgbClr val="FF0000"/>
              </a:solidFill>
              <a:latin typeface="Century Schoolbook" pitchFamily="18" charset="0"/>
            </a:endParaRPr>
          </a:p>
        </p:txBody>
      </p:sp>
      <p:pic>
        <p:nvPicPr>
          <p:cNvPr id="34820" name="Picture 3"/>
          <p:cNvPicPr>
            <a:picLocks noChangeAspect="1" noChangeArrowheads="1"/>
          </p:cNvPicPr>
          <p:nvPr/>
        </p:nvPicPr>
        <p:blipFill>
          <a:blip r:embed="rId4" cstate="print">
            <a:lum bright="-36000" contrast="56000"/>
          </a:blip>
          <a:srcRect/>
          <a:stretch>
            <a:fillRect/>
          </a:stretch>
        </p:blipFill>
        <p:spPr bwMode="auto">
          <a:xfrm>
            <a:off x="0" y="692150"/>
            <a:ext cx="4054475" cy="5689600"/>
          </a:xfrm>
          <a:prstGeom prst="rect">
            <a:avLst/>
          </a:prstGeom>
          <a:noFill/>
          <a:ln w="9525">
            <a:noFill/>
            <a:miter lim="800000"/>
            <a:headEnd/>
            <a:tailEnd/>
          </a:ln>
        </p:spPr>
      </p:pic>
      <p:sp>
        <p:nvSpPr>
          <p:cNvPr id="34821" name="标题 6"/>
          <p:cNvSpPr>
            <a:spLocks noGrp="1"/>
          </p:cNvSpPr>
          <p:nvPr>
            <p:ph type="title"/>
          </p:nvPr>
        </p:nvSpPr>
        <p:spPr/>
        <p:txBody>
          <a:bodyPr/>
          <a:lstStyle/>
          <a:p>
            <a:endParaRPr lang="zh-CN" altLang="en-US" baseline="30000" smtClean="0"/>
          </a:p>
        </p:txBody>
      </p:sp>
      <p:sp>
        <p:nvSpPr>
          <p:cNvPr id="34822" name="TextBox 7"/>
          <p:cNvSpPr txBox="1">
            <a:spLocks noChangeArrowheads="1"/>
          </p:cNvSpPr>
          <p:nvPr/>
        </p:nvSpPr>
        <p:spPr bwMode="auto">
          <a:xfrm>
            <a:off x="4356100" y="6165850"/>
            <a:ext cx="4202113" cy="368300"/>
          </a:xfrm>
          <a:prstGeom prst="rect">
            <a:avLst/>
          </a:prstGeom>
          <a:noFill/>
          <a:ln w="9525">
            <a:noFill/>
            <a:miter lim="800000"/>
            <a:headEnd/>
            <a:tailEnd/>
          </a:ln>
        </p:spPr>
        <p:txBody>
          <a:bodyPr wrap="none">
            <a:spAutoFit/>
          </a:bodyPr>
          <a:lstStyle/>
          <a:p>
            <a:r>
              <a:rPr lang="en-US" altLang="zh-CN" sz="1800"/>
              <a:t>Chen Y.Y, Zhou,JL,Wang.S, ApJ 2013</a:t>
            </a:r>
            <a:endParaRPr lang="zh-CN" altLang="en-US" sz="180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日期占位符 1"/>
          <p:cNvSpPr>
            <a:spLocks noGrp="1"/>
          </p:cNvSpPr>
          <p:nvPr>
            <p:ph type="dt" sz="quarter" idx="4294967295"/>
          </p:nvPr>
        </p:nvSpPr>
        <p:spPr bwMode="auto">
          <a:xfrm>
            <a:off x="611188" y="6284913"/>
            <a:ext cx="1293812" cy="457200"/>
          </a:xfrm>
          <a:prstGeom prst="rect">
            <a:avLst/>
          </a:prstGeom>
          <a:noFill/>
          <a:ln>
            <a:miter lim="800000"/>
            <a:headEnd/>
            <a:tailEnd/>
          </a:ln>
        </p:spPr>
        <p:txBody>
          <a:bodyPr/>
          <a:lstStyle/>
          <a:p>
            <a:fld id="{DA67B4CA-C5B8-4951-B785-811612404D3F}" type="datetime1">
              <a:rPr lang="zh-CN" altLang="en-US">
                <a:solidFill>
                  <a:srgbClr val="292929"/>
                </a:solidFill>
              </a:rPr>
              <a:pPr/>
              <a:t>2014-04-03</a:t>
            </a:fld>
            <a:endParaRPr lang="en-US" altLang="zh-CN">
              <a:solidFill>
                <a:srgbClr val="292929"/>
              </a:solidFill>
            </a:endParaRPr>
          </a:p>
        </p:txBody>
      </p:sp>
      <p:sp>
        <p:nvSpPr>
          <p:cNvPr id="35843" name="灯片编号占位符 2"/>
          <p:cNvSpPr>
            <a:spLocks noGrp="1"/>
          </p:cNvSpPr>
          <p:nvPr>
            <p:ph type="sldNum" sz="quarter" idx="4294967295"/>
          </p:nvPr>
        </p:nvSpPr>
        <p:spPr bwMode="auto">
          <a:xfrm>
            <a:off x="7524750" y="6284913"/>
            <a:ext cx="933450" cy="457200"/>
          </a:xfrm>
          <a:prstGeom prst="rect">
            <a:avLst/>
          </a:prstGeom>
          <a:noFill/>
          <a:ln>
            <a:miter lim="800000"/>
            <a:headEnd/>
            <a:tailEnd/>
          </a:ln>
        </p:spPr>
        <p:txBody>
          <a:bodyPr/>
          <a:lstStyle/>
          <a:p>
            <a:fld id="{B8574F30-E8A3-4D65-8BCA-3576F432FCCC}" type="slidenum">
              <a:rPr lang="en-US" altLang="zh-CN">
                <a:solidFill>
                  <a:srgbClr val="292929"/>
                </a:solidFill>
              </a:rPr>
              <a:pPr/>
              <a:t>16</a:t>
            </a:fld>
            <a:endParaRPr lang="en-US" altLang="zh-CN">
              <a:solidFill>
                <a:srgbClr val="292929"/>
              </a:solidFill>
            </a:endParaRPr>
          </a:p>
        </p:txBody>
      </p:sp>
      <p:sp>
        <p:nvSpPr>
          <p:cNvPr id="4" name="TextBox 3"/>
          <p:cNvSpPr txBox="1"/>
          <p:nvPr/>
        </p:nvSpPr>
        <p:spPr>
          <a:xfrm>
            <a:off x="467544" y="1700808"/>
            <a:ext cx="7035900" cy="2246769"/>
          </a:xfrm>
          <a:prstGeom prst="rect">
            <a:avLst/>
          </a:prstGeom>
          <a:noFill/>
        </p:spPr>
        <p:txBody>
          <a:bodyPr wrap="none">
            <a:spAutoFit/>
          </a:bodyPr>
          <a:lstStyle/>
          <a:p>
            <a:pPr>
              <a:defRPr/>
            </a:pPr>
            <a:endParaRPr lang="en-US" altLang="zh-CN" sz="2000" dirty="0"/>
          </a:p>
          <a:p>
            <a:pPr>
              <a:defRPr/>
            </a:pPr>
            <a:endParaRPr lang="en-US" altLang="zh-CN" sz="2400" dirty="0"/>
          </a:p>
          <a:p>
            <a:pPr marL="457200" indent="-457200">
              <a:buFontTx/>
              <a:buAutoNum type="arabicParenBoth"/>
              <a:defRPr/>
            </a:pPr>
            <a:r>
              <a:rPr lang="en-US" altLang="zh-CN" sz="2400" dirty="0"/>
              <a:t>Disk in making </a:t>
            </a:r>
            <a:r>
              <a:rPr lang="en-US" altLang="zh-CN" sz="2400" dirty="0" smtClean="0"/>
              <a:t>hot-</a:t>
            </a:r>
            <a:r>
              <a:rPr lang="en-US" altLang="zh-CN" sz="2400" dirty="0" err="1" smtClean="0"/>
              <a:t>Jupiters</a:t>
            </a:r>
            <a:endParaRPr lang="en-US" altLang="zh-CN" sz="2400" dirty="0" smtClean="0"/>
          </a:p>
          <a:p>
            <a:pPr marL="457200" indent="-457200">
              <a:defRPr/>
            </a:pPr>
            <a:r>
              <a:rPr lang="en-US" altLang="zh-CN" sz="2400" dirty="0"/>
              <a:t> </a:t>
            </a:r>
            <a:r>
              <a:rPr lang="en-US" altLang="zh-CN" sz="2400" dirty="0" smtClean="0"/>
              <a:t>        ----</a:t>
            </a:r>
            <a:r>
              <a:rPr lang="en-US" altLang="zh-CN" sz="2400" dirty="0">
                <a:solidFill>
                  <a:srgbClr val="FF0000"/>
                </a:solidFill>
              </a:rPr>
              <a:t>decrease </a:t>
            </a:r>
            <a:r>
              <a:rPr lang="en-US" altLang="zh-CN" sz="2400" dirty="0" err="1">
                <a:solidFill>
                  <a:srgbClr val="FF0000"/>
                </a:solidFill>
              </a:rPr>
              <a:t>ic</a:t>
            </a:r>
            <a:r>
              <a:rPr lang="en-US" altLang="zh-CN" sz="2400" dirty="0">
                <a:solidFill>
                  <a:srgbClr val="FF0000"/>
                </a:solidFill>
              </a:rPr>
              <a:t> in some special situations,</a:t>
            </a:r>
          </a:p>
          <a:p>
            <a:pPr marL="457200" indent="-457200">
              <a:buAutoNum type="arabicParenBoth" startAt="2"/>
              <a:defRPr/>
            </a:pPr>
            <a:r>
              <a:rPr lang="en-US" altLang="zh-CN" sz="2400" dirty="0" smtClean="0"/>
              <a:t>Disk </a:t>
            </a:r>
            <a:r>
              <a:rPr lang="en-US" altLang="zh-CN" sz="2400" dirty="0"/>
              <a:t>in making multiple planet systems: </a:t>
            </a:r>
            <a:endParaRPr lang="en-US" altLang="zh-CN" sz="2400" dirty="0" smtClean="0"/>
          </a:p>
          <a:p>
            <a:pPr marL="457200" indent="-457200">
              <a:defRPr/>
            </a:pPr>
            <a:r>
              <a:rPr lang="en-US" altLang="zh-CN" sz="2400" dirty="0">
                <a:solidFill>
                  <a:srgbClr val="FF0000"/>
                </a:solidFill>
              </a:rPr>
              <a:t> </a:t>
            </a:r>
            <a:r>
              <a:rPr lang="en-US" altLang="zh-CN" sz="2400" dirty="0" smtClean="0">
                <a:solidFill>
                  <a:srgbClr val="FF0000"/>
                </a:solidFill>
              </a:rPr>
              <a:t>             -----trap in  Mean Motion Resonance,</a:t>
            </a:r>
            <a:endParaRPr lang="en-US" altLang="zh-CN" sz="24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本框 2"/>
          <p:cNvSpPr txBox="1">
            <a:spLocks noChangeArrowheads="1"/>
          </p:cNvSpPr>
          <p:nvPr/>
        </p:nvSpPr>
        <p:spPr bwMode="auto">
          <a:xfrm>
            <a:off x="5148263" y="115888"/>
            <a:ext cx="2630487" cy="307975"/>
          </a:xfrm>
          <a:prstGeom prst="rect">
            <a:avLst/>
          </a:prstGeom>
          <a:noFill/>
          <a:ln w="9525">
            <a:noFill/>
            <a:miter lim="800000"/>
            <a:headEnd/>
            <a:tailEnd/>
          </a:ln>
        </p:spPr>
        <p:txBody>
          <a:bodyPr wrap="none">
            <a:spAutoFit/>
          </a:bodyPr>
          <a:lstStyle/>
          <a:p>
            <a:r>
              <a:rPr kumimoji="1" lang="en-US" altLang="zh-CN" sz="1400" b="0"/>
              <a:t>Batalha et al. 2012, 1202.5852</a:t>
            </a:r>
            <a:endParaRPr kumimoji="1" lang="zh-CN" altLang="en-US" sz="1400" b="0"/>
          </a:p>
        </p:txBody>
      </p:sp>
      <p:sp>
        <p:nvSpPr>
          <p:cNvPr id="36867" name="文本框 4"/>
          <p:cNvSpPr txBox="1">
            <a:spLocks noChangeArrowheads="1"/>
          </p:cNvSpPr>
          <p:nvPr/>
        </p:nvSpPr>
        <p:spPr bwMode="auto">
          <a:xfrm>
            <a:off x="395288" y="5516563"/>
            <a:ext cx="5173211" cy="369332"/>
          </a:xfrm>
          <a:prstGeom prst="rect">
            <a:avLst/>
          </a:prstGeom>
          <a:noFill/>
          <a:ln w="9525">
            <a:noFill/>
            <a:miter lim="800000"/>
            <a:headEnd/>
            <a:tailEnd/>
          </a:ln>
        </p:spPr>
        <p:txBody>
          <a:bodyPr wrap="none">
            <a:spAutoFit/>
          </a:bodyPr>
          <a:lstStyle/>
          <a:p>
            <a:r>
              <a:rPr kumimoji="1" lang="en-US" altLang="zh-CN" sz="1800" b="0" dirty="0"/>
              <a:t>Most multiple </a:t>
            </a:r>
            <a:r>
              <a:rPr kumimoji="1" lang="en-US" altLang="zh-CN" sz="1800" b="0" dirty="0" smtClean="0"/>
              <a:t>planets: small </a:t>
            </a:r>
            <a:r>
              <a:rPr kumimoji="1" lang="en-US" altLang="zh-CN" sz="1800" b="0" dirty="0"/>
              <a:t>and closely packed </a:t>
            </a:r>
            <a:endParaRPr kumimoji="1" lang="zh-CN" altLang="en-US" sz="1800" b="0" dirty="0"/>
          </a:p>
        </p:txBody>
      </p:sp>
      <p:pic>
        <p:nvPicPr>
          <p:cNvPr id="36868" name="图片 5"/>
          <p:cNvPicPr>
            <a:picLocks noChangeAspect="1"/>
          </p:cNvPicPr>
          <p:nvPr/>
        </p:nvPicPr>
        <p:blipFill>
          <a:blip r:embed="rId2" cstate="print">
            <a:lum bright="-62000" contrast="100000"/>
          </a:blip>
          <a:srcRect/>
          <a:stretch>
            <a:fillRect/>
          </a:stretch>
        </p:blipFill>
        <p:spPr bwMode="auto">
          <a:xfrm>
            <a:off x="5508625" y="404813"/>
            <a:ext cx="3635375" cy="5761037"/>
          </a:xfrm>
          <a:prstGeom prst="rect">
            <a:avLst/>
          </a:prstGeom>
          <a:noFill/>
          <a:ln w="9525">
            <a:noFill/>
            <a:miter lim="800000"/>
            <a:headEnd/>
            <a:tailEnd/>
          </a:ln>
        </p:spPr>
      </p:pic>
      <p:pic>
        <p:nvPicPr>
          <p:cNvPr id="36869" name="图片 1"/>
          <p:cNvPicPr>
            <a:picLocks noChangeAspect="1"/>
          </p:cNvPicPr>
          <p:nvPr/>
        </p:nvPicPr>
        <p:blipFill>
          <a:blip r:embed="rId3" cstate="print">
            <a:lum bright="-44000" contrast="56000"/>
          </a:blip>
          <a:srcRect/>
          <a:stretch>
            <a:fillRect/>
          </a:stretch>
        </p:blipFill>
        <p:spPr bwMode="auto">
          <a:xfrm>
            <a:off x="611560" y="836712"/>
            <a:ext cx="5508104" cy="4176713"/>
          </a:xfrm>
          <a:prstGeom prst="rect">
            <a:avLst/>
          </a:prstGeom>
          <a:noFill/>
          <a:ln w="9525">
            <a:noFill/>
            <a:miter lim="800000"/>
            <a:headEnd/>
            <a:tailEnd/>
          </a:ln>
        </p:spPr>
      </p:pic>
      <p:sp>
        <p:nvSpPr>
          <p:cNvPr id="36870" name="文本框 3"/>
          <p:cNvSpPr txBox="1">
            <a:spLocks noChangeArrowheads="1"/>
          </p:cNvSpPr>
          <p:nvPr/>
        </p:nvSpPr>
        <p:spPr bwMode="auto">
          <a:xfrm>
            <a:off x="468313" y="6021388"/>
            <a:ext cx="8266112" cy="646112"/>
          </a:xfrm>
          <a:prstGeom prst="rect">
            <a:avLst/>
          </a:prstGeom>
          <a:noFill/>
          <a:ln w="9525">
            <a:noFill/>
            <a:miter lim="800000"/>
            <a:headEnd/>
            <a:tailEnd/>
          </a:ln>
        </p:spPr>
        <p:txBody>
          <a:bodyPr wrap="none">
            <a:spAutoFit/>
          </a:bodyPr>
          <a:lstStyle/>
          <a:p>
            <a:r>
              <a:rPr kumimoji="1" lang="en-US" altLang="zh-CN" sz="1800" b="0"/>
              <a:t>885 KIC in 361 multiple planet systems; typically not in MMR, some near MMR;</a:t>
            </a:r>
          </a:p>
          <a:p>
            <a:r>
              <a:rPr kumimoji="1" lang="en-US" altLang="zh-CN" sz="1800" b="0"/>
              <a:t>Typically near coplanar within few degrees.</a:t>
            </a:r>
            <a:endParaRPr kumimoji="1" lang="zh-CN" altLang="en-US" sz="1800" b="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lum bright="-53000" contrast="72000"/>
          </a:blip>
          <a:srcRect/>
          <a:stretch>
            <a:fillRect/>
          </a:stretch>
        </p:blipFill>
        <p:spPr bwMode="auto">
          <a:xfrm>
            <a:off x="104775" y="1268413"/>
            <a:ext cx="8931275" cy="4678362"/>
          </a:xfrm>
          <a:prstGeom prst="rect">
            <a:avLst/>
          </a:prstGeom>
          <a:noFill/>
          <a:ln w="9525">
            <a:noFill/>
            <a:miter lim="800000"/>
            <a:headEnd/>
            <a:tailEnd/>
          </a:ln>
        </p:spPr>
      </p:pic>
      <p:sp>
        <p:nvSpPr>
          <p:cNvPr id="37891" name="TextBox 2"/>
          <p:cNvSpPr txBox="1">
            <a:spLocks noChangeArrowheads="1"/>
          </p:cNvSpPr>
          <p:nvPr/>
        </p:nvSpPr>
        <p:spPr bwMode="auto">
          <a:xfrm>
            <a:off x="827088" y="404813"/>
            <a:ext cx="2979737" cy="400050"/>
          </a:xfrm>
          <a:prstGeom prst="rect">
            <a:avLst/>
          </a:prstGeom>
          <a:noFill/>
          <a:ln w="9525">
            <a:noFill/>
            <a:miter lim="800000"/>
            <a:headEnd/>
            <a:tailEnd/>
          </a:ln>
        </p:spPr>
        <p:txBody>
          <a:bodyPr wrap="none">
            <a:spAutoFit/>
          </a:bodyPr>
          <a:lstStyle/>
          <a:p>
            <a:r>
              <a:rPr lang="en-US" altLang="zh-CN" sz="2000"/>
              <a:t>With TTV + Kepler data</a:t>
            </a:r>
            <a:endParaRPr lang="zh-CN" altLang="en-US" sz="2000"/>
          </a:p>
        </p:txBody>
      </p:sp>
      <p:sp>
        <p:nvSpPr>
          <p:cNvPr id="37892" name="TextBox 3"/>
          <p:cNvSpPr txBox="1">
            <a:spLocks noChangeArrowheads="1"/>
          </p:cNvSpPr>
          <p:nvPr/>
        </p:nvSpPr>
        <p:spPr bwMode="auto">
          <a:xfrm>
            <a:off x="900113" y="5949950"/>
            <a:ext cx="5725735" cy="707886"/>
          </a:xfrm>
          <a:prstGeom prst="rect">
            <a:avLst/>
          </a:prstGeom>
          <a:noFill/>
          <a:ln w="9525">
            <a:noFill/>
            <a:miter lim="800000"/>
            <a:headEnd/>
            <a:tailEnd/>
          </a:ln>
        </p:spPr>
        <p:txBody>
          <a:bodyPr wrap="none">
            <a:spAutoFit/>
          </a:bodyPr>
          <a:lstStyle/>
          <a:p>
            <a:r>
              <a:rPr lang="en-US" altLang="zh-CN" sz="2000" dirty="0"/>
              <a:t> TTV,  </a:t>
            </a:r>
            <a:r>
              <a:rPr lang="en-US" altLang="zh-CN" sz="2000" dirty="0" err="1"/>
              <a:t>Xie</a:t>
            </a:r>
            <a:r>
              <a:rPr lang="en-US" altLang="zh-CN" sz="2000" dirty="0"/>
              <a:t> 2013,2014, APJS, Yang </a:t>
            </a:r>
            <a:r>
              <a:rPr lang="en-US" altLang="zh-CN" sz="2000" dirty="0" smtClean="0"/>
              <a:t> et  al. 2013</a:t>
            </a:r>
            <a:r>
              <a:rPr lang="en-US" altLang="zh-CN" sz="2000" dirty="0"/>
              <a:t>, </a:t>
            </a:r>
          </a:p>
          <a:p>
            <a:r>
              <a:rPr lang="en-US" altLang="zh-CN" sz="2000" dirty="0"/>
              <a:t> indentified 62 </a:t>
            </a:r>
            <a:r>
              <a:rPr lang="en-US" altLang="zh-CN" sz="2000" dirty="0" err="1"/>
              <a:t>Kepler</a:t>
            </a:r>
            <a:r>
              <a:rPr lang="en-US" altLang="zh-CN" sz="2000" dirty="0"/>
              <a:t> planets </a:t>
            </a:r>
            <a:endParaRPr lang="zh-CN" altLang="en-US"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lum bright="-46000" contrast="57000"/>
          </a:blip>
          <a:srcRect/>
          <a:stretch>
            <a:fillRect/>
          </a:stretch>
        </p:blipFill>
        <p:spPr bwMode="auto">
          <a:xfrm>
            <a:off x="0" y="836613"/>
            <a:ext cx="9144000" cy="3662362"/>
          </a:xfrm>
          <a:prstGeom prst="rect">
            <a:avLst/>
          </a:prstGeom>
          <a:noFill/>
          <a:ln w="9525">
            <a:noFill/>
            <a:miter lim="800000"/>
            <a:headEnd/>
            <a:tailEnd/>
          </a:ln>
        </p:spPr>
      </p:pic>
      <p:sp>
        <p:nvSpPr>
          <p:cNvPr id="38915" name="TextBox 2"/>
          <p:cNvSpPr txBox="1">
            <a:spLocks noChangeArrowheads="1"/>
          </p:cNvSpPr>
          <p:nvPr/>
        </p:nvSpPr>
        <p:spPr bwMode="auto">
          <a:xfrm>
            <a:off x="971550" y="4724400"/>
            <a:ext cx="5970588" cy="708025"/>
          </a:xfrm>
          <a:prstGeom prst="rect">
            <a:avLst/>
          </a:prstGeom>
          <a:noFill/>
          <a:ln w="9525">
            <a:noFill/>
            <a:miter lim="800000"/>
            <a:headEnd/>
            <a:tailEnd/>
          </a:ln>
        </p:spPr>
        <p:txBody>
          <a:bodyPr wrap="none">
            <a:spAutoFit/>
          </a:bodyPr>
          <a:lstStyle/>
          <a:p>
            <a:r>
              <a:rPr lang="en-US" altLang="zh-CN" sz="2000"/>
              <a:t>Some  of them are near  1</a:t>
            </a:r>
            <a:r>
              <a:rPr lang="en-US" altLang="zh-CN" sz="2000" baseline="30000"/>
              <a:t>st</a:t>
            </a:r>
            <a:r>
              <a:rPr lang="en-US" altLang="zh-CN" sz="2000"/>
              <a:t> order MMR: 3:2, 2:1 </a:t>
            </a:r>
          </a:p>
          <a:p>
            <a:r>
              <a:rPr lang="en-US" altLang="zh-CN" sz="2000"/>
              <a:t>Yang et al. 2013, APJ, </a:t>
            </a:r>
          </a:p>
        </p:txBody>
      </p:sp>
      <p:pic>
        <p:nvPicPr>
          <p:cNvPr id="38916" name="Picture 3"/>
          <p:cNvPicPr>
            <a:picLocks noChangeAspect="1" noChangeArrowheads="1"/>
          </p:cNvPicPr>
          <p:nvPr/>
        </p:nvPicPr>
        <p:blipFill>
          <a:blip r:embed="rId3" cstate="print"/>
          <a:srcRect/>
          <a:stretch>
            <a:fillRect/>
          </a:stretch>
        </p:blipFill>
        <p:spPr bwMode="auto">
          <a:xfrm>
            <a:off x="4543425" y="3414713"/>
            <a:ext cx="57150" cy="28575"/>
          </a:xfrm>
          <a:prstGeom prst="rect">
            <a:avLst/>
          </a:prstGeom>
          <a:noFill/>
          <a:ln w="9525">
            <a:noFill/>
            <a:miter lim="800000"/>
            <a:headEnd/>
            <a:tailEnd/>
          </a:ln>
        </p:spPr>
      </p:pic>
      <p:sp>
        <p:nvSpPr>
          <p:cNvPr id="5" name="矩形 4"/>
          <p:cNvSpPr/>
          <p:nvPr/>
        </p:nvSpPr>
        <p:spPr>
          <a:xfrm>
            <a:off x="2555875" y="2133600"/>
            <a:ext cx="1008063" cy="5032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2555875" y="2636838"/>
            <a:ext cx="1008063" cy="504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p:cNvSpPr/>
          <p:nvPr/>
        </p:nvSpPr>
        <p:spPr>
          <a:xfrm>
            <a:off x="2555875" y="3213100"/>
            <a:ext cx="1008063" cy="5032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p:cNvSpPr/>
          <p:nvPr/>
        </p:nvSpPr>
        <p:spPr>
          <a:xfrm>
            <a:off x="2555875" y="3716338"/>
            <a:ext cx="1008063" cy="504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日期占位符 3"/>
          <p:cNvSpPr>
            <a:spLocks noGrp="1"/>
          </p:cNvSpPr>
          <p:nvPr>
            <p:ph type="dt" sz="quarter" idx="4294967295"/>
          </p:nvPr>
        </p:nvSpPr>
        <p:spPr bwMode="auto">
          <a:xfrm>
            <a:off x="611188" y="6284913"/>
            <a:ext cx="1293812" cy="457200"/>
          </a:xfrm>
          <a:prstGeom prst="rect">
            <a:avLst/>
          </a:prstGeom>
          <a:noFill/>
          <a:ln>
            <a:miter lim="800000"/>
            <a:headEnd/>
            <a:tailEnd/>
          </a:ln>
        </p:spPr>
        <p:txBody>
          <a:bodyPr/>
          <a:lstStyle/>
          <a:p>
            <a:fld id="{51EBCA39-3DD7-4CBE-B62B-94FE0B4B376E}" type="datetime1">
              <a:rPr lang="zh-CN" altLang="en-US" sz="1600"/>
              <a:pPr/>
              <a:t>2014-04-03</a:t>
            </a:fld>
            <a:endParaRPr lang="en-US" altLang="zh-CN" sz="1600"/>
          </a:p>
        </p:txBody>
      </p:sp>
      <p:sp>
        <p:nvSpPr>
          <p:cNvPr id="25603" name="幻灯片编号占位符 5"/>
          <p:cNvSpPr>
            <a:spLocks noGrp="1"/>
          </p:cNvSpPr>
          <p:nvPr>
            <p:ph type="sldNum" sz="quarter" idx="4294967295"/>
          </p:nvPr>
        </p:nvSpPr>
        <p:spPr bwMode="auto">
          <a:xfrm>
            <a:off x="7524750" y="6284913"/>
            <a:ext cx="933450" cy="457200"/>
          </a:xfrm>
          <a:prstGeom prst="rect">
            <a:avLst/>
          </a:prstGeom>
          <a:noFill/>
          <a:ln>
            <a:miter lim="800000"/>
            <a:headEnd/>
            <a:tailEnd/>
          </a:ln>
        </p:spPr>
        <p:txBody>
          <a:bodyPr/>
          <a:lstStyle/>
          <a:p>
            <a:fld id="{A4024D3E-CA15-4AB0-A14F-DF5E681A41B2}" type="slidenum">
              <a:rPr lang="en-US" altLang="zh-CN"/>
              <a:pPr/>
              <a:t>2</a:t>
            </a:fld>
            <a:endParaRPr lang="en-US" altLang="zh-CN"/>
          </a:p>
        </p:txBody>
      </p:sp>
      <p:sp>
        <p:nvSpPr>
          <p:cNvPr id="25604" name="文本框 2"/>
          <p:cNvSpPr txBox="1">
            <a:spLocks noChangeArrowheads="1"/>
          </p:cNvSpPr>
          <p:nvPr/>
        </p:nvSpPr>
        <p:spPr bwMode="auto">
          <a:xfrm>
            <a:off x="2339975" y="5620435"/>
            <a:ext cx="5400675" cy="646331"/>
          </a:xfrm>
          <a:prstGeom prst="rect">
            <a:avLst/>
          </a:prstGeom>
          <a:noFill/>
          <a:ln w="9525">
            <a:noFill/>
            <a:miter lim="800000"/>
            <a:headEnd/>
            <a:tailEnd/>
          </a:ln>
        </p:spPr>
        <p:txBody>
          <a:bodyPr anchor="ctr">
            <a:spAutoFit/>
          </a:bodyPr>
          <a:lstStyle/>
          <a:p>
            <a:r>
              <a:rPr lang="en-US" altLang="zh-CN" sz="1800" dirty="0">
                <a:latin typeface="宋体" pitchFamily="2" charset="-122"/>
              </a:rPr>
              <a:t>New astronomy building in Nanjing </a:t>
            </a:r>
            <a:r>
              <a:rPr lang="en-US" altLang="zh-CN" sz="1800" dirty="0" smtClean="0">
                <a:latin typeface="宋体" pitchFamily="2" charset="-122"/>
              </a:rPr>
              <a:t>University, after Aug.2014 </a:t>
            </a:r>
            <a:endParaRPr lang="zh-CN" altLang="en-US" sz="1800" dirty="0">
              <a:latin typeface="宋体" pitchFamily="2" charset="-122"/>
            </a:endParaRPr>
          </a:p>
        </p:txBody>
      </p:sp>
      <p:pic>
        <p:nvPicPr>
          <p:cNvPr id="25605" name="Picture 4" descr="人视0120改"/>
          <p:cNvPicPr>
            <a:picLocks noChangeAspect="1" noChangeArrowheads="1"/>
          </p:cNvPicPr>
          <p:nvPr/>
        </p:nvPicPr>
        <p:blipFill>
          <a:blip r:embed="rId2" cstate="print"/>
          <a:srcRect/>
          <a:stretch>
            <a:fillRect/>
          </a:stretch>
        </p:blipFill>
        <p:spPr bwMode="auto">
          <a:xfrm>
            <a:off x="539750" y="1341438"/>
            <a:ext cx="7920038" cy="42418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4"/>
          <p:cNvGrpSpPr>
            <a:grpSpLocks/>
          </p:cNvGrpSpPr>
          <p:nvPr/>
        </p:nvGrpSpPr>
        <p:grpSpPr bwMode="auto">
          <a:xfrm>
            <a:off x="5220072" y="1772816"/>
            <a:ext cx="3529013" cy="901700"/>
            <a:chOff x="3333" y="2385"/>
            <a:chExt cx="2223" cy="568"/>
          </a:xfrm>
        </p:grpSpPr>
        <p:sp>
          <p:nvSpPr>
            <p:cNvPr id="39942" name="Oval 4"/>
            <p:cNvSpPr>
              <a:spLocks noChangeArrowheads="1"/>
            </p:cNvSpPr>
            <p:nvPr/>
          </p:nvSpPr>
          <p:spPr bwMode="auto">
            <a:xfrm>
              <a:off x="3333" y="2385"/>
              <a:ext cx="2223" cy="568"/>
            </a:xfrm>
            <a:prstGeom prst="ellipse">
              <a:avLst/>
            </a:prstGeom>
            <a:gradFill rotWithShape="0">
              <a:gsLst>
                <a:gs pos="0">
                  <a:srgbClr val="5F5F5F"/>
                </a:gs>
                <a:gs pos="100000">
                  <a:srgbClr val="DDDDDD"/>
                </a:gs>
              </a:gsLst>
              <a:lin ang="18900000" scaled="1"/>
            </a:gradFill>
            <a:ln w="9525">
              <a:noFill/>
              <a:round/>
              <a:headEnd/>
              <a:tailEnd/>
            </a:ln>
          </p:spPr>
          <p:txBody>
            <a:bodyPr wrap="none" anchor="ctr"/>
            <a:lstStyle/>
            <a:p>
              <a:endParaRPr lang="zh-CN" altLang="en-US" sz="1800" b="0">
                <a:solidFill>
                  <a:srgbClr val="000000"/>
                </a:solidFill>
              </a:endParaRPr>
            </a:p>
          </p:txBody>
        </p:sp>
        <p:grpSp>
          <p:nvGrpSpPr>
            <p:cNvPr id="39943" name="Group 9"/>
            <p:cNvGrpSpPr>
              <a:grpSpLocks/>
            </p:cNvGrpSpPr>
            <p:nvPr/>
          </p:nvGrpSpPr>
          <p:grpSpPr bwMode="auto">
            <a:xfrm>
              <a:off x="3515" y="2478"/>
              <a:ext cx="1878" cy="321"/>
              <a:chOff x="3528" y="2491"/>
              <a:chExt cx="1878" cy="321"/>
            </a:xfrm>
          </p:grpSpPr>
          <p:sp>
            <p:nvSpPr>
              <p:cNvPr id="39944" name="AutoShape 8"/>
              <p:cNvSpPr>
                <a:spLocks noChangeArrowheads="1"/>
              </p:cNvSpPr>
              <p:nvPr/>
            </p:nvSpPr>
            <p:spPr bwMode="auto">
              <a:xfrm>
                <a:off x="4350" y="2562"/>
                <a:ext cx="191" cy="180"/>
              </a:xfrm>
              <a:prstGeom prst="sun">
                <a:avLst>
                  <a:gd name="adj" fmla="val 17560"/>
                </a:avLst>
              </a:prstGeom>
              <a:solidFill>
                <a:schemeClr val="bg2"/>
              </a:solidFill>
              <a:ln w="9525">
                <a:solidFill>
                  <a:schemeClr val="tx1"/>
                </a:solidFill>
                <a:miter lim="800000"/>
                <a:headEnd/>
                <a:tailEnd/>
              </a:ln>
            </p:spPr>
            <p:txBody>
              <a:bodyPr wrap="none" anchor="ctr"/>
              <a:lstStyle/>
              <a:p>
                <a:endParaRPr lang="zh-CN" altLang="en-US" sz="1800" b="0">
                  <a:solidFill>
                    <a:srgbClr val="000000"/>
                  </a:solidFill>
                </a:endParaRPr>
              </a:p>
            </p:txBody>
          </p:sp>
          <p:sp>
            <p:nvSpPr>
              <p:cNvPr id="39945" name="AutoShape 11"/>
              <p:cNvSpPr>
                <a:spLocks noChangeArrowheads="1"/>
              </p:cNvSpPr>
              <p:nvPr/>
            </p:nvSpPr>
            <p:spPr bwMode="auto">
              <a:xfrm>
                <a:off x="3528" y="2491"/>
                <a:ext cx="1878" cy="321"/>
              </a:xfrm>
              <a:custGeom>
                <a:avLst/>
                <a:gdLst>
                  <a:gd name="T0" fmla="*/ 1555315 w 21600"/>
                  <a:gd name="T1" fmla="*/ 0 h 21600"/>
                  <a:gd name="T2" fmla="*/ 455506 w 21600"/>
                  <a:gd name="T3" fmla="*/ 389 h 21600"/>
                  <a:gd name="T4" fmla="*/ 0 w 21600"/>
                  <a:gd name="T5" fmla="*/ 1328 h 21600"/>
                  <a:gd name="T6" fmla="*/ 455506 w 21600"/>
                  <a:gd name="T7" fmla="*/ 2266 h 21600"/>
                  <a:gd name="T8" fmla="*/ 1555315 w 21600"/>
                  <a:gd name="T9" fmla="*/ 2655 h 21600"/>
                  <a:gd name="T10" fmla="*/ 2655124 w 21600"/>
                  <a:gd name="T11" fmla="*/ 2266 h 21600"/>
                  <a:gd name="T12" fmla="*/ 3110628 w 21600"/>
                  <a:gd name="T13" fmla="*/ 1328 h 21600"/>
                  <a:gd name="T14" fmla="*/ 2655124 w 21600"/>
                  <a:gd name="T15" fmla="*/ 38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511" y="10800"/>
                    </a:moveTo>
                    <a:cubicBezTo>
                      <a:pt x="4511" y="14273"/>
                      <a:pt x="7327" y="17089"/>
                      <a:pt x="10800" y="17089"/>
                    </a:cubicBezTo>
                    <a:cubicBezTo>
                      <a:pt x="14273" y="17089"/>
                      <a:pt x="17089" y="14273"/>
                      <a:pt x="17089" y="10800"/>
                    </a:cubicBezTo>
                    <a:cubicBezTo>
                      <a:pt x="17089" y="7327"/>
                      <a:pt x="14273" y="4511"/>
                      <a:pt x="10800" y="4511"/>
                    </a:cubicBezTo>
                    <a:cubicBezTo>
                      <a:pt x="7327" y="4511"/>
                      <a:pt x="4511" y="7327"/>
                      <a:pt x="4511" y="10800"/>
                    </a:cubicBezTo>
                    <a:close/>
                  </a:path>
                </a:pathLst>
              </a:custGeom>
              <a:solidFill>
                <a:schemeClr val="bg1"/>
              </a:solidFill>
              <a:ln w="38100">
                <a:solidFill>
                  <a:srgbClr val="DDDDDD"/>
                </a:solidFill>
                <a:round/>
                <a:headEnd/>
                <a:tailEnd/>
              </a:ln>
            </p:spPr>
            <p:txBody>
              <a:bodyPr wrap="none" anchor="ctr"/>
              <a:lstStyle/>
              <a:p>
                <a:endParaRPr lang="zh-CN" altLang="en-US"/>
              </a:p>
            </p:txBody>
          </p:sp>
          <p:sp>
            <p:nvSpPr>
              <p:cNvPr id="39946" name="Oval 15"/>
              <p:cNvSpPr>
                <a:spLocks noChangeArrowheads="1"/>
              </p:cNvSpPr>
              <p:nvPr/>
            </p:nvSpPr>
            <p:spPr bwMode="auto">
              <a:xfrm>
                <a:off x="5133" y="2599"/>
                <a:ext cx="95" cy="88"/>
              </a:xfrm>
              <a:prstGeom prst="ellipse">
                <a:avLst/>
              </a:prstGeom>
              <a:gradFill rotWithShape="0">
                <a:gsLst>
                  <a:gs pos="0">
                    <a:schemeClr val="hlink"/>
                  </a:gs>
                  <a:gs pos="100000">
                    <a:schemeClr val="tx1"/>
                  </a:gs>
                </a:gsLst>
                <a:path path="shape">
                  <a:fillToRect l="50000" t="50000" r="50000" b="50000"/>
                </a:path>
              </a:gradFill>
              <a:ln w="19050">
                <a:solidFill>
                  <a:schemeClr val="tx1"/>
                </a:solidFill>
                <a:round/>
                <a:headEnd/>
                <a:tailEnd/>
              </a:ln>
            </p:spPr>
            <p:txBody>
              <a:bodyPr wrap="none" anchor="ctr"/>
              <a:lstStyle/>
              <a:p>
                <a:endParaRPr lang="zh-CN" altLang="en-US" sz="1800" b="0">
                  <a:solidFill>
                    <a:srgbClr val="000000"/>
                  </a:solidFill>
                </a:endParaRPr>
              </a:p>
            </p:txBody>
          </p:sp>
        </p:grpSp>
      </p:grpSp>
      <p:sp>
        <p:nvSpPr>
          <p:cNvPr id="39939" name="Text Box 16"/>
          <p:cNvSpPr txBox="1">
            <a:spLocks noChangeArrowheads="1"/>
          </p:cNvSpPr>
          <p:nvPr/>
        </p:nvSpPr>
        <p:spPr bwMode="auto">
          <a:xfrm>
            <a:off x="179388" y="1341438"/>
            <a:ext cx="7704137" cy="5262979"/>
          </a:xfrm>
          <a:prstGeom prst="rect">
            <a:avLst/>
          </a:prstGeom>
          <a:noFill/>
          <a:ln w="9525">
            <a:noFill/>
            <a:miter lim="800000"/>
            <a:headEnd/>
            <a:tailEnd/>
          </a:ln>
        </p:spPr>
        <p:txBody>
          <a:bodyPr>
            <a:spAutoFit/>
          </a:bodyPr>
          <a:lstStyle/>
          <a:p>
            <a:pPr>
              <a:spcBef>
                <a:spcPct val="50000"/>
              </a:spcBef>
            </a:pPr>
            <a:r>
              <a:rPr lang="en-US" altLang="zh-CN" sz="2400" dirty="0" smtClean="0">
                <a:solidFill>
                  <a:srgbClr val="FF0000"/>
                </a:solidFill>
              </a:rPr>
              <a:t>Standard migration is for single planet:</a:t>
            </a:r>
          </a:p>
          <a:p>
            <a:pPr>
              <a:spcBef>
                <a:spcPct val="50000"/>
              </a:spcBef>
            </a:pPr>
            <a:endParaRPr lang="en-US" altLang="zh-CN" sz="2400" dirty="0">
              <a:solidFill>
                <a:srgbClr val="FF0000"/>
              </a:solidFill>
            </a:endParaRPr>
          </a:p>
          <a:p>
            <a:pPr>
              <a:spcBef>
                <a:spcPct val="50000"/>
              </a:spcBef>
            </a:pPr>
            <a:r>
              <a:rPr lang="en-US" altLang="zh-CN" sz="2400" dirty="0" smtClean="0">
                <a:solidFill>
                  <a:srgbClr val="FF0000"/>
                </a:solidFill>
              </a:rPr>
              <a:t>When </a:t>
            </a:r>
            <a:r>
              <a:rPr lang="en-US" altLang="zh-CN" sz="2400" dirty="0">
                <a:solidFill>
                  <a:srgbClr val="FF0000"/>
                </a:solidFill>
              </a:rPr>
              <a:t>two planets are involved</a:t>
            </a:r>
            <a:r>
              <a:rPr lang="en-US" altLang="zh-CN" sz="1800" b="0" dirty="0">
                <a:solidFill>
                  <a:srgbClr val="FF0000"/>
                </a:solidFill>
              </a:rPr>
              <a:t>:</a:t>
            </a:r>
            <a:r>
              <a:rPr lang="en-US" altLang="zh-CN" sz="1800" b="0" dirty="0">
                <a:solidFill>
                  <a:srgbClr val="000000"/>
                </a:solidFill>
              </a:rPr>
              <a:t> </a:t>
            </a:r>
          </a:p>
          <a:p>
            <a:pPr>
              <a:spcBef>
                <a:spcPct val="50000"/>
              </a:spcBef>
            </a:pPr>
            <a:r>
              <a:rPr lang="en-US" altLang="zh-CN" sz="2000" dirty="0">
                <a:solidFill>
                  <a:srgbClr val="000000"/>
                </a:solidFill>
              </a:rPr>
              <a:t>Convergent or divergent migration?</a:t>
            </a:r>
          </a:p>
          <a:p>
            <a:pPr>
              <a:spcBef>
                <a:spcPct val="50000"/>
              </a:spcBef>
            </a:pPr>
            <a:r>
              <a:rPr lang="en-US" altLang="zh-CN" sz="2000" dirty="0">
                <a:solidFill>
                  <a:srgbClr val="000000"/>
                </a:solidFill>
              </a:rPr>
              <a:t>Trap in mean motion resonance?</a:t>
            </a:r>
          </a:p>
          <a:p>
            <a:pPr>
              <a:spcBef>
                <a:spcPct val="50000"/>
              </a:spcBef>
            </a:pPr>
            <a:endParaRPr lang="en-US" altLang="zh-CN" sz="2000" dirty="0">
              <a:solidFill>
                <a:srgbClr val="000000"/>
              </a:solidFill>
            </a:endParaRPr>
          </a:p>
          <a:p>
            <a:pPr>
              <a:spcBef>
                <a:spcPct val="50000"/>
              </a:spcBef>
            </a:pPr>
            <a:r>
              <a:rPr lang="en-US" altLang="zh-CN" sz="2000" dirty="0">
                <a:solidFill>
                  <a:srgbClr val="000000"/>
                </a:solidFill>
              </a:rPr>
              <a:t>We use hydrodynamic simulations:</a:t>
            </a:r>
          </a:p>
          <a:p>
            <a:pPr>
              <a:spcBef>
                <a:spcPct val="50000"/>
              </a:spcBef>
            </a:pPr>
            <a:endParaRPr lang="en-US" altLang="zh-CN" sz="2000" dirty="0">
              <a:solidFill>
                <a:srgbClr val="000000"/>
              </a:solidFill>
            </a:endParaRPr>
          </a:p>
          <a:p>
            <a:pPr>
              <a:spcBef>
                <a:spcPct val="50000"/>
              </a:spcBef>
            </a:pPr>
            <a:r>
              <a:rPr lang="en-US" altLang="zh-CN" sz="2000" dirty="0">
                <a:solidFill>
                  <a:srgbClr val="000000"/>
                </a:solidFill>
              </a:rPr>
              <a:t>Model: Jupiter (inside) + Saturn (out)</a:t>
            </a:r>
          </a:p>
          <a:p>
            <a:pPr>
              <a:spcBef>
                <a:spcPct val="50000"/>
              </a:spcBef>
            </a:pPr>
            <a:endParaRPr lang="en-US" altLang="zh-CN" sz="2000" dirty="0">
              <a:solidFill>
                <a:srgbClr val="000000"/>
              </a:solidFill>
            </a:endParaRPr>
          </a:p>
          <a:p>
            <a:pPr>
              <a:spcBef>
                <a:spcPct val="50000"/>
              </a:spcBef>
            </a:pPr>
            <a:endParaRPr lang="en-US" altLang="zh-CN" sz="2000" dirty="0">
              <a:solidFill>
                <a:srgbClr val="000000"/>
              </a:solidFill>
            </a:endParaRPr>
          </a:p>
        </p:txBody>
      </p:sp>
      <p:pic>
        <p:nvPicPr>
          <p:cNvPr id="39941" name="Picture 7" descr="cover1"/>
          <p:cNvPicPr>
            <a:picLocks noChangeAspect="1" noChangeArrowheads="1"/>
          </p:cNvPicPr>
          <p:nvPr/>
        </p:nvPicPr>
        <p:blipFill>
          <a:blip r:embed="rId2" cstate="print">
            <a:lum bright="-36000" contrast="36000"/>
          </a:blip>
          <a:srcRect/>
          <a:stretch>
            <a:fillRect/>
          </a:stretch>
        </p:blipFill>
        <p:spPr bwMode="auto">
          <a:xfrm>
            <a:off x="4867275" y="3212976"/>
            <a:ext cx="4276725" cy="2871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bwMode="auto">
          <a:xfrm>
            <a:off x="5435600" y="1268413"/>
            <a:ext cx="3251200" cy="452596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altLang="zh-CN" sz="1800" b="1" dirty="0" smtClean="0"/>
              <a:t>Viscous torque:</a:t>
            </a:r>
          </a:p>
          <a:p>
            <a:pPr>
              <a:lnSpc>
                <a:spcPct val="90000"/>
              </a:lnSpc>
            </a:pPr>
            <a:endParaRPr lang="en-US" altLang="zh-CN" sz="2400" b="1" dirty="0" smtClean="0"/>
          </a:p>
          <a:p>
            <a:pPr>
              <a:lnSpc>
                <a:spcPct val="90000"/>
              </a:lnSpc>
            </a:pPr>
            <a:endParaRPr lang="en-US" altLang="zh-CN" sz="2400" b="1" dirty="0" smtClean="0"/>
          </a:p>
          <a:p>
            <a:pPr>
              <a:lnSpc>
                <a:spcPct val="90000"/>
              </a:lnSpc>
            </a:pPr>
            <a:r>
              <a:rPr lang="en-US" altLang="zh-CN" sz="1800" b="1" dirty="0" smtClean="0"/>
              <a:t>Radial movement of gas under this viscous torque </a:t>
            </a:r>
          </a:p>
          <a:p>
            <a:pPr>
              <a:lnSpc>
                <a:spcPct val="90000"/>
              </a:lnSpc>
            </a:pPr>
            <a:endParaRPr lang="en-US" altLang="zh-CN" sz="2400" b="1" dirty="0" smtClean="0"/>
          </a:p>
          <a:p>
            <a:pPr>
              <a:lnSpc>
                <a:spcPct val="90000"/>
              </a:lnSpc>
            </a:pPr>
            <a:endParaRPr lang="en-US" altLang="zh-CN" sz="2400" b="1" dirty="0" smtClean="0"/>
          </a:p>
          <a:p>
            <a:pPr>
              <a:lnSpc>
                <a:spcPct val="90000"/>
              </a:lnSpc>
            </a:pPr>
            <a:r>
              <a:rPr lang="en-US" altLang="zh-CN" sz="1800" b="1" dirty="0" smtClean="0"/>
              <a:t>Type II migration: planet follows the movement of disk</a:t>
            </a:r>
          </a:p>
        </p:txBody>
      </p:sp>
      <p:pic>
        <p:nvPicPr>
          <p:cNvPr id="40963" name="Picture 4"/>
          <p:cNvPicPr>
            <a:picLocks noChangeAspect="1" noChangeArrowheads="1"/>
          </p:cNvPicPr>
          <p:nvPr/>
        </p:nvPicPr>
        <p:blipFill>
          <a:blip r:embed="rId2" cstate="print">
            <a:lum bright="-76000" contrast="100000"/>
          </a:blip>
          <a:srcRect/>
          <a:stretch>
            <a:fillRect/>
          </a:stretch>
        </p:blipFill>
        <p:spPr bwMode="auto">
          <a:xfrm>
            <a:off x="0" y="1125538"/>
            <a:ext cx="5368925" cy="4175125"/>
          </a:xfrm>
          <a:prstGeom prst="rect">
            <a:avLst/>
          </a:prstGeom>
          <a:noFill/>
          <a:ln w="9525">
            <a:noFill/>
            <a:miter lim="800000"/>
            <a:headEnd/>
            <a:tailEnd/>
          </a:ln>
        </p:spPr>
      </p:pic>
      <p:pic>
        <p:nvPicPr>
          <p:cNvPr id="40964" name="Picture 5"/>
          <p:cNvPicPr>
            <a:picLocks noChangeAspect="1" noChangeArrowheads="1"/>
          </p:cNvPicPr>
          <p:nvPr/>
        </p:nvPicPr>
        <p:blipFill>
          <a:blip r:embed="rId3" cstate="print">
            <a:lum bright="-24000" contrast="38000"/>
          </a:blip>
          <a:srcRect/>
          <a:stretch>
            <a:fillRect/>
          </a:stretch>
        </p:blipFill>
        <p:spPr bwMode="auto">
          <a:xfrm>
            <a:off x="5867400" y="1773238"/>
            <a:ext cx="2074863" cy="647700"/>
          </a:xfrm>
          <a:prstGeom prst="rect">
            <a:avLst/>
          </a:prstGeom>
          <a:noFill/>
          <a:ln w="9525">
            <a:noFill/>
            <a:miter lim="800000"/>
            <a:headEnd/>
            <a:tailEnd/>
          </a:ln>
        </p:spPr>
      </p:pic>
      <p:pic>
        <p:nvPicPr>
          <p:cNvPr id="40965" name="Picture 6"/>
          <p:cNvPicPr>
            <a:picLocks noChangeAspect="1" noChangeArrowheads="1"/>
          </p:cNvPicPr>
          <p:nvPr/>
        </p:nvPicPr>
        <p:blipFill>
          <a:blip r:embed="rId4" cstate="print">
            <a:lum bright="-28000" contrast="36000"/>
          </a:blip>
          <a:srcRect/>
          <a:stretch>
            <a:fillRect/>
          </a:stretch>
        </p:blipFill>
        <p:spPr bwMode="auto">
          <a:xfrm>
            <a:off x="5580063" y="3213100"/>
            <a:ext cx="3016250" cy="730250"/>
          </a:xfrm>
          <a:prstGeom prst="rect">
            <a:avLst/>
          </a:prstGeom>
          <a:noFill/>
          <a:ln w="9525">
            <a:noFill/>
            <a:miter lim="800000"/>
            <a:headEnd/>
            <a:tailEnd/>
          </a:ln>
        </p:spPr>
      </p:pic>
      <p:pic>
        <p:nvPicPr>
          <p:cNvPr id="40966" name="Picture 7"/>
          <p:cNvPicPr>
            <a:picLocks noChangeAspect="1" noChangeArrowheads="1"/>
          </p:cNvPicPr>
          <p:nvPr/>
        </p:nvPicPr>
        <p:blipFill>
          <a:blip r:embed="rId5" cstate="print">
            <a:lum bright="-34000" contrast="46000"/>
          </a:blip>
          <a:srcRect/>
          <a:stretch>
            <a:fillRect/>
          </a:stretch>
        </p:blipFill>
        <p:spPr bwMode="auto">
          <a:xfrm>
            <a:off x="4140200" y="5373688"/>
            <a:ext cx="4811713" cy="809625"/>
          </a:xfrm>
          <a:prstGeom prst="rect">
            <a:avLst/>
          </a:prstGeom>
          <a:noFill/>
          <a:ln w="9525">
            <a:noFill/>
            <a:miter lim="800000"/>
            <a:headEnd/>
            <a:tailEnd/>
          </a:ln>
        </p:spPr>
      </p:pic>
      <p:sp>
        <p:nvSpPr>
          <p:cNvPr id="40967" name="Text Box 8"/>
          <p:cNvSpPr txBox="1">
            <a:spLocks noChangeArrowheads="1"/>
          </p:cNvSpPr>
          <p:nvPr/>
        </p:nvSpPr>
        <p:spPr bwMode="auto">
          <a:xfrm>
            <a:off x="395288" y="5630863"/>
            <a:ext cx="3527425" cy="830262"/>
          </a:xfrm>
          <a:prstGeom prst="rect">
            <a:avLst/>
          </a:prstGeom>
          <a:noFill/>
          <a:ln w="9525">
            <a:noFill/>
            <a:miter lim="800000"/>
            <a:headEnd/>
            <a:tailEnd/>
          </a:ln>
        </p:spPr>
        <p:txBody>
          <a:bodyPr>
            <a:spAutoFit/>
          </a:bodyPr>
          <a:lstStyle/>
          <a:p>
            <a:pPr>
              <a:spcBef>
                <a:spcPct val="50000"/>
              </a:spcBef>
              <a:buFontTx/>
              <a:buChar char="•"/>
            </a:pPr>
            <a:r>
              <a:rPr lang="zh-CN" altLang="en-US" sz="2400" b="0">
                <a:solidFill>
                  <a:srgbClr val="000000"/>
                </a:solidFill>
              </a:rPr>
              <a:t>   </a:t>
            </a:r>
            <a:r>
              <a:rPr lang="en-US" altLang="zh-CN" sz="2000" dirty="0">
                <a:solidFill>
                  <a:srgbClr val="000000"/>
                </a:solidFill>
              </a:rPr>
              <a:t>Jupiter migrates outward when</a:t>
            </a:r>
            <a:r>
              <a:rPr lang="en-US" altLang="zh-CN" sz="2000" b="0" dirty="0">
                <a:solidFill>
                  <a:srgbClr val="000000"/>
                </a:solidFill>
              </a:rPr>
              <a:t>  </a:t>
            </a:r>
            <a:r>
              <a:rPr lang="en-US" altLang="zh-CN" sz="2400" b="0" i="1" dirty="0">
                <a:solidFill>
                  <a:srgbClr val="000000"/>
                </a:solidFill>
              </a:rPr>
              <a:t>α</a:t>
            </a:r>
            <a:r>
              <a:rPr lang="en-US" altLang="zh-CN" sz="2000" b="0" dirty="0">
                <a:solidFill>
                  <a:srgbClr val="000000"/>
                </a:solidFill>
              </a:rPr>
              <a:t>&gt;1/2 </a:t>
            </a:r>
          </a:p>
        </p:txBody>
      </p:sp>
      <p:sp>
        <p:nvSpPr>
          <p:cNvPr id="40968" name="Text Box 9"/>
          <p:cNvSpPr txBox="1">
            <a:spLocks noChangeArrowheads="1"/>
          </p:cNvSpPr>
          <p:nvPr/>
        </p:nvSpPr>
        <p:spPr bwMode="auto">
          <a:xfrm>
            <a:off x="395288" y="333375"/>
            <a:ext cx="8208962" cy="400050"/>
          </a:xfrm>
          <a:prstGeom prst="rect">
            <a:avLst/>
          </a:prstGeom>
          <a:solidFill>
            <a:schemeClr val="bg1"/>
          </a:solidFill>
          <a:ln w="9525">
            <a:noFill/>
            <a:miter lim="800000"/>
            <a:headEnd/>
            <a:tailEnd/>
          </a:ln>
        </p:spPr>
        <p:txBody>
          <a:bodyPr>
            <a:spAutoFit/>
          </a:bodyPr>
          <a:lstStyle/>
          <a:p>
            <a:pPr marL="342900" indent="-342900" eaLnBrk="0" hangingPunct="0">
              <a:spcBef>
                <a:spcPct val="20000"/>
              </a:spcBef>
            </a:pPr>
            <a:r>
              <a:rPr lang="en-US" altLang="zh-CN" sz="2000" dirty="0">
                <a:solidFill>
                  <a:srgbClr val="000000"/>
                </a:solidFill>
              </a:rPr>
              <a:t>Migration direction of planet-pair varies with </a:t>
            </a:r>
            <a:r>
              <a:rPr lang="en-US" altLang="zh-CN" sz="2000" i="1" dirty="0">
                <a:solidFill>
                  <a:srgbClr val="000000"/>
                </a:solidFill>
              </a:rPr>
              <a:t>α.</a:t>
            </a:r>
            <a:endParaRPr lang="zh-CN" altLang="en-US" sz="2000" i="1">
              <a:solidFill>
                <a:srgbClr val="000000"/>
              </a:solidFill>
            </a:endParaRPr>
          </a:p>
        </p:txBody>
      </p:sp>
      <p:sp>
        <p:nvSpPr>
          <p:cNvPr id="40969" name="Text Box 9"/>
          <p:cNvSpPr txBox="1">
            <a:spLocks noChangeArrowheads="1"/>
          </p:cNvSpPr>
          <p:nvPr/>
        </p:nvSpPr>
        <p:spPr bwMode="auto">
          <a:xfrm>
            <a:off x="4500563" y="6491288"/>
            <a:ext cx="3887787" cy="366712"/>
          </a:xfrm>
          <a:prstGeom prst="rect">
            <a:avLst/>
          </a:prstGeom>
          <a:noFill/>
          <a:ln w="9525">
            <a:noFill/>
            <a:miter lim="800000"/>
            <a:headEnd/>
            <a:tailEnd/>
          </a:ln>
        </p:spPr>
        <p:txBody>
          <a:bodyPr>
            <a:spAutoFit/>
          </a:bodyPr>
          <a:lstStyle/>
          <a:p>
            <a:pPr>
              <a:spcBef>
                <a:spcPct val="50000"/>
              </a:spcBef>
            </a:pPr>
            <a:r>
              <a:rPr lang="en-US" altLang="zh-CN" sz="1800" b="0" dirty="0">
                <a:solidFill>
                  <a:srgbClr val="000000"/>
                </a:solidFill>
              </a:rPr>
              <a:t>Zhang &amp; Zhou ,</a:t>
            </a:r>
            <a:r>
              <a:rPr lang="en-US" altLang="zh-CN" sz="1800" b="0" dirty="0" err="1">
                <a:solidFill>
                  <a:srgbClr val="000000"/>
                </a:solidFill>
              </a:rPr>
              <a:t>ApJ</a:t>
            </a:r>
            <a:r>
              <a:rPr lang="en-US" altLang="zh-CN" sz="1800" b="0" dirty="0">
                <a:solidFill>
                  <a:srgbClr val="000000"/>
                </a:solidFill>
              </a:rPr>
              <a:t> 2010,a,b</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2" cstate="print"/>
          <a:srcRect/>
          <a:stretch>
            <a:fillRect/>
          </a:stretch>
        </p:blipFill>
        <p:spPr bwMode="auto">
          <a:xfrm>
            <a:off x="468313" y="1628775"/>
            <a:ext cx="8207375" cy="4932363"/>
          </a:xfrm>
          <a:prstGeom prst="rect">
            <a:avLst/>
          </a:prstGeom>
          <a:noFill/>
          <a:ln w="9525">
            <a:noFill/>
            <a:miter lim="800000"/>
            <a:headEnd/>
            <a:tailEnd/>
          </a:ln>
        </p:spPr>
      </p:pic>
      <p:sp>
        <p:nvSpPr>
          <p:cNvPr id="41987" name="Text Box 4"/>
          <p:cNvSpPr txBox="1">
            <a:spLocks noChangeArrowheads="1"/>
          </p:cNvSpPr>
          <p:nvPr/>
        </p:nvSpPr>
        <p:spPr bwMode="auto">
          <a:xfrm>
            <a:off x="468313" y="1125538"/>
            <a:ext cx="7632700" cy="369887"/>
          </a:xfrm>
          <a:prstGeom prst="rect">
            <a:avLst/>
          </a:prstGeom>
          <a:noFill/>
          <a:ln w="9525">
            <a:noFill/>
            <a:miter lim="800000"/>
            <a:headEnd/>
            <a:tailEnd/>
          </a:ln>
        </p:spPr>
        <p:txBody>
          <a:bodyPr>
            <a:spAutoFit/>
          </a:bodyPr>
          <a:lstStyle/>
          <a:p>
            <a:pPr>
              <a:spcBef>
                <a:spcPct val="50000"/>
              </a:spcBef>
            </a:pPr>
            <a:r>
              <a:rPr lang="en-US" altLang="zh-CN" sz="1800">
                <a:solidFill>
                  <a:srgbClr val="000000"/>
                </a:solidFill>
              </a:rPr>
              <a:t>B. two planets may be trapped in different MMRs depending on </a:t>
            </a:r>
            <a:r>
              <a:rPr lang="en-US" altLang="zh-CN" sz="1800" i="1">
                <a:solidFill>
                  <a:srgbClr val="000000"/>
                </a:solidFill>
              </a:rPr>
              <a:t>α</a:t>
            </a:r>
            <a:r>
              <a:rPr lang="en-US" altLang="zh-CN" sz="1800">
                <a:solidFill>
                  <a:srgbClr val="000000"/>
                </a:solidFill>
              </a:rPr>
              <a:t>.</a:t>
            </a:r>
            <a:endParaRPr lang="zh-CN" altLang="en-US" sz="1800">
              <a:solidFill>
                <a:srgbClr val="000000"/>
              </a:solidFill>
            </a:endParaRPr>
          </a:p>
        </p:txBody>
      </p:sp>
      <p:sp>
        <p:nvSpPr>
          <p:cNvPr id="41988" name="Rectangle 5"/>
          <p:cNvSpPr>
            <a:spLocks noGrp="1" noChangeArrowheads="1"/>
          </p:cNvSpPr>
          <p:nvPr>
            <p:ph type="title"/>
          </p:nvPr>
        </p:nvSpPr>
        <p:spPr/>
        <p:txBody>
          <a:bodyPr/>
          <a:lstStyle/>
          <a:p>
            <a:endParaRPr lang="zh-CN"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bb"/>
          <p:cNvPicPr>
            <a:picLocks noChangeAspect="1" noChangeArrowheads="1"/>
          </p:cNvPicPr>
          <p:nvPr/>
        </p:nvPicPr>
        <p:blipFill>
          <a:blip r:embed="rId3" cstate="print">
            <a:lum bright="-48000" contrast="72000"/>
          </a:blip>
          <a:srcRect t="8371" r="3951" b="9375"/>
          <a:stretch>
            <a:fillRect/>
          </a:stretch>
        </p:blipFill>
        <p:spPr bwMode="auto">
          <a:xfrm>
            <a:off x="228600" y="1676400"/>
            <a:ext cx="4038600" cy="3603625"/>
          </a:xfrm>
          <a:prstGeom prst="rect">
            <a:avLst/>
          </a:prstGeom>
          <a:noFill/>
          <a:ln w="9525">
            <a:noFill/>
            <a:miter lim="800000"/>
            <a:headEnd/>
            <a:tailEnd/>
          </a:ln>
        </p:spPr>
      </p:pic>
      <p:sp>
        <p:nvSpPr>
          <p:cNvPr id="43011" name="Rectangle 6"/>
          <p:cNvSpPr>
            <a:spLocks noChangeArrowheads="1"/>
          </p:cNvSpPr>
          <p:nvPr/>
        </p:nvSpPr>
        <p:spPr bwMode="auto">
          <a:xfrm>
            <a:off x="457200" y="5715000"/>
            <a:ext cx="4173538" cy="377825"/>
          </a:xfrm>
          <a:prstGeom prst="rect">
            <a:avLst/>
          </a:prstGeom>
          <a:noFill/>
          <a:ln w="9525">
            <a:noFill/>
            <a:miter lim="800000"/>
            <a:headEnd/>
            <a:tailEnd/>
          </a:ln>
        </p:spPr>
        <p:txBody>
          <a:bodyPr wrap="none">
            <a:spAutoFit/>
          </a:bodyPr>
          <a:lstStyle/>
          <a:p>
            <a:pPr>
              <a:spcBef>
                <a:spcPct val="50000"/>
              </a:spcBef>
            </a:pPr>
            <a:r>
              <a:rPr kumimoji="1" lang="en-US" altLang="zh-CN" sz="1800">
                <a:ea typeface="楷体_GB2312" pitchFamily="49" charset="-122"/>
              </a:rPr>
              <a:t>Zhou</a:t>
            </a:r>
            <a:r>
              <a:rPr kumimoji="1" lang="zh-CN" altLang="en-US" sz="1800">
                <a:ea typeface="楷体_GB2312" pitchFamily="49" charset="-122"/>
              </a:rPr>
              <a:t>，</a:t>
            </a:r>
            <a:r>
              <a:rPr kumimoji="1" lang="en-US" altLang="zh-CN" sz="1800">
                <a:ea typeface="楷体_GB2312" pitchFamily="49" charset="-122"/>
              </a:rPr>
              <a:t>Aarseth, Lin, Nagasawa, 2005</a:t>
            </a:r>
          </a:p>
        </p:txBody>
      </p:sp>
      <p:sp>
        <p:nvSpPr>
          <p:cNvPr id="43012" name="Text Box 7"/>
          <p:cNvSpPr txBox="1">
            <a:spLocks noChangeArrowheads="1"/>
          </p:cNvSpPr>
          <p:nvPr/>
        </p:nvSpPr>
        <p:spPr bwMode="auto">
          <a:xfrm>
            <a:off x="152400" y="914400"/>
            <a:ext cx="6019800" cy="457200"/>
          </a:xfrm>
          <a:prstGeom prst="rect">
            <a:avLst/>
          </a:prstGeom>
          <a:noFill/>
          <a:ln w="9525">
            <a:noFill/>
            <a:miter lim="800000"/>
            <a:headEnd/>
            <a:tailEnd/>
          </a:ln>
        </p:spPr>
        <p:txBody>
          <a:bodyPr>
            <a:spAutoFit/>
          </a:bodyPr>
          <a:lstStyle/>
          <a:p>
            <a:pPr>
              <a:spcBef>
                <a:spcPct val="50000"/>
              </a:spcBef>
            </a:pPr>
            <a:r>
              <a:rPr lang="en-US" altLang="zh-CN" sz="2400">
                <a:solidFill>
                  <a:srgbClr val="0000FF"/>
                </a:solidFill>
              </a:rPr>
              <a:t>Induced by giants’ migration</a:t>
            </a:r>
          </a:p>
        </p:txBody>
      </p:sp>
      <p:sp>
        <p:nvSpPr>
          <p:cNvPr id="43013" name="Rectangle 18"/>
          <p:cNvSpPr>
            <a:spLocks noGrp="1" noChangeArrowheads="1"/>
          </p:cNvSpPr>
          <p:nvPr>
            <p:ph type="title" idx="4294967295"/>
          </p:nvPr>
        </p:nvSpPr>
        <p:spPr>
          <a:xfrm>
            <a:off x="381000" y="152400"/>
            <a:ext cx="5410200" cy="685800"/>
          </a:xfrm>
          <a:noFill/>
        </p:spPr>
        <p:txBody>
          <a:bodyPr/>
          <a:lstStyle/>
          <a:p>
            <a:pPr eaLnBrk="1" hangingPunct="1"/>
            <a:r>
              <a:rPr lang="en-US" altLang="zh-CN" sz="2400" b="0" smtClean="0">
                <a:ea typeface="仿宋_GB2312" pitchFamily="49" charset="-122"/>
              </a:rPr>
              <a:t>for super-Earth systems:</a:t>
            </a:r>
          </a:p>
        </p:txBody>
      </p:sp>
      <p:pic>
        <p:nvPicPr>
          <p:cNvPr id="43014" name="Picture 15"/>
          <p:cNvPicPr>
            <a:picLocks noChangeAspect="1" noChangeArrowheads="1"/>
          </p:cNvPicPr>
          <p:nvPr/>
        </p:nvPicPr>
        <p:blipFill>
          <a:blip r:embed="rId4" cstate="print"/>
          <a:srcRect/>
          <a:stretch>
            <a:fillRect/>
          </a:stretch>
        </p:blipFill>
        <p:spPr bwMode="auto">
          <a:xfrm>
            <a:off x="4389438" y="990600"/>
            <a:ext cx="4754562" cy="4797425"/>
          </a:xfrm>
          <a:prstGeom prst="rect">
            <a:avLst/>
          </a:prstGeom>
          <a:noFill/>
          <a:ln w="9525">
            <a:noFill/>
            <a:miter lim="800000"/>
            <a:headEnd/>
            <a:tailEnd/>
          </a:ln>
        </p:spPr>
      </p:pic>
    </p:spTree>
  </p:cSld>
  <p:clrMapOvr>
    <a:masterClrMapping/>
  </p:clrMapOvr>
  <p:transition spd="slow">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zh-CN" smtClean="0"/>
              <a:t>HD40307</a:t>
            </a:r>
          </a:p>
        </p:txBody>
      </p:sp>
      <p:pic>
        <p:nvPicPr>
          <p:cNvPr id="44035" name="Picture 3"/>
          <p:cNvPicPr>
            <a:picLocks noChangeAspect="1" noChangeArrowheads="1"/>
          </p:cNvPicPr>
          <p:nvPr/>
        </p:nvPicPr>
        <p:blipFill>
          <a:blip r:embed="rId2" cstate="print">
            <a:lum bright="-23000" contrast="21000"/>
          </a:blip>
          <a:srcRect/>
          <a:stretch>
            <a:fillRect/>
          </a:stretch>
        </p:blipFill>
        <p:spPr bwMode="auto">
          <a:xfrm>
            <a:off x="457200" y="1544638"/>
            <a:ext cx="8229600" cy="893762"/>
          </a:xfrm>
          <a:prstGeom prst="rect">
            <a:avLst/>
          </a:prstGeom>
          <a:noFill/>
          <a:ln w="9525">
            <a:noFill/>
            <a:miter lim="800000"/>
            <a:headEnd/>
            <a:tailEnd/>
          </a:ln>
        </p:spPr>
      </p:pic>
      <p:pic>
        <p:nvPicPr>
          <p:cNvPr id="44036" name="Picture 4"/>
          <p:cNvPicPr>
            <a:picLocks noChangeAspect="1" noChangeArrowheads="1"/>
          </p:cNvPicPr>
          <p:nvPr/>
        </p:nvPicPr>
        <p:blipFill>
          <a:blip r:embed="rId3" cstate="print">
            <a:lum bright="-28000" contrast="77000"/>
          </a:blip>
          <a:srcRect/>
          <a:stretch>
            <a:fillRect/>
          </a:stretch>
        </p:blipFill>
        <p:spPr bwMode="auto">
          <a:xfrm>
            <a:off x="457200" y="990600"/>
            <a:ext cx="8229600" cy="609600"/>
          </a:xfrm>
          <a:prstGeom prst="rect">
            <a:avLst/>
          </a:prstGeom>
          <a:noFill/>
          <a:ln w="9525">
            <a:noFill/>
            <a:miter lim="800000"/>
            <a:headEnd/>
            <a:tailEnd/>
          </a:ln>
        </p:spPr>
      </p:pic>
      <p:sp>
        <p:nvSpPr>
          <p:cNvPr id="44037" name="Text Box 5"/>
          <p:cNvSpPr txBox="1">
            <a:spLocks noChangeArrowheads="1"/>
          </p:cNvSpPr>
          <p:nvPr/>
        </p:nvSpPr>
        <p:spPr bwMode="auto">
          <a:xfrm>
            <a:off x="6096000" y="2438400"/>
            <a:ext cx="2514600" cy="366713"/>
          </a:xfrm>
          <a:prstGeom prst="rect">
            <a:avLst/>
          </a:prstGeom>
          <a:noFill/>
          <a:ln w="9525">
            <a:noFill/>
            <a:miter lim="800000"/>
            <a:headEnd/>
            <a:tailEnd/>
          </a:ln>
        </p:spPr>
        <p:txBody>
          <a:bodyPr>
            <a:spAutoFit/>
          </a:bodyPr>
          <a:lstStyle/>
          <a:p>
            <a:pPr>
              <a:spcBef>
                <a:spcPct val="50000"/>
              </a:spcBef>
            </a:pPr>
            <a:r>
              <a:rPr lang="en-US" altLang="zh-CN" sz="1800" b="0">
                <a:solidFill>
                  <a:srgbClr val="000000"/>
                </a:solidFill>
              </a:rPr>
              <a:t>Mayor et al. 2008</a:t>
            </a:r>
          </a:p>
        </p:txBody>
      </p:sp>
      <p:grpSp>
        <p:nvGrpSpPr>
          <p:cNvPr id="44038" name="Group 6"/>
          <p:cNvGrpSpPr>
            <a:grpSpLocks/>
          </p:cNvGrpSpPr>
          <p:nvPr/>
        </p:nvGrpSpPr>
        <p:grpSpPr bwMode="auto">
          <a:xfrm>
            <a:off x="304800" y="3048000"/>
            <a:ext cx="8534400" cy="2508250"/>
            <a:chOff x="96" y="1968"/>
            <a:chExt cx="5520" cy="1580"/>
          </a:xfrm>
        </p:grpSpPr>
        <p:pic>
          <p:nvPicPr>
            <p:cNvPr id="44043" name="Picture 7"/>
            <p:cNvPicPr>
              <a:picLocks noChangeAspect="1" noChangeArrowheads="1"/>
            </p:cNvPicPr>
            <p:nvPr/>
          </p:nvPicPr>
          <p:blipFill>
            <a:blip r:embed="rId4" cstate="print">
              <a:lum bright="-38000" contrast="85000"/>
            </a:blip>
            <a:srcRect/>
            <a:stretch>
              <a:fillRect/>
            </a:stretch>
          </p:blipFill>
          <p:spPr bwMode="auto">
            <a:xfrm>
              <a:off x="96" y="1968"/>
              <a:ext cx="5520" cy="438"/>
            </a:xfrm>
            <a:prstGeom prst="rect">
              <a:avLst/>
            </a:prstGeom>
            <a:noFill/>
            <a:ln w="9525">
              <a:noFill/>
              <a:miter lim="800000"/>
              <a:headEnd/>
              <a:tailEnd/>
            </a:ln>
          </p:spPr>
        </p:pic>
        <p:pic>
          <p:nvPicPr>
            <p:cNvPr id="44044" name="Picture 8"/>
            <p:cNvPicPr>
              <a:picLocks noChangeAspect="1" noChangeArrowheads="1"/>
            </p:cNvPicPr>
            <p:nvPr/>
          </p:nvPicPr>
          <p:blipFill>
            <a:blip r:embed="rId5" cstate="print">
              <a:lum bright="-38000" contrast="85000"/>
            </a:blip>
            <a:srcRect/>
            <a:stretch>
              <a:fillRect/>
            </a:stretch>
          </p:blipFill>
          <p:spPr bwMode="auto">
            <a:xfrm>
              <a:off x="96" y="2400"/>
              <a:ext cx="5515" cy="1148"/>
            </a:xfrm>
            <a:prstGeom prst="rect">
              <a:avLst/>
            </a:prstGeom>
            <a:noFill/>
            <a:ln w="9525">
              <a:noFill/>
              <a:miter lim="800000"/>
              <a:headEnd/>
              <a:tailEnd/>
            </a:ln>
          </p:spPr>
        </p:pic>
      </p:grpSp>
      <p:sp>
        <p:nvSpPr>
          <p:cNvPr id="44039" name="Text Box 9"/>
          <p:cNvSpPr txBox="1">
            <a:spLocks noChangeArrowheads="1"/>
          </p:cNvSpPr>
          <p:nvPr/>
        </p:nvSpPr>
        <p:spPr bwMode="auto">
          <a:xfrm>
            <a:off x="4140200" y="6248400"/>
            <a:ext cx="4622800" cy="336550"/>
          </a:xfrm>
          <a:prstGeom prst="rect">
            <a:avLst/>
          </a:prstGeom>
          <a:noFill/>
          <a:ln w="9525">
            <a:noFill/>
            <a:miter lim="800000"/>
            <a:headEnd/>
            <a:tailEnd/>
          </a:ln>
        </p:spPr>
        <p:txBody>
          <a:bodyPr>
            <a:spAutoFit/>
          </a:bodyPr>
          <a:lstStyle/>
          <a:p>
            <a:pPr>
              <a:spcBef>
                <a:spcPct val="50000"/>
              </a:spcBef>
            </a:pPr>
            <a:r>
              <a:rPr lang="en-US" altLang="zh-CN" sz="1600">
                <a:solidFill>
                  <a:srgbClr val="000000"/>
                </a:solidFill>
              </a:rPr>
              <a:t>http://en.wikipedia.org/wiki/Moons_of_Jupiter</a:t>
            </a:r>
            <a:endParaRPr lang="zh-CN" altLang="en-US" sz="1600">
              <a:solidFill>
                <a:srgbClr val="000000"/>
              </a:solidFill>
            </a:endParaRPr>
          </a:p>
        </p:txBody>
      </p:sp>
      <p:sp>
        <p:nvSpPr>
          <p:cNvPr id="44040" name="Text Box 10"/>
          <p:cNvSpPr txBox="1">
            <a:spLocks noChangeArrowheads="1"/>
          </p:cNvSpPr>
          <p:nvPr/>
        </p:nvSpPr>
        <p:spPr bwMode="auto">
          <a:xfrm>
            <a:off x="609600" y="2667000"/>
            <a:ext cx="5340350" cy="366713"/>
          </a:xfrm>
          <a:prstGeom prst="rect">
            <a:avLst/>
          </a:prstGeom>
          <a:noFill/>
          <a:ln w="9525">
            <a:noFill/>
            <a:miter lim="800000"/>
            <a:headEnd/>
            <a:tailEnd/>
          </a:ln>
        </p:spPr>
        <p:txBody>
          <a:bodyPr wrap="none">
            <a:spAutoFit/>
          </a:bodyPr>
          <a:lstStyle/>
          <a:p>
            <a:r>
              <a:rPr lang="en-US" altLang="zh-CN" sz="1800">
                <a:solidFill>
                  <a:srgbClr val="000000"/>
                </a:solidFill>
              </a:rPr>
              <a:t>c.f. First 3 Galileans satellites of Jupiters  1:2: 4</a:t>
            </a:r>
          </a:p>
        </p:txBody>
      </p:sp>
      <p:sp>
        <p:nvSpPr>
          <p:cNvPr id="44041" name="Rectangle 11"/>
          <p:cNvSpPr>
            <a:spLocks noChangeArrowheads="1"/>
          </p:cNvSpPr>
          <p:nvPr/>
        </p:nvSpPr>
        <p:spPr bwMode="auto">
          <a:xfrm>
            <a:off x="5105400" y="3733800"/>
            <a:ext cx="990600" cy="1676400"/>
          </a:xfrm>
          <a:prstGeom prst="rect">
            <a:avLst/>
          </a:prstGeom>
          <a:noFill/>
          <a:ln w="9525">
            <a:solidFill>
              <a:srgbClr val="FF6600"/>
            </a:solidFill>
            <a:miter lim="800000"/>
            <a:headEnd/>
            <a:tailEnd/>
          </a:ln>
        </p:spPr>
        <p:txBody>
          <a:bodyPr wrap="none" anchor="ctr"/>
          <a:lstStyle/>
          <a:p>
            <a:endParaRPr lang="zh-CN" altLang="en-US" sz="1800" b="0">
              <a:solidFill>
                <a:srgbClr val="000000"/>
              </a:solidFill>
            </a:endParaRPr>
          </a:p>
        </p:txBody>
      </p:sp>
      <p:pic>
        <p:nvPicPr>
          <p:cNvPr id="44042" name="Picture 12" descr="Galilean_moon_Laplace_resonance_animation"/>
          <p:cNvPicPr>
            <a:picLocks noChangeAspect="1" noChangeArrowheads="1" noCrop="1"/>
          </p:cNvPicPr>
          <p:nvPr/>
        </p:nvPicPr>
        <p:blipFill>
          <a:blip r:embed="rId6" cstate="print"/>
          <a:srcRect/>
          <a:stretch>
            <a:fillRect/>
          </a:stretch>
        </p:blipFill>
        <p:spPr bwMode="auto">
          <a:xfrm>
            <a:off x="457200" y="5681663"/>
            <a:ext cx="1752600" cy="1176337"/>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p:cNvSpPr>
          <p:nvPr>
            <p:ph type="title" idx="4294967295"/>
          </p:nvPr>
        </p:nvSpPr>
        <p:spPr>
          <a:xfrm>
            <a:off x="395288" y="333375"/>
            <a:ext cx="8353425" cy="503238"/>
          </a:xfrm>
          <a:solidFill>
            <a:schemeClr val="bg1"/>
          </a:solidFill>
        </p:spPr>
        <p:txBody>
          <a:bodyPr/>
          <a:lstStyle/>
          <a:p>
            <a:pPr eaLnBrk="1" hangingPunct="1"/>
            <a:r>
              <a:rPr lang="en-US" altLang="zh-CN" sz="2000" dirty="0" smtClean="0">
                <a:solidFill>
                  <a:schemeClr val="tx1"/>
                </a:solidFill>
              </a:rPr>
              <a:t>A scenario for HD 40307 formation  (Lin, Zhou, et al) </a:t>
            </a:r>
            <a:r>
              <a:rPr lang="zh-CN" altLang="en-US" sz="2000" dirty="0" smtClean="0">
                <a:solidFill>
                  <a:schemeClr val="tx1"/>
                </a:solidFill>
              </a:rPr>
              <a:t>：</a:t>
            </a:r>
          </a:p>
        </p:txBody>
      </p:sp>
      <p:sp>
        <p:nvSpPr>
          <p:cNvPr id="5124" name="Rectangle 12"/>
          <p:cNvSpPr>
            <a:spLocks noChangeArrowheads="1"/>
          </p:cNvSpPr>
          <p:nvPr/>
        </p:nvSpPr>
        <p:spPr bwMode="auto">
          <a:xfrm>
            <a:off x="6948488" y="908050"/>
            <a:ext cx="576262" cy="1296988"/>
          </a:xfrm>
          <a:prstGeom prst="rect">
            <a:avLst/>
          </a:prstGeom>
          <a:solidFill>
            <a:schemeClr val="bg1"/>
          </a:solidFill>
          <a:ln w="9525">
            <a:solidFill>
              <a:schemeClr val="bg1"/>
            </a:solidFill>
            <a:miter lim="800000"/>
            <a:headEnd/>
            <a:tailEnd/>
          </a:ln>
        </p:spPr>
        <p:txBody>
          <a:bodyPr wrap="none" anchor="ctr"/>
          <a:lstStyle/>
          <a:p>
            <a:endParaRPr lang="zh-CN" altLang="en-US" sz="1800" b="0">
              <a:solidFill>
                <a:srgbClr val="000000"/>
              </a:solidFill>
            </a:endParaRPr>
          </a:p>
        </p:txBody>
      </p:sp>
      <p:grpSp>
        <p:nvGrpSpPr>
          <p:cNvPr id="5125" name="Group 5"/>
          <p:cNvGrpSpPr>
            <a:grpSpLocks/>
          </p:cNvGrpSpPr>
          <p:nvPr/>
        </p:nvGrpSpPr>
        <p:grpSpPr bwMode="auto">
          <a:xfrm>
            <a:off x="395288" y="908050"/>
            <a:ext cx="5329237" cy="2816225"/>
            <a:chOff x="1383" y="572"/>
            <a:chExt cx="3357" cy="1774"/>
          </a:xfrm>
        </p:grpSpPr>
        <p:pic>
          <p:nvPicPr>
            <p:cNvPr id="5130" name="Picture 4"/>
            <p:cNvPicPr>
              <a:picLocks noChangeAspect="1" noChangeArrowheads="1"/>
            </p:cNvPicPr>
            <p:nvPr/>
          </p:nvPicPr>
          <p:blipFill>
            <a:blip r:embed="rId3" cstate="print">
              <a:lum bright="-23000" contrast="43000"/>
            </a:blip>
            <a:srcRect/>
            <a:stretch>
              <a:fillRect/>
            </a:stretch>
          </p:blipFill>
          <p:spPr bwMode="auto">
            <a:xfrm>
              <a:off x="1383" y="618"/>
              <a:ext cx="3311" cy="1711"/>
            </a:xfrm>
            <a:prstGeom prst="rect">
              <a:avLst/>
            </a:prstGeom>
            <a:noFill/>
            <a:ln w="9525">
              <a:noFill/>
              <a:miter lim="800000"/>
              <a:headEnd/>
              <a:tailEnd/>
            </a:ln>
          </p:spPr>
        </p:pic>
        <p:sp>
          <p:nvSpPr>
            <p:cNvPr id="5131" name="Text Box 8"/>
            <p:cNvSpPr txBox="1">
              <a:spLocks noChangeArrowheads="1"/>
            </p:cNvSpPr>
            <p:nvPr/>
          </p:nvSpPr>
          <p:spPr bwMode="auto">
            <a:xfrm>
              <a:off x="1565" y="2115"/>
              <a:ext cx="1596" cy="231"/>
            </a:xfrm>
            <a:prstGeom prst="rect">
              <a:avLst/>
            </a:prstGeom>
            <a:solidFill>
              <a:srgbClr val="CCFFFF"/>
            </a:solidFill>
            <a:ln w="9525">
              <a:noFill/>
              <a:miter lim="800000"/>
              <a:headEnd/>
              <a:tailEnd/>
            </a:ln>
          </p:spPr>
          <p:txBody>
            <a:bodyPr wrap="none">
              <a:spAutoFit/>
            </a:bodyPr>
            <a:lstStyle/>
            <a:p>
              <a:r>
                <a:rPr lang="en-US" altLang="zh-CN" sz="1800" b="0">
                  <a:solidFill>
                    <a:srgbClr val="000000"/>
                  </a:solidFill>
                </a:rPr>
                <a:t>Stop of type I migration</a:t>
              </a:r>
            </a:p>
          </p:txBody>
        </p:sp>
        <p:sp>
          <p:nvSpPr>
            <p:cNvPr id="5132" name="Rectangle 11"/>
            <p:cNvSpPr>
              <a:spLocks noChangeArrowheads="1"/>
            </p:cNvSpPr>
            <p:nvPr/>
          </p:nvSpPr>
          <p:spPr bwMode="auto">
            <a:xfrm>
              <a:off x="3833" y="799"/>
              <a:ext cx="635" cy="272"/>
            </a:xfrm>
            <a:prstGeom prst="rect">
              <a:avLst/>
            </a:prstGeom>
            <a:solidFill>
              <a:schemeClr val="bg1"/>
            </a:solidFill>
            <a:ln w="9525">
              <a:solidFill>
                <a:schemeClr val="bg1"/>
              </a:solidFill>
              <a:miter lim="800000"/>
              <a:headEnd/>
              <a:tailEnd/>
            </a:ln>
          </p:spPr>
          <p:txBody>
            <a:bodyPr wrap="none" anchor="ctr"/>
            <a:lstStyle/>
            <a:p>
              <a:endParaRPr lang="zh-CN" altLang="en-US" sz="1800" b="0">
                <a:solidFill>
                  <a:srgbClr val="000000"/>
                </a:solidFill>
              </a:endParaRPr>
            </a:p>
          </p:txBody>
        </p:sp>
        <p:sp>
          <p:nvSpPr>
            <p:cNvPr id="5133" name="Rectangle 12"/>
            <p:cNvSpPr>
              <a:spLocks noChangeArrowheads="1"/>
            </p:cNvSpPr>
            <p:nvPr/>
          </p:nvSpPr>
          <p:spPr bwMode="auto">
            <a:xfrm>
              <a:off x="4377" y="572"/>
              <a:ext cx="363" cy="817"/>
            </a:xfrm>
            <a:prstGeom prst="rect">
              <a:avLst/>
            </a:prstGeom>
            <a:solidFill>
              <a:schemeClr val="bg1"/>
            </a:solidFill>
            <a:ln w="9525">
              <a:solidFill>
                <a:schemeClr val="bg1"/>
              </a:solidFill>
              <a:miter lim="800000"/>
              <a:headEnd/>
              <a:tailEnd/>
            </a:ln>
          </p:spPr>
          <p:txBody>
            <a:bodyPr wrap="none" anchor="ctr"/>
            <a:lstStyle/>
            <a:p>
              <a:endParaRPr lang="zh-CN" altLang="en-US" sz="1800" b="0">
                <a:solidFill>
                  <a:srgbClr val="000000"/>
                </a:solidFill>
              </a:endParaRPr>
            </a:p>
          </p:txBody>
        </p:sp>
      </p:grpSp>
      <p:graphicFrame>
        <p:nvGraphicFramePr>
          <p:cNvPr id="5122" name="Object 2"/>
          <p:cNvGraphicFramePr>
            <a:graphicFrameLocks noChangeAspect="1"/>
          </p:cNvGraphicFramePr>
          <p:nvPr/>
        </p:nvGraphicFramePr>
        <p:xfrm>
          <a:off x="4788024" y="908720"/>
          <a:ext cx="4124887" cy="2880990"/>
        </p:xfrm>
        <a:graphic>
          <a:graphicData uri="http://schemas.openxmlformats.org/presentationml/2006/ole">
            <p:oleObj spid="_x0000_s5122" name="Graph" r:id="rId4" imgW="4154400" imgH="2901600" progId="">
              <p:embed/>
            </p:oleObj>
          </a:graphicData>
        </a:graphic>
      </p:graphicFrame>
      <p:pic>
        <p:nvPicPr>
          <p:cNvPr id="5126" name="Picture 4"/>
          <p:cNvPicPr>
            <a:picLocks noChangeAspect="1" noChangeArrowheads="1"/>
          </p:cNvPicPr>
          <p:nvPr/>
        </p:nvPicPr>
        <p:blipFill>
          <a:blip r:embed="rId5" cstate="print">
            <a:lum bright="-24000" contrast="19000"/>
          </a:blip>
          <a:srcRect/>
          <a:stretch>
            <a:fillRect/>
          </a:stretch>
        </p:blipFill>
        <p:spPr bwMode="auto">
          <a:xfrm>
            <a:off x="252165" y="3933056"/>
            <a:ext cx="3887787" cy="2770187"/>
          </a:xfrm>
          <a:prstGeom prst="rect">
            <a:avLst/>
          </a:prstGeom>
          <a:noFill/>
          <a:ln w="9525">
            <a:noFill/>
            <a:miter lim="800000"/>
            <a:headEnd/>
            <a:tailEnd/>
          </a:ln>
        </p:spPr>
      </p:pic>
      <p:sp>
        <p:nvSpPr>
          <p:cNvPr id="5127" name="Text Box 5"/>
          <p:cNvSpPr txBox="1">
            <a:spLocks noChangeArrowheads="1"/>
          </p:cNvSpPr>
          <p:nvPr/>
        </p:nvSpPr>
        <p:spPr bwMode="auto">
          <a:xfrm>
            <a:off x="4211638" y="4076700"/>
            <a:ext cx="4572000" cy="2282825"/>
          </a:xfrm>
          <a:prstGeom prst="rect">
            <a:avLst/>
          </a:prstGeom>
          <a:noFill/>
          <a:ln w="9525">
            <a:noFill/>
            <a:miter lim="800000"/>
            <a:headEnd/>
            <a:tailEnd/>
          </a:ln>
        </p:spPr>
        <p:txBody>
          <a:bodyPr>
            <a:spAutoFit/>
          </a:bodyPr>
          <a:lstStyle/>
          <a:p>
            <a:pPr>
              <a:lnSpc>
                <a:spcPct val="120000"/>
              </a:lnSpc>
            </a:pPr>
            <a:r>
              <a:rPr lang="en-US" altLang="zh-CN" sz="2000" dirty="0">
                <a:solidFill>
                  <a:srgbClr val="FF0000"/>
                </a:solidFill>
              </a:rPr>
              <a:t>The  scenario:</a:t>
            </a:r>
            <a:endParaRPr lang="zh-CN" altLang="en-US" sz="2000" dirty="0">
              <a:solidFill>
                <a:srgbClr val="FF0000"/>
              </a:solidFill>
            </a:endParaRPr>
          </a:p>
          <a:p>
            <a:pPr>
              <a:lnSpc>
                <a:spcPct val="120000"/>
              </a:lnSpc>
            </a:pPr>
            <a:r>
              <a:rPr lang="en-US" altLang="zh-CN" sz="2000" dirty="0">
                <a:solidFill>
                  <a:srgbClr val="000000"/>
                </a:solidFill>
              </a:rPr>
              <a:t>1</a:t>
            </a:r>
            <a:r>
              <a:rPr lang="zh-CN" altLang="en-US" sz="2000" dirty="0">
                <a:solidFill>
                  <a:srgbClr val="000000"/>
                </a:solidFill>
              </a:rPr>
              <a:t>、</a:t>
            </a:r>
            <a:r>
              <a:rPr lang="en-US" altLang="zh-CN" sz="2000" dirty="0">
                <a:solidFill>
                  <a:srgbClr val="000000"/>
                </a:solidFill>
              </a:rPr>
              <a:t>planets were formed ~AU and migrated inward </a:t>
            </a:r>
            <a:endParaRPr lang="zh-CN" altLang="en-US" sz="2000" dirty="0">
              <a:solidFill>
                <a:srgbClr val="000000"/>
              </a:solidFill>
            </a:endParaRPr>
          </a:p>
          <a:p>
            <a:pPr>
              <a:lnSpc>
                <a:spcPct val="120000"/>
              </a:lnSpc>
            </a:pPr>
            <a:r>
              <a:rPr lang="en-US" altLang="zh-CN" sz="2000" dirty="0">
                <a:solidFill>
                  <a:srgbClr val="000000"/>
                </a:solidFill>
              </a:rPr>
              <a:t>2</a:t>
            </a:r>
            <a:r>
              <a:rPr lang="zh-CN" altLang="en-US" sz="2000" dirty="0">
                <a:solidFill>
                  <a:srgbClr val="000000"/>
                </a:solidFill>
              </a:rPr>
              <a:t>、</a:t>
            </a:r>
            <a:r>
              <a:rPr lang="en-US" altLang="zh-CN" sz="2000" dirty="0">
                <a:solidFill>
                  <a:srgbClr val="000000"/>
                </a:solidFill>
              </a:rPr>
              <a:t>trapped in 1:2:4 one by one</a:t>
            </a:r>
          </a:p>
          <a:p>
            <a:pPr>
              <a:lnSpc>
                <a:spcPct val="120000"/>
              </a:lnSpc>
            </a:pPr>
            <a:r>
              <a:rPr lang="en-US" altLang="zh-CN" sz="2000" dirty="0">
                <a:solidFill>
                  <a:srgbClr val="000000"/>
                </a:solidFill>
              </a:rPr>
              <a:t>3</a:t>
            </a:r>
            <a:r>
              <a:rPr lang="zh-CN" altLang="en-US" sz="2000" dirty="0">
                <a:solidFill>
                  <a:srgbClr val="000000"/>
                </a:solidFill>
              </a:rPr>
              <a:t>、</a:t>
            </a:r>
            <a:r>
              <a:rPr lang="en-US" altLang="zh-CN" sz="2000" dirty="0">
                <a:solidFill>
                  <a:srgbClr val="000000"/>
                </a:solidFill>
              </a:rPr>
              <a:t>tidal interactions with star gradually dive them out of MMRs</a:t>
            </a:r>
          </a:p>
        </p:txBody>
      </p:sp>
      <p:sp>
        <p:nvSpPr>
          <p:cNvPr id="5128" name="Rectangle 14"/>
          <p:cNvSpPr>
            <a:spLocks noChangeArrowheads="1"/>
          </p:cNvSpPr>
          <p:nvPr/>
        </p:nvSpPr>
        <p:spPr bwMode="auto">
          <a:xfrm>
            <a:off x="755650" y="1268413"/>
            <a:ext cx="792163" cy="431800"/>
          </a:xfrm>
          <a:prstGeom prst="rect">
            <a:avLst/>
          </a:prstGeom>
          <a:solidFill>
            <a:schemeClr val="bg1"/>
          </a:solidFill>
          <a:ln w="9525">
            <a:noFill/>
            <a:miter lim="800000"/>
            <a:headEnd/>
            <a:tailEnd/>
          </a:ln>
        </p:spPr>
        <p:txBody>
          <a:bodyPr wrap="none" anchor="ctr"/>
          <a:lstStyle/>
          <a:p>
            <a:endParaRPr lang="zh-CN" altLang="en-US" sz="1800" b="0">
              <a:solidFill>
                <a:srgbClr val="000000"/>
              </a:solidFill>
            </a:endParaRPr>
          </a:p>
        </p:txBody>
      </p:sp>
      <p:sp>
        <p:nvSpPr>
          <p:cNvPr id="5129" name="Rectangle 15"/>
          <p:cNvSpPr>
            <a:spLocks noChangeArrowheads="1"/>
          </p:cNvSpPr>
          <p:nvPr/>
        </p:nvSpPr>
        <p:spPr bwMode="auto">
          <a:xfrm>
            <a:off x="755650" y="1989138"/>
            <a:ext cx="792163" cy="431800"/>
          </a:xfrm>
          <a:prstGeom prst="rect">
            <a:avLst/>
          </a:prstGeom>
          <a:solidFill>
            <a:schemeClr val="bg1"/>
          </a:solidFill>
          <a:ln w="9525">
            <a:noFill/>
            <a:miter lim="800000"/>
            <a:headEnd/>
            <a:tailEnd/>
          </a:ln>
        </p:spPr>
        <p:txBody>
          <a:bodyPr wrap="none" anchor="ctr"/>
          <a:lstStyle/>
          <a:p>
            <a:endParaRPr lang="zh-CN" altLang="en-US" sz="1800" b="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cstate="print">
            <a:lum bright="-16000" contrast="31000"/>
          </a:blip>
          <a:srcRect/>
          <a:stretch>
            <a:fillRect/>
          </a:stretch>
        </p:blipFill>
        <p:spPr bwMode="auto">
          <a:xfrm>
            <a:off x="323528" y="1052736"/>
            <a:ext cx="8172450" cy="5129212"/>
          </a:xfrm>
          <a:prstGeom prst="rect">
            <a:avLst/>
          </a:prstGeom>
          <a:noFill/>
          <a:ln w="9525">
            <a:noFill/>
            <a:miter lim="800000"/>
            <a:headEnd/>
            <a:tailEnd/>
          </a:ln>
        </p:spPr>
      </p:pic>
      <p:sp>
        <p:nvSpPr>
          <p:cNvPr id="45059" name="Text Box 9"/>
          <p:cNvSpPr txBox="1">
            <a:spLocks noChangeArrowheads="1"/>
          </p:cNvSpPr>
          <p:nvPr/>
        </p:nvSpPr>
        <p:spPr bwMode="auto">
          <a:xfrm>
            <a:off x="827088" y="333375"/>
            <a:ext cx="1622425" cy="396875"/>
          </a:xfrm>
          <a:prstGeom prst="rect">
            <a:avLst/>
          </a:prstGeom>
          <a:noFill/>
          <a:ln w="9525">
            <a:noFill/>
            <a:miter lim="800000"/>
            <a:headEnd/>
            <a:tailEnd/>
          </a:ln>
        </p:spPr>
        <p:txBody>
          <a:bodyPr wrap="none">
            <a:spAutoFit/>
          </a:bodyPr>
          <a:lstStyle/>
          <a:p>
            <a:r>
              <a:rPr lang="en-US" altLang="zh-CN" sz="2000">
                <a:solidFill>
                  <a:srgbClr val="000000"/>
                </a:solidFill>
              </a:rPr>
              <a:t>Simulations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4572000" y="1196975"/>
            <a:ext cx="733425" cy="274638"/>
          </a:xfrm>
          <a:prstGeom prst="rect">
            <a:avLst/>
          </a:prstGeom>
          <a:noFill/>
          <a:ln w="12700">
            <a:noFill/>
            <a:miter lim="800000"/>
            <a:headEnd type="none" w="sm" len="sm"/>
            <a:tailEnd type="none" w="sm" len="sm"/>
          </a:ln>
        </p:spPr>
        <p:txBody>
          <a:bodyPr>
            <a:spAutoFit/>
          </a:bodyPr>
          <a:lstStyle/>
          <a:p>
            <a:r>
              <a:rPr lang="en-US" altLang="zh-CN" sz="1200">
                <a:solidFill>
                  <a:srgbClr val="000000"/>
                </a:solidFill>
              </a:rPr>
              <a:t>Results</a:t>
            </a:r>
            <a:r>
              <a:rPr lang="en-US" altLang="zh-CN" sz="1200" b="0">
                <a:solidFill>
                  <a:srgbClr val="000000"/>
                </a:solidFill>
              </a:rPr>
              <a:t>:</a:t>
            </a:r>
          </a:p>
        </p:txBody>
      </p:sp>
      <p:pic>
        <p:nvPicPr>
          <p:cNvPr id="46083" name="Picture 3"/>
          <p:cNvPicPr>
            <a:picLocks noChangeAspect="1" noChangeArrowheads="1"/>
          </p:cNvPicPr>
          <p:nvPr/>
        </p:nvPicPr>
        <p:blipFill>
          <a:blip r:embed="rId2" cstate="print">
            <a:lum bright="-30000" contrast="51000"/>
          </a:blip>
          <a:srcRect l="6622" t="33882" r="10844" b="24074"/>
          <a:stretch>
            <a:fillRect/>
          </a:stretch>
        </p:blipFill>
        <p:spPr bwMode="auto">
          <a:xfrm>
            <a:off x="0" y="836613"/>
            <a:ext cx="4427538" cy="3187700"/>
          </a:xfrm>
          <a:prstGeom prst="rect">
            <a:avLst/>
          </a:prstGeom>
          <a:noFill/>
          <a:ln w="12700">
            <a:noFill/>
            <a:miter lim="800000"/>
            <a:headEnd type="none" w="sm" len="sm"/>
            <a:tailEnd type="none" w="sm" len="sm"/>
          </a:ln>
        </p:spPr>
      </p:pic>
      <p:pic>
        <p:nvPicPr>
          <p:cNvPr id="46084" name="Picture 4"/>
          <p:cNvPicPr>
            <a:picLocks noChangeAspect="1" noChangeArrowheads="1"/>
          </p:cNvPicPr>
          <p:nvPr/>
        </p:nvPicPr>
        <p:blipFill>
          <a:blip r:embed="rId3" cstate="print">
            <a:lum bright="-45000" contrast="62000"/>
          </a:blip>
          <a:srcRect l="8867" t="35077" r="12366" b="24231"/>
          <a:stretch>
            <a:fillRect/>
          </a:stretch>
        </p:blipFill>
        <p:spPr bwMode="auto">
          <a:xfrm>
            <a:off x="0" y="3933825"/>
            <a:ext cx="4283075" cy="2735263"/>
          </a:xfrm>
          <a:prstGeom prst="rect">
            <a:avLst/>
          </a:prstGeom>
          <a:noFill/>
          <a:ln w="12700">
            <a:noFill/>
            <a:miter lim="800000"/>
            <a:headEnd type="none" w="sm" len="sm"/>
            <a:tailEnd type="none" w="sm" len="sm"/>
          </a:ln>
        </p:spPr>
      </p:pic>
      <p:sp>
        <p:nvSpPr>
          <p:cNvPr id="46085" name="Text Box 5"/>
          <p:cNvSpPr txBox="1">
            <a:spLocks noChangeArrowheads="1"/>
          </p:cNvSpPr>
          <p:nvPr/>
        </p:nvSpPr>
        <p:spPr bwMode="auto">
          <a:xfrm>
            <a:off x="4953000" y="3536950"/>
            <a:ext cx="184150" cy="762000"/>
          </a:xfrm>
          <a:prstGeom prst="rect">
            <a:avLst/>
          </a:prstGeom>
          <a:noFill/>
          <a:ln w="12700">
            <a:noFill/>
            <a:miter lim="800000"/>
            <a:headEnd type="none" w="sm" len="sm"/>
            <a:tailEnd type="none" w="sm" len="sm"/>
          </a:ln>
        </p:spPr>
        <p:txBody>
          <a:bodyPr wrap="none">
            <a:spAutoFit/>
          </a:bodyPr>
          <a:lstStyle/>
          <a:p>
            <a:endParaRPr lang="zh-CN" altLang="en-US" sz="4400" b="0">
              <a:solidFill>
                <a:srgbClr val="000000"/>
              </a:solidFill>
            </a:endParaRPr>
          </a:p>
        </p:txBody>
      </p:sp>
      <p:sp>
        <p:nvSpPr>
          <p:cNvPr id="46086" name="Text Box 6"/>
          <p:cNvSpPr txBox="1">
            <a:spLocks noChangeArrowheads="1"/>
          </p:cNvSpPr>
          <p:nvPr/>
        </p:nvSpPr>
        <p:spPr bwMode="auto">
          <a:xfrm>
            <a:off x="990600" y="1219200"/>
            <a:ext cx="1219200" cy="366713"/>
          </a:xfrm>
          <a:prstGeom prst="rect">
            <a:avLst/>
          </a:prstGeom>
          <a:noFill/>
          <a:ln w="12700">
            <a:noFill/>
            <a:miter lim="800000"/>
            <a:headEnd type="none" w="sm" len="sm"/>
            <a:tailEnd type="none" w="sm" len="sm"/>
          </a:ln>
        </p:spPr>
        <p:txBody>
          <a:bodyPr>
            <a:spAutoFit/>
          </a:bodyPr>
          <a:lstStyle/>
          <a:p>
            <a:r>
              <a:rPr lang="en-US" altLang="zh-CN" sz="1800" b="0">
                <a:solidFill>
                  <a:srgbClr val="000000"/>
                </a:solidFill>
              </a:rPr>
              <a:t>C</a:t>
            </a:r>
            <a:r>
              <a:rPr lang="en-US" altLang="zh-CN" sz="1800" b="0" baseline="-25000">
                <a:solidFill>
                  <a:srgbClr val="000000"/>
                </a:solidFill>
              </a:rPr>
              <a:t>1</a:t>
            </a:r>
            <a:r>
              <a:rPr lang="en-US" altLang="zh-CN" sz="1800" b="0">
                <a:solidFill>
                  <a:srgbClr val="000000"/>
                </a:solidFill>
              </a:rPr>
              <a:t>=0.3</a:t>
            </a:r>
            <a:endParaRPr lang="zh-CN" altLang="en-US" sz="1800" b="0">
              <a:solidFill>
                <a:srgbClr val="000000"/>
              </a:solidFill>
            </a:endParaRPr>
          </a:p>
        </p:txBody>
      </p:sp>
      <p:sp>
        <p:nvSpPr>
          <p:cNvPr id="46087" name="Text Box 7"/>
          <p:cNvSpPr txBox="1">
            <a:spLocks noChangeArrowheads="1"/>
          </p:cNvSpPr>
          <p:nvPr/>
        </p:nvSpPr>
        <p:spPr bwMode="auto">
          <a:xfrm>
            <a:off x="1143000" y="4267200"/>
            <a:ext cx="693738" cy="366713"/>
          </a:xfrm>
          <a:prstGeom prst="rect">
            <a:avLst/>
          </a:prstGeom>
          <a:noFill/>
          <a:ln w="12700">
            <a:noFill/>
            <a:miter lim="800000"/>
            <a:headEnd type="none" w="sm" len="sm"/>
            <a:tailEnd type="none" w="sm" len="sm"/>
          </a:ln>
        </p:spPr>
        <p:txBody>
          <a:bodyPr wrap="none">
            <a:spAutoFit/>
          </a:bodyPr>
          <a:lstStyle/>
          <a:p>
            <a:r>
              <a:rPr lang="en-US" altLang="zh-CN" sz="1800" b="0">
                <a:solidFill>
                  <a:srgbClr val="000000"/>
                </a:solidFill>
              </a:rPr>
              <a:t>C</a:t>
            </a:r>
            <a:r>
              <a:rPr lang="en-US" altLang="zh-CN" sz="1800" b="0" baseline="-25000">
                <a:solidFill>
                  <a:srgbClr val="000000"/>
                </a:solidFill>
              </a:rPr>
              <a:t>1</a:t>
            </a:r>
            <a:r>
              <a:rPr lang="en-US" altLang="zh-CN" sz="1800" b="0">
                <a:solidFill>
                  <a:srgbClr val="000000"/>
                </a:solidFill>
              </a:rPr>
              <a:t>=1</a:t>
            </a:r>
          </a:p>
        </p:txBody>
      </p:sp>
      <p:pic>
        <p:nvPicPr>
          <p:cNvPr id="46088" name="Picture 8"/>
          <p:cNvPicPr>
            <a:picLocks noChangeAspect="1" noChangeArrowheads="1"/>
          </p:cNvPicPr>
          <p:nvPr/>
        </p:nvPicPr>
        <p:blipFill>
          <a:blip r:embed="rId4" cstate="print">
            <a:lum bright="-39000" contrast="67000"/>
          </a:blip>
          <a:srcRect/>
          <a:stretch>
            <a:fillRect/>
          </a:stretch>
        </p:blipFill>
        <p:spPr bwMode="auto">
          <a:xfrm>
            <a:off x="4427538" y="1989138"/>
            <a:ext cx="4716462" cy="3382962"/>
          </a:xfrm>
          <a:prstGeom prst="rect">
            <a:avLst/>
          </a:prstGeom>
          <a:noFill/>
          <a:ln w="9525">
            <a:noFill/>
            <a:miter lim="800000"/>
            <a:headEnd/>
            <a:tailEnd/>
          </a:ln>
        </p:spPr>
      </p:pic>
      <p:sp>
        <p:nvSpPr>
          <p:cNvPr id="46089" name="Text Box 9"/>
          <p:cNvSpPr txBox="1">
            <a:spLocks noChangeArrowheads="1"/>
          </p:cNvSpPr>
          <p:nvPr/>
        </p:nvSpPr>
        <p:spPr bwMode="auto">
          <a:xfrm>
            <a:off x="6084888" y="1557338"/>
            <a:ext cx="1225550" cy="366712"/>
          </a:xfrm>
          <a:prstGeom prst="rect">
            <a:avLst/>
          </a:prstGeom>
          <a:noFill/>
          <a:ln w="9525">
            <a:noFill/>
            <a:miter lim="800000"/>
            <a:headEnd/>
            <a:tailEnd/>
          </a:ln>
        </p:spPr>
        <p:txBody>
          <a:bodyPr>
            <a:spAutoFit/>
          </a:bodyPr>
          <a:lstStyle/>
          <a:p>
            <a:pPr>
              <a:spcBef>
                <a:spcPct val="50000"/>
              </a:spcBef>
            </a:pPr>
            <a:r>
              <a:rPr lang="en-US" altLang="zh-CN" sz="1800">
                <a:solidFill>
                  <a:srgbClr val="0000FF"/>
                </a:solidFill>
              </a:rPr>
              <a:t>2:3:6</a:t>
            </a:r>
          </a:p>
        </p:txBody>
      </p:sp>
      <p:sp>
        <p:nvSpPr>
          <p:cNvPr id="46090" name="Text Box 10"/>
          <p:cNvSpPr txBox="1">
            <a:spLocks noChangeArrowheads="1"/>
          </p:cNvSpPr>
          <p:nvPr/>
        </p:nvSpPr>
        <p:spPr bwMode="auto">
          <a:xfrm>
            <a:off x="6084888" y="5516563"/>
            <a:ext cx="1225550" cy="366712"/>
          </a:xfrm>
          <a:prstGeom prst="rect">
            <a:avLst/>
          </a:prstGeom>
          <a:noFill/>
          <a:ln w="9525">
            <a:noFill/>
            <a:miter lim="800000"/>
            <a:headEnd/>
            <a:tailEnd/>
          </a:ln>
        </p:spPr>
        <p:txBody>
          <a:bodyPr>
            <a:spAutoFit/>
          </a:bodyPr>
          <a:lstStyle/>
          <a:p>
            <a:pPr>
              <a:spcBef>
                <a:spcPct val="50000"/>
              </a:spcBef>
            </a:pPr>
            <a:r>
              <a:rPr lang="en-US" altLang="zh-CN" sz="1800">
                <a:solidFill>
                  <a:srgbClr val="0000FF"/>
                </a:solidFill>
              </a:rPr>
              <a:t>4:6:9</a:t>
            </a:r>
          </a:p>
        </p:txBody>
      </p:sp>
      <p:sp>
        <p:nvSpPr>
          <p:cNvPr id="46091" name="Text Box 11"/>
          <p:cNvSpPr txBox="1">
            <a:spLocks noChangeArrowheads="1"/>
          </p:cNvSpPr>
          <p:nvPr/>
        </p:nvSpPr>
        <p:spPr bwMode="auto">
          <a:xfrm>
            <a:off x="539750" y="404813"/>
            <a:ext cx="5040313" cy="366712"/>
          </a:xfrm>
          <a:prstGeom prst="rect">
            <a:avLst/>
          </a:prstGeom>
          <a:noFill/>
          <a:ln w="9525">
            <a:noFill/>
            <a:miter lim="800000"/>
            <a:headEnd/>
            <a:tailEnd/>
          </a:ln>
        </p:spPr>
        <p:txBody>
          <a:bodyPr>
            <a:spAutoFit/>
          </a:bodyPr>
          <a:lstStyle/>
          <a:p>
            <a:pPr>
              <a:spcBef>
                <a:spcPct val="50000"/>
              </a:spcBef>
            </a:pPr>
            <a:r>
              <a:rPr lang="en-US" altLang="zh-CN" sz="1800" b="0">
                <a:solidFill>
                  <a:srgbClr val="000000"/>
                </a:solidFill>
              </a:rPr>
              <a:t>Different type-I speed</a:t>
            </a:r>
          </a:p>
        </p:txBody>
      </p:sp>
      <p:sp>
        <p:nvSpPr>
          <p:cNvPr id="46092" name="TextBox 11"/>
          <p:cNvSpPr txBox="1">
            <a:spLocks noChangeArrowheads="1"/>
          </p:cNvSpPr>
          <p:nvPr/>
        </p:nvSpPr>
        <p:spPr bwMode="auto">
          <a:xfrm>
            <a:off x="4333875" y="5805488"/>
            <a:ext cx="4810125" cy="676275"/>
          </a:xfrm>
          <a:prstGeom prst="rect">
            <a:avLst/>
          </a:prstGeom>
          <a:noFill/>
          <a:ln w="9525">
            <a:noFill/>
            <a:miter lim="800000"/>
            <a:headEnd/>
            <a:tailEnd/>
          </a:ln>
        </p:spPr>
        <p:txBody>
          <a:bodyPr wrap="none">
            <a:spAutoFit/>
          </a:bodyPr>
          <a:lstStyle/>
          <a:p>
            <a:endParaRPr lang="en-US" altLang="zh-CN" sz="2000" dirty="0"/>
          </a:p>
          <a:p>
            <a:r>
              <a:rPr lang="en-US" altLang="zh-CN" sz="1800" dirty="0"/>
              <a:t>partly see Zhou 2010 (Torun conference) . </a:t>
            </a:r>
            <a:endParaRPr lang="zh-CN" altLang="en-US" sz="1800" dirty="0"/>
          </a:p>
        </p:txBody>
      </p:sp>
    </p:spTree>
  </p:cSld>
  <p:clrMapOvr>
    <a:masterClrMapping/>
  </p:clrMapOvr>
  <p:transition>
    <p:zoom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179388" y="188913"/>
            <a:ext cx="7180262" cy="706437"/>
          </a:xfrm>
        </p:spPr>
        <p:txBody>
          <a:bodyPr/>
          <a:lstStyle/>
          <a:p>
            <a:r>
              <a:rPr lang="en-US" altLang="zh-CN" smtClean="0"/>
              <a:t>Conclusion for PART I</a:t>
            </a:r>
            <a:endParaRPr lang="zh-CN" altLang="en-US" sz="2400" smtClean="0"/>
          </a:p>
        </p:txBody>
      </p:sp>
      <p:sp>
        <p:nvSpPr>
          <p:cNvPr id="47107" name="内容占位符 2"/>
          <p:cNvSpPr>
            <a:spLocks noGrp="1"/>
          </p:cNvSpPr>
          <p:nvPr>
            <p:ph idx="1"/>
          </p:nvPr>
        </p:nvSpPr>
        <p:spPr bwMode="auto">
          <a:xfrm>
            <a:off x="468313" y="1484313"/>
            <a:ext cx="8229600" cy="4525962"/>
          </a:xfrm>
          <a:noFill/>
          <a:ln>
            <a:miter lim="800000"/>
            <a:headEnd/>
            <a:tailEnd/>
          </a:ln>
        </p:spPr>
        <p:txBody>
          <a:bodyPr vert="horz" wrap="square" lIns="91440" tIns="45720" rIns="91440" bIns="45720" numCol="1" anchor="t" anchorCtr="0" compatLnSpc="1">
            <a:prstTxWarp prst="textNoShape">
              <a:avLst/>
            </a:prstTxWarp>
          </a:bodyPr>
          <a:lstStyle/>
          <a:p>
            <a:r>
              <a:rPr lang="en-US" altLang="zh-CN" sz="2000" dirty="0" err="1" smtClean="0"/>
              <a:t>Protoplanetary</a:t>
            </a:r>
            <a:r>
              <a:rPr lang="en-US" altLang="zh-CN" sz="2000" dirty="0" smtClean="0"/>
              <a:t> disk makes the planetary system more colorful,</a:t>
            </a:r>
          </a:p>
          <a:p>
            <a:r>
              <a:rPr lang="en-US" altLang="zh-CN" sz="2000" dirty="0" smtClean="0"/>
              <a:t>The varieties of  planet systems are not fully revealed &amp; understood,</a:t>
            </a:r>
          </a:p>
          <a:p>
            <a:pPr>
              <a:buNone/>
            </a:pPr>
            <a:r>
              <a:rPr lang="en-US" altLang="zh-CN" sz="2000" dirty="0" smtClean="0">
                <a:solidFill>
                  <a:srgbClr val="FF0000"/>
                </a:solidFill>
              </a:rPr>
              <a:t>    Observational </a:t>
            </a:r>
            <a:r>
              <a:rPr lang="en-US" altLang="zh-CN" sz="2000" dirty="0" smtClean="0"/>
              <a:t>selections: RV &amp; Transit : inner, image: out</a:t>
            </a:r>
          </a:p>
          <a:p>
            <a:pPr>
              <a:buNone/>
            </a:pPr>
            <a:r>
              <a:rPr lang="en-US" altLang="zh-CN" sz="2000" dirty="0" smtClean="0"/>
              <a:t>      Host star properties (distance, age)  are not exact: e.g., dim stars</a:t>
            </a:r>
          </a:p>
          <a:p>
            <a:pPr>
              <a:buNone/>
            </a:pPr>
            <a:r>
              <a:rPr lang="en-US" altLang="zh-CN" sz="2000" dirty="0" smtClean="0"/>
              <a:t>    </a:t>
            </a:r>
            <a:r>
              <a:rPr lang="en-US" altLang="zh-CN" sz="2000" dirty="0" smtClean="0">
                <a:solidFill>
                  <a:srgbClr val="FF0000"/>
                </a:solidFill>
              </a:rPr>
              <a:t>Theoretically</a:t>
            </a:r>
            <a:r>
              <a:rPr lang="en-US" altLang="zh-CN" sz="2000" dirty="0" smtClean="0"/>
              <a:t> :  dynamical interactions are too complicate.</a:t>
            </a:r>
          </a:p>
          <a:p>
            <a:endParaRPr lang="en-US" altLang="zh-CN" sz="2000" dirty="0" smtClean="0"/>
          </a:p>
          <a:p>
            <a:r>
              <a:rPr lang="en-US" altLang="zh-CN" sz="2000" dirty="0" smtClean="0"/>
              <a:t>We need more samples, especially for bright stars, </a:t>
            </a:r>
          </a:p>
          <a:p>
            <a:endParaRPr lang="en-US" altLang="zh-CN" sz="2000" dirty="0" smtClean="0"/>
          </a:p>
          <a:p>
            <a:endParaRPr lang="en-US" altLang="zh-CN" sz="2000" dirty="0" smtClean="0"/>
          </a:p>
          <a:p>
            <a:r>
              <a:rPr lang="en-US" altLang="zh-CN" sz="2000" dirty="0" smtClean="0"/>
              <a:t>PART II. Transit survey in Dome A, Antarctic</a:t>
            </a:r>
            <a:endParaRPr lang="zh-CN" altLang="en-US" sz="20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p:txBody>
          <a:bodyPr/>
          <a:lstStyle/>
          <a:p>
            <a:r>
              <a:rPr kumimoji="1" lang="en-US" altLang="zh-CN" smtClean="0"/>
              <a:t>On ground</a:t>
            </a:r>
            <a:endParaRPr kumimoji="1" lang="zh-CN" altLang="en-US" smtClean="0"/>
          </a:p>
        </p:txBody>
      </p:sp>
      <p:pic>
        <p:nvPicPr>
          <p:cNvPr id="48131" name="图片 5"/>
          <p:cNvPicPr>
            <a:picLocks noChangeAspect="1"/>
          </p:cNvPicPr>
          <p:nvPr/>
        </p:nvPicPr>
        <p:blipFill>
          <a:blip r:embed="rId2" cstate="print">
            <a:lum bright="-30000" contrast="44000"/>
          </a:blip>
          <a:srcRect/>
          <a:stretch>
            <a:fillRect/>
          </a:stretch>
        </p:blipFill>
        <p:spPr bwMode="auto">
          <a:xfrm>
            <a:off x="684213" y="1125538"/>
            <a:ext cx="7848600" cy="4900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p:txBody>
          <a:bodyPr/>
          <a:lstStyle/>
          <a:p>
            <a:r>
              <a:rPr kumimoji="1" lang="en-US" altLang="zh-CN" sz="2000" dirty="0" smtClean="0"/>
              <a:t> Background</a:t>
            </a:r>
            <a:endParaRPr kumimoji="1" lang="zh-CN" altLang="en-US" sz="2000" dirty="0" smtClean="0"/>
          </a:p>
        </p:txBody>
      </p:sp>
      <p:pic>
        <p:nvPicPr>
          <p:cNvPr id="26627" name="Picture 3"/>
          <p:cNvPicPr>
            <a:picLocks noChangeAspect="1" noChangeArrowheads="1"/>
          </p:cNvPicPr>
          <p:nvPr/>
        </p:nvPicPr>
        <p:blipFill>
          <a:blip r:embed="rId2" cstate="print">
            <a:lum bright="-40000" contrast="38000"/>
          </a:blip>
          <a:srcRect/>
          <a:stretch>
            <a:fillRect/>
          </a:stretch>
        </p:blipFill>
        <p:spPr bwMode="auto">
          <a:xfrm>
            <a:off x="250825" y="2276475"/>
            <a:ext cx="5472113" cy="4283075"/>
          </a:xfrm>
          <a:prstGeom prst="rect">
            <a:avLst/>
          </a:prstGeom>
          <a:noFill/>
          <a:ln w="9525">
            <a:noFill/>
            <a:miter lim="800000"/>
            <a:headEnd/>
            <a:tailEnd/>
          </a:ln>
        </p:spPr>
      </p:pic>
      <p:sp>
        <p:nvSpPr>
          <p:cNvPr id="26628" name="Rectangle 3"/>
          <p:cNvSpPr>
            <a:spLocks noChangeArrowheads="1"/>
          </p:cNvSpPr>
          <p:nvPr/>
        </p:nvSpPr>
        <p:spPr bwMode="auto">
          <a:xfrm>
            <a:off x="323850" y="981075"/>
            <a:ext cx="8208963" cy="1295400"/>
          </a:xfrm>
          <a:prstGeom prst="rect">
            <a:avLst/>
          </a:prstGeom>
          <a:solidFill>
            <a:srgbClr val="FFFFFF"/>
          </a:solidFill>
          <a:ln w="9525">
            <a:noFill/>
            <a:miter lim="800000"/>
            <a:headEnd/>
            <a:tailEnd/>
          </a:ln>
        </p:spPr>
        <p:txBody>
          <a:bodyPr/>
          <a:lstStyle/>
          <a:p>
            <a:pPr marL="342900" indent="-342900">
              <a:lnSpc>
                <a:spcPct val="90000"/>
              </a:lnSpc>
              <a:spcBef>
                <a:spcPct val="20000"/>
              </a:spcBef>
              <a:buFontTx/>
              <a:buChar char="•"/>
            </a:pPr>
            <a:r>
              <a:rPr lang="en-US" altLang="zh-CN" sz="1800" dirty="0"/>
              <a:t>With radial velocity, TTV  </a:t>
            </a:r>
            <a:r>
              <a:rPr lang="en-US" altLang="zh-CN" sz="1800" dirty="0" smtClean="0"/>
              <a:t>etc., </a:t>
            </a:r>
            <a:r>
              <a:rPr lang="en-US" altLang="zh-CN" sz="1800" dirty="0" smtClean="0"/>
              <a:t> -1490 </a:t>
            </a:r>
            <a:r>
              <a:rPr lang="en-US" altLang="zh-CN" sz="1800" dirty="0" err="1"/>
              <a:t>exoplanets</a:t>
            </a:r>
            <a:r>
              <a:rPr lang="en-US" altLang="zh-CN" sz="1800" dirty="0"/>
              <a:t> are found</a:t>
            </a:r>
          </a:p>
          <a:p>
            <a:pPr marL="342900" indent="-342900">
              <a:lnSpc>
                <a:spcPct val="90000"/>
              </a:lnSpc>
              <a:spcBef>
                <a:spcPct val="20000"/>
              </a:spcBef>
            </a:pPr>
            <a:r>
              <a:rPr lang="en-US" altLang="zh-CN" sz="1800" dirty="0"/>
              <a:t>      (exoplanets.org)</a:t>
            </a:r>
          </a:p>
          <a:p>
            <a:pPr marL="342900" indent="-342900">
              <a:lnSpc>
                <a:spcPct val="90000"/>
              </a:lnSpc>
              <a:spcBef>
                <a:spcPct val="20000"/>
              </a:spcBef>
              <a:buFontTx/>
              <a:buChar char="•"/>
            </a:pPr>
            <a:r>
              <a:rPr lang="en-US" altLang="zh-CN" sz="1800" dirty="0" err="1"/>
              <a:t>Kepler</a:t>
            </a:r>
            <a:r>
              <a:rPr lang="en-US" altLang="zh-CN" sz="1800" dirty="0"/>
              <a:t> : from </a:t>
            </a:r>
            <a:r>
              <a:rPr lang="en-US" altLang="zh-CN" sz="1800" dirty="0">
                <a:latin typeface="TimesNewRomanPSMT" charset="-122"/>
              </a:rPr>
              <a:t>156,000stars</a:t>
            </a:r>
            <a:r>
              <a:rPr lang="en-US" altLang="zh-CN" sz="1800" b="0" dirty="0">
                <a:latin typeface="TimesNewRomanPSMT" charset="-122"/>
              </a:rPr>
              <a:t>, </a:t>
            </a:r>
            <a:r>
              <a:rPr lang="en-US" altLang="zh-CN" sz="1800" dirty="0" smtClean="0"/>
              <a:t>3845 </a:t>
            </a:r>
            <a:r>
              <a:rPr lang="en-US" altLang="zh-CN" sz="1800" dirty="0"/>
              <a:t>candidates were detected, </a:t>
            </a:r>
            <a:r>
              <a:rPr lang="en-US" altLang="zh-CN" sz="1800" dirty="0" smtClean="0"/>
              <a:t>~</a:t>
            </a:r>
            <a:r>
              <a:rPr lang="en-US" altLang="zh-CN" sz="1800" dirty="0" smtClean="0"/>
              <a:t>961 </a:t>
            </a:r>
            <a:r>
              <a:rPr lang="en-US" altLang="zh-CN" sz="1800" dirty="0" smtClean="0"/>
              <a:t>are </a:t>
            </a:r>
            <a:r>
              <a:rPr lang="en-US" altLang="zh-CN" sz="1800" dirty="0"/>
              <a:t>verified as </a:t>
            </a:r>
            <a:r>
              <a:rPr lang="en-US" altLang="zh-CN" sz="1800" dirty="0" err="1"/>
              <a:t>exoplanets</a:t>
            </a:r>
            <a:r>
              <a:rPr lang="zh-CN" altLang="en-US" sz="1800" dirty="0"/>
              <a:t> </a:t>
            </a:r>
            <a:r>
              <a:rPr lang="en-US" altLang="zh-CN" sz="1800" dirty="0"/>
              <a:t>(kepler.nasa.gov);</a:t>
            </a:r>
          </a:p>
          <a:p>
            <a:pPr marL="342900" indent="-342900">
              <a:lnSpc>
                <a:spcPct val="90000"/>
              </a:lnSpc>
              <a:spcBef>
                <a:spcPct val="20000"/>
              </a:spcBef>
            </a:pPr>
            <a:endParaRPr lang="en-US" altLang="zh-CN" sz="2000" dirty="0">
              <a:solidFill>
                <a:srgbClr val="3366FF"/>
              </a:solidFill>
            </a:endParaRPr>
          </a:p>
        </p:txBody>
      </p:sp>
      <p:pic>
        <p:nvPicPr>
          <p:cNvPr id="26629" name="Picture 4" descr="250px-Planet_Discovery_Neighbourhood_in_Milky_Way_Galaxy"/>
          <p:cNvPicPr>
            <a:picLocks noChangeAspect="1" noChangeArrowheads="1"/>
          </p:cNvPicPr>
          <p:nvPr/>
        </p:nvPicPr>
        <p:blipFill>
          <a:blip r:embed="rId3" cstate="print"/>
          <a:srcRect/>
          <a:stretch>
            <a:fillRect/>
          </a:stretch>
        </p:blipFill>
        <p:spPr bwMode="auto">
          <a:xfrm>
            <a:off x="5867400" y="4508500"/>
            <a:ext cx="2808288" cy="2176463"/>
          </a:xfrm>
          <a:prstGeom prst="rect">
            <a:avLst/>
          </a:prstGeom>
          <a:noFill/>
          <a:ln w="9525">
            <a:noFill/>
            <a:miter lim="800000"/>
            <a:headEnd/>
            <a:tailEnd/>
          </a:ln>
        </p:spPr>
      </p:pic>
      <p:pic>
        <p:nvPicPr>
          <p:cNvPr id="26630" name="Picture 7" descr="spectroscopy2"/>
          <p:cNvPicPr>
            <a:picLocks noChangeAspect="1" noChangeArrowheads="1"/>
          </p:cNvPicPr>
          <p:nvPr/>
        </p:nvPicPr>
        <p:blipFill>
          <a:blip r:embed="rId4" cstate="print"/>
          <a:srcRect/>
          <a:stretch>
            <a:fillRect/>
          </a:stretch>
        </p:blipFill>
        <p:spPr bwMode="auto">
          <a:xfrm>
            <a:off x="5940425" y="2349500"/>
            <a:ext cx="2663825" cy="2052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900113" y="908050"/>
            <a:ext cx="7848600" cy="725488"/>
          </a:xfrm>
        </p:spPr>
        <p:txBody>
          <a:bodyPr/>
          <a:lstStyle/>
          <a:p>
            <a:r>
              <a:rPr lang="en-AU" altLang="zh-CN" sz="2800" b="0" dirty="0" smtClean="0"/>
              <a:t>Dome A – the summit of the Antarctic icecap</a:t>
            </a:r>
            <a:endParaRPr lang="en-US" altLang="zh-CN" sz="2800" b="0" dirty="0" smtClean="0"/>
          </a:p>
        </p:txBody>
      </p:sp>
      <p:pic>
        <p:nvPicPr>
          <p:cNvPr id="49155" name="Picture 3"/>
          <p:cNvPicPr>
            <a:picLocks noChangeAspect="1" noChangeArrowheads="1"/>
          </p:cNvPicPr>
          <p:nvPr/>
        </p:nvPicPr>
        <p:blipFill>
          <a:blip r:embed="rId3" cstate="print">
            <a:lum bright="-48000" contrast="62000"/>
          </a:blip>
          <a:srcRect/>
          <a:stretch>
            <a:fillRect/>
          </a:stretch>
        </p:blipFill>
        <p:spPr bwMode="auto">
          <a:xfrm>
            <a:off x="827088" y="1773238"/>
            <a:ext cx="6985000" cy="4710112"/>
          </a:xfrm>
          <a:prstGeom prst="rect">
            <a:avLst/>
          </a:prstGeom>
          <a:noFill/>
          <a:ln w="9525">
            <a:noFill/>
            <a:miter lim="800000"/>
            <a:headEnd/>
            <a:tailEnd/>
          </a:ln>
        </p:spPr>
      </p:pic>
      <p:sp>
        <p:nvSpPr>
          <p:cNvPr id="49156" name="Rectangle 4"/>
          <p:cNvSpPr>
            <a:spLocks noChangeArrowheads="1"/>
          </p:cNvSpPr>
          <p:nvPr/>
        </p:nvSpPr>
        <p:spPr bwMode="auto">
          <a:xfrm>
            <a:off x="5867400" y="5516563"/>
            <a:ext cx="2317750" cy="641350"/>
          </a:xfrm>
          <a:prstGeom prst="rect">
            <a:avLst/>
          </a:prstGeom>
          <a:noFill/>
          <a:ln w="9525">
            <a:noFill/>
            <a:miter lim="800000"/>
            <a:headEnd/>
            <a:tailEnd/>
          </a:ln>
        </p:spPr>
        <p:txBody>
          <a:bodyPr>
            <a:spAutoFit/>
          </a:bodyPr>
          <a:lstStyle/>
          <a:p>
            <a:pPr>
              <a:spcBef>
                <a:spcPct val="50000"/>
              </a:spcBef>
            </a:pPr>
            <a:r>
              <a:rPr lang="en-US" altLang="zh-CN" sz="1800"/>
              <a:t>Yuansheng Li, 2005</a:t>
            </a:r>
          </a:p>
        </p:txBody>
      </p:sp>
      <p:sp>
        <p:nvSpPr>
          <p:cNvPr id="49157" name="Rectangle 5"/>
          <p:cNvSpPr>
            <a:spLocks noChangeArrowheads="1"/>
          </p:cNvSpPr>
          <p:nvPr/>
        </p:nvSpPr>
        <p:spPr bwMode="auto">
          <a:xfrm>
            <a:off x="323850" y="5805488"/>
            <a:ext cx="8229600" cy="703262"/>
          </a:xfrm>
          <a:prstGeom prst="rect">
            <a:avLst/>
          </a:prstGeom>
          <a:noFill/>
          <a:ln w="12700">
            <a:noFill/>
            <a:miter lim="800000"/>
            <a:headEnd/>
            <a:tailEnd/>
          </a:ln>
        </p:spPr>
        <p:txBody>
          <a:bodyPr lIns="90487" tIns="44450" rIns="90487" bIns="44450"/>
          <a:lstStyle/>
          <a:p>
            <a:endParaRPr lang="en-AU" altLang="zh-CN" sz="1800" b="0">
              <a:solidFill>
                <a:srgbClr val="FFFF66"/>
              </a:solidFill>
              <a:ea typeface="黑体" pitchFamily="49" charset="-122"/>
            </a:endParaRPr>
          </a:p>
        </p:txBody>
      </p:sp>
      <p:sp>
        <p:nvSpPr>
          <p:cNvPr id="49158" name="Rectangle 6"/>
          <p:cNvSpPr>
            <a:spLocks noChangeArrowheads="1"/>
          </p:cNvSpPr>
          <p:nvPr/>
        </p:nvSpPr>
        <p:spPr bwMode="auto">
          <a:xfrm>
            <a:off x="6629400" y="3429000"/>
            <a:ext cx="2514600" cy="1570038"/>
          </a:xfrm>
          <a:prstGeom prst="rect">
            <a:avLst/>
          </a:prstGeom>
          <a:noFill/>
          <a:ln w="9525">
            <a:noFill/>
            <a:miter lim="800000"/>
            <a:headEnd/>
            <a:tailEnd/>
          </a:ln>
        </p:spPr>
        <p:txBody>
          <a:bodyPr>
            <a:spAutoFit/>
          </a:bodyPr>
          <a:lstStyle/>
          <a:p>
            <a:r>
              <a:rPr lang="en-US" altLang="zh-CN" sz="1600">
                <a:solidFill>
                  <a:schemeClr val="accent2"/>
                </a:solidFill>
              </a:rPr>
              <a:t>Latitude:    </a:t>
            </a:r>
          </a:p>
          <a:p>
            <a:r>
              <a:rPr lang="en-US" altLang="zh-CN" sz="1600">
                <a:solidFill>
                  <a:srgbClr val="000099"/>
                </a:solidFill>
              </a:rPr>
              <a:t>    80°22′00″S</a:t>
            </a:r>
          </a:p>
          <a:p>
            <a:r>
              <a:rPr lang="en-US" altLang="zh-CN" sz="1600">
                <a:solidFill>
                  <a:srgbClr val="000099"/>
                </a:solidFill>
              </a:rPr>
              <a:t>Longitude      </a:t>
            </a:r>
          </a:p>
          <a:p>
            <a:r>
              <a:rPr lang="en-US" altLang="zh-CN" sz="1600">
                <a:solidFill>
                  <a:srgbClr val="000099"/>
                </a:solidFill>
              </a:rPr>
              <a:t>    77°21′11″E</a:t>
            </a:r>
          </a:p>
          <a:p>
            <a:r>
              <a:rPr lang="en-US" altLang="zh-CN" sz="1600">
                <a:solidFill>
                  <a:schemeClr val="accent2"/>
                </a:solidFill>
              </a:rPr>
              <a:t>Height: </a:t>
            </a:r>
          </a:p>
          <a:p>
            <a:r>
              <a:rPr lang="en-US" altLang="zh-CN" sz="1600">
                <a:solidFill>
                  <a:schemeClr val="accent2"/>
                </a:solidFill>
              </a:rPr>
              <a:t>   4093m </a:t>
            </a:r>
          </a:p>
        </p:txBody>
      </p:sp>
      <p:sp>
        <p:nvSpPr>
          <p:cNvPr id="49159" name="Text Box 7"/>
          <p:cNvSpPr txBox="1">
            <a:spLocks noChangeArrowheads="1"/>
          </p:cNvSpPr>
          <p:nvPr/>
        </p:nvSpPr>
        <p:spPr bwMode="auto">
          <a:xfrm>
            <a:off x="468313" y="341313"/>
            <a:ext cx="4699000" cy="461962"/>
          </a:xfrm>
          <a:prstGeom prst="rect">
            <a:avLst/>
          </a:prstGeom>
          <a:noFill/>
          <a:ln w="9525">
            <a:noFill/>
            <a:miter lim="800000"/>
            <a:headEnd/>
            <a:tailEnd/>
          </a:ln>
        </p:spPr>
        <p:txBody>
          <a:bodyPr wrap="none">
            <a:spAutoFit/>
          </a:bodyPr>
          <a:lstStyle/>
          <a:p>
            <a:r>
              <a:rPr lang="en-US" altLang="zh-CN" sz="2400"/>
              <a:t>Antarctic--future observatories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50179" name="Rectangle 3"/>
          <p:cNvSpPr>
            <a:spLocks/>
          </p:cNvSpPr>
          <p:nvPr/>
        </p:nvSpPr>
        <p:spPr bwMode="auto">
          <a:xfrm>
            <a:off x="1155700" y="4183063"/>
            <a:ext cx="728663" cy="269875"/>
          </a:xfrm>
          <a:prstGeom prst="rect">
            <a:avLst/>
          </a:prstGeom>
          <a:noFill/>
          <a:ln w="12700">
            <a:noFill/>
            <a:miter lim="800000"/>
            <a:headEnd/>
            <a:tailEnd/>
          </a:ln>
        </p:spPr>
        <p:txBody>
          <a:bodyPr wrap="none" lIns="0" tIns="0" rIns="40638" bIns="0">
            <a:spAutoFit/>
          </a:bodyPr>
          <a:lstStyle/>
          <a:p>
            <a:pPr marL="39688"/>
            <a:r>
              <a:rPr lang="zh-CN" altLang="en-US" sz="1700" b="0" dirty="0">
                <a:solidFill>
                  <a:srgbClr val="0000FF"/>
                </a:solidFill>
                <a:latin typeface="华文黑体" charset="-122"/>
                <a:sym typeface="华文黑体" charset="-122"/>
              </a:rPr>
              <a:t>声雷达</a:t>
            </a:r>
          </a:p>
        </p:txBody>
      </p:sp>
      <p:sp>
        <p:nvSpPr>
          <p:cNvPr id="50180" name="Rectangle 4"/>
          <p:cNvSpPr>
            <a:spLocks/>
          </p:cNvSpPr>
          <p:nvPr/>
        </p:nvSpPr>
        <p:spPr bwMode="auto">
          <a:xfrm>
            <a:off x="2843808" y="4077072"/>
            <a:ext cx="756231" cy="261610"/>
          </a:xfrm>
          <a:prstGeom prst="rect">
            <a:avLst/>
          </a:prstGeom>
          <a:noFill/>
          <a:ln w="12700">
            <a:noFill/>
            <a:miter lim="800000"/>
            <a:headEnd/>
            <a:tailEnd/>
          </a:ln>
        </p:spPr>
        <p:txBody>
          <a:bodyPr wrap="none" lIns="0" tIns="0" rIns="40638" bIns="0">
            <a:spAutoFit/>
          </a:bodyPr>
          <a:lstStyle/>
          <a:p>
            <a:pPr marL="39688"/>
            <a:r>
              <a:rPr lang="en-US" altLang="zh-CN" sz="1700" b="0" dirty="0" smtClean="0">
                <a:solidFill>
                  <a:srgbClr val="FF0000"/>
                </a:solidFill>
                <a:latin typeface="华文黑体" charset="-122"/>
                <a:sym typeface="华文黑体" charset="-122"/>
              </a:rPr>
              <a:t>CSTAR</a:t>
            </a:r>
            <a:endParaRPr lang="zh-CN" altLang="en-US" sz="1700" b="0" dirty="0">
              <a:solidFill>
                <a:srgbClr val="FF0000"/>
              </a:solidFill>
              <a:latin typeface="华文黑体" charset="-122"/>
              <a:sym typeface="华文黑体" charset="-122"/>
            </a:endParaRPr>
          </a:p>
        </p:txBody>
      </p:sp>
      <p:sp>
        <p:nvSpPr>
          <p:cNvPr id="50181" name="Rectangle 6"/>
          <p:cNvSpPr>
            <a:spLocks/>
          </p:cNvSpPr>
          <p:nvPr/>
        </p:nvSpPr>
        <p:spPr bwMode="auto">
          <a:xfrm>
            <a:off x="6919913" y="5392738"/>
            <a:ext cx="1376362" cy="269875"/>
          </a:xfrm>
          <a:prstGeom prst="rect">
            <a:avLst/>
          </a:prstGeom>
          <a:noFill/>
          <a:ln w="12700">
            <a:noFill/>
            <a:miter lim="800000"/>
            <a:headEnd/>
            <a:tailEnd/>
          </a:ln>
        </p:spPr>
        <p:txBody>
          <a:bodyPr wrap="none" lIns="0" tIns="0" rIns="40638" bIns="0">
            <a:spAutoFit/>
          </a:bodyPr>
          <a:lstStyle/>
          <a:p>
            <a:pPr marL="39688"/>
            <a:r>
              <a:rPr lang="zh-CN" altLang="en-US" sz="1700" b="0" dirty="0">
                <a:solidFill>
                  <a:srgbClr val="0000FF"/>
                </a:solidFill>
                <a:sym typeface="Arial" pitchFamily="34" charset="0"/>
              </a:rPr>
              <a:t>太阳能电池板</a:t>
            </a:r>
          </a:p>
        </p:txBody>
      </p:sp>
      <p:sp>
        <p:nvSpPr>
          <p:cNvPr id="50182" name="Rectangle 7"/>
          <p:cNvSpPr>
            <a:spLocks/>
          </p:cNvSpPr>
          <p:nvPr/>
        </p:nvSpPr>
        <p:spPr bwMode="auto">
          <a:xfrm>
            <a:off x="7045325" y="2424113"/>
            <a:ext cx="2127825" cy="261610"/>
          </a:xfrm>
          <a:prstGeom prst="rect">
            <a:avLst/>
          </a:prstGeom>
          <a:noFill/>
          <a:ln w="12700">
            <a:noFill/>
            <a:miter lim="800000"/>
            <a:headEnd/>
            <a:tailEnd/>
          </a:ln>
        </p:spPr>
        <p:txBody>
          <a:bodyPr wrap="none" lIns="0" tIns="0" rIns="40638" bIns="0">
            <a:spAutoFit/>
          </a:bodyPr>
          <a:lstStyle/>
          <a:p>
            <a:pPr marL="39688"/>
            <a:r>
              <a:rPr lang="en-US" altLang="zh-CN" sz="1700" b="0" dirty="0">
                <a:solidFill>
                  <a:srgbClr val="0000FF"/>
                </a:solidFill>
                <a:latin typeface="华文黑体" charset="-122"/>
                <a:sym typeface="华文黑体" charset="-122"/>
              </a:rPr>
              <a:t>DASLE </a:t>
            </a:r>
            <a:r>
              <a:rPr lang="zh-CN" altLang="en-US" sz="1700" b="0" dirty="0">
                <a:solidFill>
                  <a:srgbClr val="0000FF"/>
                </a:solidFill>
                <a:latin typeface="华文黑体" charset="-122"/>
                <a:sym typeface="华文黑体" charset="-122"/>
              </a:rPr>
              <a:t>声波风速计塔</a:t>
            </a:r>
          </a:p>
        </p:txBody>
      </p:sp>
      <p:sp>
        <p:nvSpPr>
          <p:cNvPr id="50183" name="Rectangle 18"/>
          <p:cNvSpPr>
            <a:spLocks/>
          </p:cNvSpPr>
          <p:nvPr/>
        </p:nvSpPr>
        <p:spPr bwMode="auto">
          <a:xfrm>
            <a:off x="4499992" y="5445224"/>
            <a:ext cx="2284085" cy="261610"/>
          </a:xfrm>
          <a:prstGeom prst="rect">
            <a:avLst/>
          </a:prstGeom>
          <a:noFill/>
          <a:ln w="12700">
            <a:noFill/>
            <a:miter lim="800000"/>
            <a:headEnd/>
            <a:tailEnd/>
          </a:ln>
        </p:spPr>
        <p:txBody>
          <a:bodyPr wrap="none" lIns="0" tIns="0" rIns="40638" bIns="0">
            <a:spAutoFit/>
          </a:bodyPr>
          <a:lstStyle/>
          <a:p>
            <a:pPr marL="39688"/>
            <a:r>
              <a:rPr lang="en-US" altLang="zh-CN" sz="1700" b="0" dirty="0" err="1">
                <a:solidFill>
                  <a:srgbClr val="0000FF"/>
                </a:solidFill>
                <a:latin typeface="华文黑体" charset="-122"/>
                <a:sym typeface="华文黑体" charset="-122"/>
              </a:rPr>
              <a:t>PreHeat</a:t>
            </a:r>
            <a:r>
              <a:rPr lang="zh-CN" altLang="en-US" sz="1700" b="0" dirty="0">
                <a:solidFill>
                  <a:srgbClr val="0000FF"/>
                </a:solidFill>
                <a:latin typeface="华文黑体" charset="-122"/>
                <a:sym typeface="华文黑体" charset="-122"/>
              </a:rPr>
              <a:t>毫米波望远镜 </a:t>
            </a:r>
          </a:p>
        </p:txBody>
      </p:sp>
      <p:sp>
        <p:nvSpPr>
          <p:cNvPr id="50185" name="Rectangle 20"/>
          <p:cNvSpPr>
            <a:spLocks/>
          </p:cNvSpPr>
          <p:nvPr/>
        </p:nvSpPr>
        <p:spPr bwMode="auto">
          <a:xfrm>
            <a:off x="5572125" y="3875088"/>
            <a:ext cx="1808163" cy="269875"/>
          </a:xfrm>
          <a:prstGeom prst="rect">
            <a:avLst/>
          </a:prstGeom>
          <a:noFill/>
          <a:ln w="12700">
            <a:noFill/>
            <a:miter lim="800000"/>
            <a:headEnd/>
            <a:tailEnd/>
          </a:ln>
        </p:spPr>
        <p:txBody>
          <a:bodyPr wrap="none" lIns="0" tIns="0" rIns="40638" bIns="0">
            <a:spAutoFit/>
          </a:bodyPr>
          <a:lstStyle/>
          <a:p>
            <a:pPr marL="39688"/>
            <a:r>
              <a:rPr lang="en-US" altLang="zh-CN" sz="1700" b="0" dirty="0">
                <a:solidFill>
                  <a:srgbClr val="0000FF"/>
                </a:solidFill>
                <a:latin typeface="华文黑体" charset="-122"/>
                <a:sym typeface="华文黑体" charset="-122"/>
              </a:rPr>
              <a:t>Nigel </a:t>
            </a:r>
            <a:r>
              <a:rPr lang="zh-CN" altLang="en-US" sz="1700" b="0" dirty="0">
                <a:solidFill>
                  <a:srgbClr val="0000FF"/>
                </a:solidFill>
                <a:latin typeface="华文黑体" charset="-122"/>
                <a:sym typeface="华文黑体" charset="-122"/>
              </a:rPr>
              <a:t>天光光谱仪</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p:cNvSpPr>
          <p:nvPr>
            <p:ph type="title"/>
          </p:nvPr>
        </p:nvSpPr>
        <p:spPr>
          <a:xfrm>
            <a:off x="344488" y="188913"/>
            <a:ext cx="6604000" cy="706437"/>
          </a:xfrm>
        </p:spPr>
        <p:txBody>
          <a:bodyPr/>
          <a:lstStyle/>
          <a:p>
            <a:r>
              <a:rPr kumimoji="1" lang="en-US" altLang="zh-CN" sz="2000" smtClean="0"/>
              <a:t>Detectability for a one year continues observation  </a:t>
            </a:r>
            <a:endParaRPr kumimoji="1" lang="zh-CN" altLang="en-US" sz="2000" smtClean="0"/>
          </a:p>
        </p:txBody>
      </p:sp>
      <p:pic>
        <p:nvPicPr>
          <p:cNvPr id="51203" name="内容占位符 3" descr="E:\data-analyse\obser3\sp-80\untitled1.jpg"/>
          <p:cNvPicPr>
            <a:picLocks noGrp="1"/>
          </p:cNvPicPr>
          <p:nvPr>
            <p:ph idx="1"/>
          </p:nvPr>
        </p:nvPicPr>
        <p:blipFill>
          <a:blip r:embed="rId2" cstate="print">
            <a:lum bright="-29000" contrast="38000"/>
          </a:blip>
          <a:srcRect/>
          <a:stretch>
            <a:fillRect/>
          </a:stretch>
        </p:blipFill>
        <p:spPr bwMode="auto">
          <a:xfrm>
            <a:off x="395288" y="1196975"/>
            <a:ext cx="4032250" cy="3744913"/>
          </a:xfrm>
          <a:noFill/>
          <a:ln>
            <a:miter lim="800000"/>
            <a:headEnd/>
            <a:tailEnd/>
          </a:ln>
        </p:spPr>
      </p:pic>
      <p:sp>
        <p:nvSpPr>
          <p:cNvPr id="51204" name="文本框 5"/>
          <p:cNvSpPr txBox="1">
            <a:spLocks noChangeArrowheads="1"/>
          </p:cNvSpPr>
          <p:nvPr/>
        </p:nvSpPr>
        <p:spPr bwMode="auto">
          <a:xfrm>
            <a:off x="2268538" y="908050"/>
            <a:ext cx="996950" cy="339725"/>
          </a:xfrm>
          <a:prstGeom prst="rect">
            <a:avLst/>
          </a:prstGeom>
          <a:noFill/>
          <a:ln w="9525">
            <a:noFill/>
            <a:miter lim="800000"/>
            <a:headEnd/>
            <a:tailEnd/>
          </a:ln>
        </p:spPr>
        <p:txBody>
          <a:bodyPr wrap="none">
            <a:spAutoFit/>
          </a:bodyPr>
          <a:lstStyle/>
          <a:p>
            <a:r>
              <a:rPr kumimoji="1" lang="en-US" altLang="zh-CN" sz="1600"/>
              <a:t>DOME A</a:t>
            </a:r>
            <a:endParaRPr kumimoji="1" lang="zh-CN" altLang="en-US" sz="1600"/>
          </a:p>
        </p:txBody>
      </p:sp>
      <p:sp>
        <p:nvSpPr>
          <p:cNvPr id="51205" name="标题 1"/>
          <p:cNvSpPr txBox="1">
            <a:spLocks/>
          </p:cNvSpPr>
          <p:nvPr/>
        </p:nvSpPr>
        <p:spPr bwMode="auto">
          <a:xfrm>
            <a:off x="6011863" y="692150"/>
            <a:ext cx="1152525" cy="704850"/>
          </a:xfrm>
          <a:prstGeom prst="rect">
            <a:avLst/>
          </a:prstGeom>
          <a:noFill/>
          <a:ln w="9525">
            <a:noFill/>
            <a:miter lim="800000"/>
            <a:headEnd/>
            <a:tailEnd/>
          </a:ln>
        </p:spPr>
        <p:txBody>
          <a:bodyPr anchor="ctr"/>
          <a:lstStyle/>
          <a:p>
            <a:r>
              <a:rPr lang="en-US" altLang="zh-CN" sz="1800"/>
              <a:t>XinLong </a:t>
            </a:r>
            <a:endParaRPr lang="zh-CN" altLang="en-US" sz="1800"/>
          </a:p>
        </p:txBody>
      </p:sp>
      <p:sp>
        <p:nvSpPr>
          <p:cNvPr id="51206" name="文本框 7"/>
          <p:cNvSpPr txBox="1">
            <a:spLocks noChangeArrowheads="1"/>
          </p:cNvSpPr>
          <p:nvPr/>
        </p:nvSpPr>
        <p:spPr bwMode="auto">
          <a:xfrm>
            <a:off x="755650" y="5229225"/>
            <a:ext cx="3503613" cy="584200"/>
          </a:xfrm>
          <a:prstGeom prst="rect">
            <a:avLst/>
          </a:prstGeom>
          <a:noFill/>
          <a:ln w="9525">
            <a:noFill/>
            <a:miter lim="800000"/>
            <a:headEnd/>
            <a:tailEnd/>
          </a:ln>
        </p:spPr>
        <p:txBody>
          <a:bodyPr wrap="none">
            <a:spAutoFit/>
          </a:bodyPr>
          <a:lstStyle/>
          <a:p>
            <a:r>
              <a:rPr kumimoji="1" lang="en-US" altLang="zh-CN" sz="1600"/>
              <a:t>Requirements: Solar Altitude&lt;-13</a:t>
            </a:r>
            <a:r>
              <a:rPr kumimoji="1" lang="en-US" altLang="zh-CN" sz="1600" baseline="30000"/>
              <a:t>o</a:t>
            </a:r>
          </a:p>
          <a:p>
            <a:r>
              <a:rPr kumimoji="1" lang="en-US" altLang="zh-CN" sz="1600"/>
              <a:t>Star Altitude&gt;45</a:t>
            </a:r>
            <a:r>
              <a:rPr kumimoji="1" lang="en-US" altLang="zh-CN" sz="1600" baseline="30000"/>
              <a:t>o</a:t>
            </a:r>
            <a:endParaRPr kumimoji="1" lang="zh-CN" altLang="en-US" sz="1600" baseline="30000"/>
          </a:p>
        </p:txBody>
      </p:sp>
      <p:sp>
        <p:nvSpPr>
          <p:cNvPr id="51207" name="文本框 9"/>
          <p:cNvSpPr txBox="1">
            <a:spLocks noChangeArrowheads="1"/>
          </p:cNvSpPr>
          <p:nvPr/>
        </p:nvSpPr>
        <p:spPr bwMode="auto">
          <a:xfrm>
            <a:off x="5867400" y="5084763"/>
            <a:ext cx="2011363" cy="585787"/>
          </a:xfrm>
          <a:prstGeom prst="rect">
            <a:avLst/>
          </a:prstGeom>
          <a:noFill/>
          <a:ln w="9525">
            <a:noFill/>
            <a:miter lim="800000"/>
            <a:headEnd/>
            <a:tailEnd/>
          </a:ln>
        </p:spPr>
        <p:txBody>
          <a:bodyPr wrap="none">
            <a:spAutoFit/>
          </a:bodyPr>
          <a:lstStyle/>
          <a:p>
            <a:r>
              <a:rPr kumimoji="1" lang="en-US" altLang="zh-CN" sz="1600"/>
              <a:t>Solar Altitude&lt;-18</a:t>
            </a:r>
            <a:r>
              <a:rPr kumimoji="1" lang="en-US" altLang="zh-CN" sz="1600" baseline="30000"/>
              <a:t>o</a:t>
            </a:r>
          </a:p>
          <a:p>
            <a:r>
              <a:rPr kumimoji="1" lang="en-US" altLang="zh-CN" sz="1600"/>
              <a:t>Star Altitude&gt;45</a:t>
            </a:r>
            <a:r>
              <a:rPr kumimoji="1" lang="en-US" altLang="zh-CN" sz="1600" baseline="30000"/>
              <a:t>o</a:t>
            </a:r>
            <a:endParaRPr kumimoji="1" lang="zh-CN" altLang="en-US" sz="1600" baseline="30000"/>
          </a:p>
        </p:txBody>
      </p:sp>
      <p:pic>
        <p:nvPicPr>
          <p:cNvPr id="51208" name="图片 1"/>
          <p:cNvPicPr>
            <a:picLocks noChangeAspect="1"/>
          </p:cNvPicPr>
          <p:nvPr/>
        </p:nvPicPr>
        <p:blipFill>
          <a:blip r:embed="rId3" cstate="print">
            <a:lum bright="-48000" contrast="62000"/>
          </a:blip>
          <a:srcRect/>
          <a:stretch>
            <a:fillRect/>
          </a:stretch>
        </p:blipFill>
        <p:spPr bwMode="auto">
          <a:xfrm>
            <a:off x="4275138" y="1196975"/>
            <a:ext cx="4329112" cy="374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a:xfrm>
            <a:off x="6011863" y="6237288"/>
            <a:ext cx="2808287" cy="504825"/>
          </a:xfrm>
        </p:spPr>
        <p:txBody>
          <a:bodyPr/>
          <a:lstStyle/>
          <a:p>
            <a:r>
              <a:rPr lang="en-US" altLang="zh-CN" sz="2000" smtClean="0"/>
              <a:t>Wang et al. ApJS. 2014</a:t>
            </a:r>
            <a:endParaRPr lang="zh-CN" altLang="en-US" sz="2000" smtClean="0"/>
          </a:p>
        </p:txBody>
      </p:sp>
      <p:sp>
        <p:nvSpPr>
          <p:cNvPr id="52227" name="标题 1"/>
          <p:cNvSpPr txBox="1">
            <a:spLocks/>
          </p:cNvSpPr>
          <p:nvPr/>
        </p:nvSpPr>
        <p:spPr bwMode="auto">
          <a:xfrm>
            <a:off x="323850" y="1125538"/>
            <a:ext cx="8280400" cy="576262"/>
          </a:xfrm>
          <a:prstGeom prst="rect">
            <a:avLst/>
          </a:prstGeom>
          <a:noFill/>
          <a:ln w="9525">
            <a:noFill/>
            <a:miter lim="800000"/>
            <a:headEnd/>
            <a:tailEnd/>
          </a:ln>
        </p:spPr>
        <p:txBody>
          <a:bodyPr anchor="ctr"/>
          <a:lstStyle/>
          <a:p>
            <a:r>
              <a:rPr kumimoji="1" lang="en-US" altLang="zh-CN" sz="1600">
                <a:solidFill>
                  <a:srgbClr val="0000FF"/>
                </a:solidFill>
              </a:rPr>
              <a:t>2008 data:  Total of ~20,000stars, we choose ~10000 stars with precision of &lt;2%, We find 6 most-promising candidates. </a:t>
            </a:r>
            <a:endParaRPr kumimoji="1" lang="zh-CN" altLang="en-US" sz="1600">
              <a:solidFill>
                <a:srgbClr val="0000FF"/>
              </a:solidFill>
            </a:endParaRPr>
          </a:p>
        </p:txBody>
      </p:sp>
      <p:pic>
        <p:nvPicPr>
          <p:cNvPr id="52228" name="图片 5" descr="CSTAR_1.png"/>
          <p:cNvPicPr>
            <a:picLocks noChangeAspect="1"/>
          </p:cNvPicPr>
          <p:nvPr/>
        </p:nvPicPr>
        <p:blipFill>
          <a:blip r:embed="rId2" cstate="print">
            <a:lum bright="-36000" contrast="55000"/>
          </a:blip>
          <a:srcRect/>
          <a:stretch>
            <a:fillRect/>
          </a:stretch>
        </p:blipFill>
        <p:spPr bwMode="auto">
          <a:xfrm>
            <a:off x="179388" y="1916113"/>
            <a:ext cx="5256212" cy="3816350"/>
          </a:xfrm>
          <a:prstGeom prst="rect">
            <a:avLst/>
          </a:prstGeom>
          <a:noFill/>
          <a:ln w="9525">
            <a:noFill/>
            <a:miter lim="800000"/>
            <a:headEnd/>
            <a:tailEnd/>
          </a:ln>
        </p:spPr>
      </p:pic>
      <p:sp>
        <p:nvSpPr>
          <p:cNvPr id="52229" name="标题 1"/>
          <p:cNvSpPr txBox="1">
            <a:spLocks/>
          </p:cNvSpPr>
          <p:nvPr/>
        </p:nvSpPr>
        <p:spPr bwMode="auto">
          <a:xfrm>
            <a:off x="5724525" y="4652963"/>
            <a:ext cx="1800225" cy="1584325"/>
          </a:xfrm>
          <a:prstGeom prst="rect">
            <a:avLst/>
          </a:prstGeom>
          <a:noFill/>
          <a:ln w="9525">
            <a:noFill/>
            <a:miter lim="800000"/>
            <a:headEnd/>
            <a:tailEnd/>
          </a:ln>
        </p:spPr>
        <p:txBody>
          <a:bodyPr anchor="ctr"/>
          <a:lstStyle/>
          <a:p>
            <a:r>
              <a:rPr kumimoji="1" lang="en-US" altLang="zh-CN" sz="2000" dirty="0">
                <a:solidFill>
                  <a:srgbClr val="0000FF"/>
                </a:solidFill>
              </a:rPr>
              <a:t>CSTAR-1</a:t>
            </a:r>
          </a:p>
          <a:p>
            <a:r>
              <a:rPr kumimoji="1" lang="en-US" altLang="zh-CN" sz="2000" dirty="0">
                <a:solidFill>
                  <a:srgbClr val="0000FF"/>
                </a:solidFill>
              </a:rPr>
              <a:t>P=2.04 days</a:t>
            </a:r>
          </a:p>
          <a:p>
            <a:r>
              <a:rPr kumimoji="1" lang="en-US" altLang="zh-CN" sz="2000" dirty="0">
                <a:solidFill>
                  <a:srgbClr val="0000FF"/>
                </a:solidFill>
              </a:rPr>
              <a:t>R~0.5RJ</a:t>
            </a:r>
            <a:endParaRPr kumimoji="1" lang="zh-CN" altLang="en-US" sz="2000" dirty="0">
              <a:solidFill>
                <a:srgbClr val="0000FF"/>
              </a:solidFill>
            </a:endParaRPr>
          </a:p>
        </p:txBody>
      </p:sp>
      <p:sp>
        <p:nvSpPr>
          <p:cNvPr id="52230" name="矩形 7"/>
          <p:cNvSpPr>
            <a:spLocks noChangeArrowheads="1"/>
          </p:cNvSpPr>
          <p:nvPr/>
        </p:nvSpPr>
        <p:spPr bwMode="auto">
          <a:xfrm>
            <a:off x="468313" y="5949950"/>
            <a:ext cx="5040312" cy="646113"/>
          </a:xfrm>
          <a:prstGeom prst="rect">
            <a:avLst/>
          </a:prstGeom>
          <a:noFill/>
          <a:ln w="9525">
            <a:noFill/>
            <a:miter lim="800000"/>
            <a:headEnd/>
            <a:tailEnd/>
          </a:ln>
        </p:spPr>
        <p:txBody>
          <a:bodyPr>
            <a:spAutoFit/>
          </a:bodyPr>
          <a:lstStyle/>
          <a:p>
            <a:r>
              <a:rPr lang="en-US" altLang="zh-CN" sz="1200"/>
              <a:t>The binned phase-folded light curve (top panel) along with the normalized BLS periodogram (bottom panel) of one CSTAR object. The solid line in the top panel show the best-fit transit model</a:t>
            </a:r>
            <a:endParaRPr lang="zh-CN" altLang="en-US" sz="1200"/>
          </a:p>
        </p:txBody>
      </p:sp>
      <p:graphicFrame>
        <p:nvGraphicFramePr>
          <p:cNvPr id="10" name="表格 9"/>
          <p:cNvGraphicFramePr>
            <a:graphicFrameLocks noGrp="1"/>
          </p:cNvGraphicFramePr>
          <p:nvPr/>
        </p:nvGraphicFramePr>
        <p:xfrm>
          <a:off x="5292725" y="2781300"/>
          <a:ext cx="3600450" cy="1828255"/>
        </p:xfrm>
        <a:graphic>
          <a:graphicData uri="http://schemas.openxmlformats.org/drawingml/2006/table">
            <a:tbl>
              <a:tblPr/>
              <a:tblGrid>
                <a:gridCol w="1200150"/>
                <a:gridCol w="1200150"/>
                <a:gridCol w="1200150"/>
              </a:tblGrid>
              <a:tr h="822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Arial" pitchFamily="34" charset="0"/>
                          <a:ea typeface="宋体" pitchFamily="2" charset="-122"/>
                        </a:rPr>
                        <a:t>Photometric accuracy</a:t>
                      </a:r>
                      <a:endParaRPr kumimoji="0" lang="zh-CN" altLang="en-US" sz="1200" b="1" i="0" u="none" strike="noStrike" cap="none" normalizeH="0" baseline="0" smtClean="0">
                        <a:ln>
                          <a:noFill/>
                        </a:ln>
                        <a:solidFill>
                          <a:schemeClr val="tx1"/>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Arial" pitchFamily="34" charset="0"/>
                          <a:ea typeface="宋体" pitchFamily="2" charset="-122"/>
                        </a:rPr>
                        <a:t>Frequency of Exoplanets</a:t>
                      </a:r>
                      <a:endParaRPr kumimoji="0" lang="zh-CN" altLang="en-US" sz="1200" b="1" i="0" u="none" strike="noStrike" cap="none" normalizeH="0" baseline="0" smtClean="0">
                        <a:ln>
                          <a:noFill/>
                        </a:ln>
                        <a:solidFill>
                          <a:schemeClr val="tx1"/>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200" b="1" i="0" u="none" strike="noStrike" cap="none" normalizeH="0" baseline="0" smtClean="0">
                        <a:ln>
                          <a:noFill/>
                        </a:ln>
                        <a:solidFill>
                          <a:schemeClr val="tx1"/>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FF"/>
                    </a:solid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1%</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0.047%</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0.5%</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0.085%</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N:0.038%</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0.1%</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0.28%</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sE:0.233%</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35" marB="457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bl>
          </a:graphicData>
        </a:graphic>
      </p:graphicFrame>
      <p:sp>
        <p:nvSpPr>
          <p:cNvPr id="11" name="TextBox 4"/>
          <p:cNvSpPr txBox="1">
            <a:spLocks noChangeArrowheads="1"/>
          </p:cNvSpPr>
          <p:nvPr/>
        </p:nvSpPr>
        <p:spPr bwMode="auto">
          <a:xfrm>
            <a:off x="5724525" y="2133600"/>
            <a:ext cx="2914650" cy="5238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defRPr/>
            </a:pPr>
            <a:r>
              <a:rPr lang="en-US" altLang="zh-CN" sz="1400">
                <a:solidFill>
                  <a:srgbClr val="000000"/>
                </a:solidFill>
                <a:latin typeface="Calibri" pitchFamily="34" charset="0"/>
              </a:rPr>
              <a:t>According to Kepler’s results (transiting, P&lt;100 days)</a:t>
            </a:r>
          </a:p>
        </p:txBody>
      </p:sp>
      <p:sp>
        <p:nvSpPr>
          <p:cNvPr id="52254" name="标题 1"/>
          <p:cNvSpPr txBox="1">
            <a:spLocks/>
          </p:cNvSpPr>
          <p:nvPr/>
        </p:nvSpPr>
        <p:spPr bwMode="auto">
          <a:xfrm>
            <a:off x="344488" y="188913"/>
            <a:ext cx="6551612" cy="706437"/>
          </a:xfrm>
          <a:prstGeom prst="rect">
            <a:avLst/>
          </a:prstGeom>
          <a:noFill/>
          <a:ln w="9525">
            <a:noFill/>
            <a:miter lim="800000"/>
            <a:headEnd/>
            <a:tailEnd/>
          </a:ln>
        </p:spPr>
        <p:txBody>
          <a:bodyPr anchor="ctr"/>
          <a:lstStyle/>
          <a:p>
            <a:pPr eaLnBrk="0" hangingPunct="0"/>
            <a:r>
              <a:rPr lang="en-US" altLang="zh-CN" sz="2000">
                <a:solidFill>
                  <a:srgbClr val="0000FF"/>
                </a:solidFill>
              </a:rPr>
              <a:t>CSTAR</a:t>
            </a:r>
            <a:r>
              <a:rPr lang="zh-CN" altLang="en-US" sz="2000">
                <a:solidFill>
                  <a:srgbClr val="0000FF"/>
                </a:solidFill>
              </a:rPr>
              <a:t>数据</a:t>
            </a:r>
            <a:r>
              <a:rPr lang="en-US" altLang="zh-CN" sz="2000">
                <a:solidFill>
                  <a:srgbClr val="0000FF"/>
                </a:solidFill>
              </a:rPr>
              <a:t>: </a:t>
            </a:r>
            <a:r>
              <a:rPr lang="zh-CN" altLang="en-US" sz="2000">
                <a:solidFill>
                  <a:srgbClr val="0000FF"/>
                </a:solidFill>
              </a:rPr>
              <a:t>发现了</a:t>
            </a:r>
            <a:r>
              <a:rPr lang="en-US" altLang="zh-CN" sz="2000">
                <a:solidFill>
                  <a:srgbClr val="0000FF"/>
                </a:solidFill>
              </a:rPr>
              <a:t>6</a:t>
            </a:r>
            <a:r>
              <a:rPr lang="zh-CN" altLang="en-US" sz="2000">
                <a:solidFill>
                  <a:srgbClr val="0000FF"/>
                </a:solidFill>
              </a:rPr>
              <a:t>颗左右的候选体</a:t>
            </a:r>
            <a:endParaRPr kumimoji="1" lang="zh-CN" altLang="en-US" sz="2000">
              <a:solidFill>
                <a:srgbClr val="0000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片 3"/>
          <p:cNvPicPr>
            <a:picLocks noChangeAspect="1" noChangeArrowheads="1"/>
          </p:cNvPicPr>
          <p:nvPr/>
        </p:nvPicPr>
        <p:blipFill>
          <a:blip r:embed="rId2" cstate="print">
            <a:lum bright="-50000" contrast="57000"/>
          </a:blip>
          <a:srcRect/>
          <a:stretch>
            <a:fillRect/>
          </a:stretch>
        </p:blipFill>
        <p:spPr bwMode="auto">
          <a:xfrm>
            <a:off x="899592" y="1052736"/>
            <a:ext cx="6769100" cy="4464496"/>
          </a:xfrm>
          <a:prstGeom prst="rect">
            <a:avLst/>
          </a:prstGeom>
          <a:noFill/>
          <a:ln w="9525">
            <a:noFill/>
            <a:miter lim="800000"/>
            <a:headEnd/>
            <a:tailEnd/>
          </a:ln>
        </p:spPr>
      </p:pic>
      <p:sp>
        <p:nvSpPr>
          <p:cNvPr id="53251" name="标题 1"/>
          <p:cNvSpPr>
            <a:spLocks noGrp="1"/>
          </p:cNvSpPr>
          <p:nvPr>
            <p:ph type="title"/>
          </p:nvPr>
        </p:nvSpPr>
        <p:spPr>
          <a:xfrm>
            <a:off x="179512" y="260648"/>
            <a:ext cx="6551612" cy="706437"/>
          </a:xfrm>
        </p:spPr>
        <p:txBody>
          <a:bodyPr/>
          <a:lstStyle/>
          <a:p>
            <a:r>
              <a:rPr lang="en-US" altLang="zh-CN" sz="2000" dirty="0" smtClean="0"/>
              <a:t>CSTAR</a:t>
            </a:r>
            <a:r>
              <a:rPr lang="zh-CN" altLang="en-US" sz="2000" dirty="0" smtClean="0"/>
              <a:t>  </a:t>
            </a:r>
            <a:r>
              <a:rPr lang="en-US" altLang="zh-CN" sz="2000" dirty="0" smtClean="0"/>
              <a:t>2008 data: </a:t>
            </a:r>
            <a:r>
              <a:rPr lang="zh-CN" altLang="en-US" sz="2000" dirty="0" smtClean="0"/>
              <a:t>  </a:t>
            </a:r>
            <a:r>
              <a:rPr lang="en-US" altLang="zh-CN" sz="2000" dirty="0" smtClean="0"/>
              <a:t>56 binary catalogue</a:t>
            </a:r>
            <a:endParaRPr kumimoji="1" lang="zh-CN" altLang="en-US" sz="2000" dirty="0" smtClean="0"/>
          </a:p>
        </p:txBody>
      </p:sp>
      <p:sp>
        <p:nvSpPr>
          <p:cNvPr id="53252" name="矩形 5"/>
          <p:cNvSpPr>
            <a:spLocks noChangeArrowheads="1"/>
          </p:cNvSpPr>
          <p:nvPr/>
        </p:nvSpPr>
        <p:spPr bwMode="auto">
          <a:xfrm>
            <a:off x="683568" y="5661248"/>
            <a:ext cx="7559675" cy="338554"/>
          </a:xfrm>
          <a:prstGeom prst="rect">
            <a:avLst/>
          </a:prstGeom>
          <a:noFill/>
          <a:ln w="9525">
            <a:noFill/>
            <a:miter lim="800000"/>
            <a:headEnd/>
            <a:tailEnd/>
          </a:ln>
        </p:spPr>
        <p:txBody>
          <a:bodyPr>
            <a:spAutoFit/>
          </a:bodyPr>
          <a:lstStyle/>
          <a:p>
            <a:pPr algn="just"/>
            <a:r>
              <a:rPr lang="en-US" altLang="zh-CN" sz="1600" dirty="0" smtClean="0">
                <a:solidFill>
                  <a:srgbClr val="000000"/>
                </a:solidFill>
                <a:latin typeface="Calibri" pitchFamily="34" charset="0"/>
              </a:rPr>
              <a:t>With </a:t>
            </a:r>
            <a:r>
              <a:rPr lang="en-US" altLang="zh-CN" sz="1600" dirty="0" smtClean="0">
                <a:solidFill>
                  <a:srgbClr val="000000"/>
                </a:solidFill>
                <a:latin typeface="宋体" pitchFamily="2" charset="-122"/>
              </a:rPr>
              <a:t>CSTAR2008 data, we find 56 binary stars from 10</a:t>
            </a:r>
            <a:r>
              <a:rPr lang="en-US" altLang="zh-CN" sz="1600" dirty="0" smtClean="0">
                <a:solidFill>
                  <a:srgbClr val="000000"/>
                </a:solidFill>
                <a:latin typeface="Calibri" pitchFamily="34" charset="0"/>
              </a:rPr>
              <a:t>,</a:t>
            </a:r>
            <a:r>
              <a:rPr lang="en-US" altLang="zh-CN" sz="1600" dirty="0" smtClean="0">
                <a:solidFill>
                  <a:srgbClr val="000000"/>
                </a:solidFill>
                <a:latin typeface="宋体" pitchFamily="2" charset="-122"/>
              </a:rPr>
              <a:t>000 sources. </a:t>
            </a:r>
            <a:endParaRPr lang="zh-CN" altLang="zh-CN" sz="1600" dirty="0">
              <a:latin typeface="Calibri" pitchFamily="34" charset="0"/>
              <a:cs typeface="Times New Roman" pitchFamily="18" charset="0"/>
            </a:endParaRPr>
          </a:p>
        </p:txBody>
      </p:sp>
      <p:sp>
        <p:nvSpPr>
          <p:cNvPr id="53253" name="矩形 6"/>
          <p:cNvSpPr>
            <a:spLocks noChangeArrowheads="1"/>
          </p:cNvSpPr>
          <p:nvPr/>
        </p:nvSpPr>
        <p:spPr bwMode="auto">
          <a:xfrm>
            <a:off x="1849880" y="6092825"/>
            <a:ext cx="5561715" cy="461665"/>
          </a:xfrm>
          <a:prstGeom prst="rect">
            <a:avLst/>
          </a:prstGeom>
          <a:noFill/>
          <a:ln w="9525">
            <a:noFill/>
            <a:miter lim="800000"/>
            <a:headEnd/>
            <a:tailEnd/>
          </a:ln>
        </p:spPr>
        <p:txBody>
          <a:bodyPr wrap="none">
            <a:spAutoFit/>
          </a:bodyPr>
          <a:lstStyle/>
          <a:p>
            <a:pPr algn="just"/>
            <a:r>
              <a:rPr lang="en-US" altLang="zh-CN" sz="1200" dirty="0">
                <a:solidFill>
                  <a:srgbClr val="000000"/>
                </a:solidFill>
                <a:latin typeface="Times" charset="0"/>
                <a:cs typeface="Times New Roman" pitchFamily="18" charset="0"/>
              </a:rPr>
              <a:t>Yang Ming, Zhang Hui &amp; Zhou </a:t>
            </a:r>
            <a:r>
              <a:rPr lang="en-US" altLang="zh-CN" sz="1200" dirty="0" smtClean="0">
                <a:solidFill>
                  <a:srgbClr val="000000"/>
                </a:solidFill>
                <a:latin typeface="Times" charset="0"/>
                <a:cs typeface="Times New Roman" pitchFamily="18" charset="0"/>
              </a:rPr>
              <a:t>Ji-Lin, </a:t>
            </a:r>
            <a:r>
              <a:rPr lang="en-US" altLang="zh-CN" sz="1200" dirty="0">
                <a:solidFill>
                  <a:srgbClr val="000000"/>
                </a:solidFill>
                <a:latin typeface="Times" charset="0"/>
                <a:cs typeface="Times New Roman" pitchFamily="18" charset="0"/>
              </a:rPr>
              <a:t>Zhou </a:t>
            </a:r>
            <a:r>
              <a:rPr lang="en-US" altLang="zh-CN" sz="1200" dirty="0" err="1">
                <a:solidFill>
                  <a:srgbClr val="000000"/>
                </a:solidFill>
                <a:latin typeface="Times" charset="0"/>
                <a:cs typeface="Times New Roman" pitchFamily="18" charset="0"/>
              </a:rPr>
              <a:t>Xu</a:t>
            </a:r>
            <a:r>
              <a:rPr lang="en-US" altLang="zh-CN" sz="1200" dirty="0">
                <a:solidFill>
                  <a:srgbClr val="000000"/>
                </a:solidFill>
                <a:latin typeface="Times" charset="0"/>
                <a:cs typeface="Times New Roman" pitchFamily="18" charset="0"/>
              </a:rPr>
              <a:t>, Liu Hui-Gen, Wang </a:t>
            </a:r>
            <a:r>
              <a:rPr lang="en-US" altLang="zh-CN" sz="1200" dirty="0" err="1">
                <a:solidFill>
                  <a:srgbClr val="000000"/>
                </a:solidFill>
                <a:latin typeface="Times" charset="0"/>
                <a:cs typeface="Times New Roman" pitchFamily="18" charset="0"/>
              </a:rPr>
              <a:t>Lifang</a:t>
            </a:r>
            <a:r>
              <a:rPr lang="en-US" altLang="zh-CN" sz="1200" dirty="0">
                <a:solidFill>
                  <a:srgbClr val="000000"/>
                </a:solidFill>
                <a:latin typeface="Times" charset="0"/>
                <a:cs typeface="Times New Roman" pitchFamily="18" charset="0"/>
              </a:rPr>
              <a:t>, et </a:t>
            </a:r>
            <a:r>
              <a:rPr lang="en-US" altLang="zh-CN" sz="1200" dirty="0" smtClean="0">
                <a:solidFill>
                  <a:srgbClr val="000000"/>
                </a:solidFill>
                <a:latin typeface="Times" charset="0"/>
                <a:cs typeface="Times New Roman" pitchFamily="18" charset="0"/>
              </a:rPr>
              <a:t>al</a:t>
            </a:r>
          </a:p>
          <a:p>
            <a:pPr algn="just"/>
            <a:r>
              <a:rPr lang="en-US" altLang="zh-CN" sz="1200" dirty="0" smtClean="0">
                <a:solidFill>
                  <a:srgbClr val="000000"/>
                </a:solidFill>
                <a:latin typeface="Times" charset="0"/>
                <a:cs typeface="Times New Roman" pitchFamily="18" charset="0"/>
              </a:rPr>
              <a:t>Eclipsing </a:t>
            </a:r>
            <a:r>
              <a:rPr lang="en-US" altLang="zh-CN" sz="1200" dirty="0">
                <a:solidFill>
                  <a:srgbClr val="000000"/>
                </a:solidFill>
                <a:latin typeface="Times" charset="0"/>
                <a:cs typeface="Times New Roman" pitchFamily="18" charset="0"/>
              </a:rPr>
              <a:t>Binary Stars from 14.5cm Telescope at Dome A </a:t>
            </a:r>
            <a:r>
              <a:rPr lang="en-US" altLang="zh-CN" sz="1200" dirty="0" err="1">
                <a:solidFill>
                  <a:srgbClr val="000000"/>
                </a:solidFill>
                <a:latin typeface="Times" charset="0"/>
                <a:cs typeface="Times New Roman" pitchFamily="18" charset="0"/>
              </a:rPr>
              <a:t>Antactica</a:t>
            </a:r>
            <a:r>
              <a:rPr lang="en-US" altLang="zh-CN" sz="1200" dirty="0">
                <a:solidFill>
                  <a:srgbClr val="000000"/>
                </a:solidFill>
                <a:latin typeface="Times" charset="0"/>
                <a:cs typeface="Times New Roman" pitchFamily="18" charset="0"/>
              </a:rPr>
              <a:t>, in preparing;</a:t>
            </a:r>
            <a:endParaRPr lang="zh-CN" altLang="zh-CN" sz="12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idx="4294967295"/>
          </p:nvPr>
        </p:nvSpPr>
        <p:spPr>
          <a:xfrm>
            <a:off x="395288" y="260350"/>
            <a:ext cx="6121400" cy="685800"/>
          </a:xfrm>
        </p:spPr>
        <p:txBody>
          <a:bodyPr/>
          <a:lstStyle/>
          <a:p>
            <a:r>
              <a:rPr lang="en-US" altLang="zh-CN" smtClean="0"/>
              <a:t>AST3</a:t>
            </a:r>
            <a:endParaRPr lang="zh-CN" altLang="en-US" smtClean="0"/>
          </a:p>
        </p:txBody>
      </p:sp>
      <p:pic>
        <p:nvPicPr>
          <p:cNvPr id="55299" name="Picture 2" descr="C:\Users\ThinkPad\Desktop\ast3.jpg"/>
          <p:cNvPicPr>
            <a:picLocks noGrp="1" noChangeAspect="1" noChangeArrowheads="1"/>
          </p:cNvPicPr>
          <p:nvPr>
            <p:ph idx="4294967295"/>
          </p:nvPr>
        </p:nvPicPr>
        <p:blipFill>
          <a:blip r:embed="rId3" cstate="print"/>
          <a:srcRect/>
          <a:stretch>
            <a:fillRect/>
          </a:stretch>
        </p:blipFill>
        <p:spPr bwMode="auto">
          <a:xfrm>
            <a:off x="152400" y="1066800"/>
            <a:ext cx="5540375" cy="4664075"/>
          </a:xfrm>
          <a:prstGeom prst="rect">
            <a:avLst/>
          </a:prstGeom>
          <a:noFill/>
          <a:ln>
            <a:miter lim="800000"/>
            <a:headEnd/>
            <a:tailEnd/>
          </a:ln>
        </p:spPr>
      </p:pic>
      <p:pic>
        <p:nvPicPr>
          <p:cNvPr id="55300" name="Picture 7"/>
          <p:cNvPicPr>
            <a:picLocks noChangeAspect="1" noChangeArrowheads="1"/>
          </p:cNvPicPr>
          <p:nvPr/>
        </p:nvPicPr>
        <p:blipFill>
          <a:blip r:embed="rId4" cstate="print"/>
          <a:srcRect/>
          <a:stretch>
            <a:fillRect/>
          </a:stretch>
        </p:blipFill>
        <p:spPr bwMode="auto">
          <a:xfrm>
            <a:off x="5715000" y="1066800"/>
            <a:ext cx="3059113" cy="2801938"/>
          </a:xfrm>
          <a:prstGeom prst="rect">
            <a:avLst/>
          </a:prstGeom>
          <a:noFill/>
          <a:ln w="9525">
            <a:noFill/>
            <a:miter lim="800000"/>
            <a:headEnd/>
            <a:tailEnd/>
          </a:ln>
        </p:spPr>
      </p:pic>
      <p:sp>
        <p:nvSpPr>
          <p:cNvPr id="55301" name="内容占位符 2"/>
          <p:cNvSpPr>
            <a:spLocks noGrp="1"/>
          </p:cNvSpPr>
          <p:nvPr/>
        </p:nvSpPr>
        <p:spPr bwMode="auto">
          <a:xfrm>
            <a:off x="5715000" y="4267200"/>
            <a:ext cx="3276600" cy="1744663"/>
          </a:xfrm>
          <a:prstGeom prst="rect">
            <a:avLst/>
          </a:prstGeom>
          <a:noFill/>
          <a:ln w="9525">
            <a:noFill/>
            <a:miter lim="800000"/>
            <a:headEnd/>
            <a:tailEnd/>
          </a:ln>
        </p:spPr>
        <p:txBody>
          <a:bodyPr/>
          <a:lstStyle/>
          <a:p>
            <a:pPr hangingPunct="0">
              <a:spcBef>
                <a:spcPct val="20000"/>
              </a:spcBef>
              <a:buFontTx/>
              <a:buChar char="•"/>
            </a:pPr>
            <a:r>
              <a:rPr lang="en-US" altLang="zh-CN" sz="2000">
                <a:ea typeface="黑体" pitchFamily="49" charset="-122"/>
                <a:sym typeface="Arial" pitchFamily="34" charset="0"/>
              </a:rPr>
              <a:t>Ia Sne &amp; dark matter;</a:t>
            </a:r>
          </a:p>
          <a:p>
            <a:pPr hangingPunct="0">
              <a:spcBef>
                <a:spcPct val="20000"/>
              </a:spcBef>
              <a:buFontTx/>
              <a:buChar char="•"/>
            </a:pPr>
            <a:r>
              <a:rPr lang="en-US" altLang="zh-CN" sz="2000">
                <a:ea typeface="黑体" pitchFamily="49" charset="-122"/>
                <a:sym typeface="Arial" pitchFamily="34" charset="0"/>
              </a:rPr>
              <a:t>exoplanet;</a:t>
            </a:r>
          </a:p>
          <a:p>
            <a:pPr hangingPunct="0">
              <a:spcBef>
                <a:spcPct val="20000"/>
              </a:spcBef>
              <a:buFontTx/>
              <a:buChar char="•"/>
            </a:pPr>
            <a:r>
              <a:rPr lang="en-US" altLang="zh-CN" sz="2000">
                <a:ea typeface="黑体" pitchFamily="49" charset="-122"/>
                <a:sym typeface="Arial" pitchFamily="34" charset="0"/>
              </a:rPr>
              <a:t>Variable stars;</a:t>
            </a:r>
          </a:p>
          <a:p>
            <a:pPr hangingPunct="0">
              <a:spcBef>
                <a:spcPct val="20000"/>
              </a:spcBef>
              <a:buFontTx/>
              <a:buChar char="•"/>
            </a:pPr>
            <a:r>
              <a:rPr lang="en-US" altLang="zh-CN" sz="2000">
                <a:ea typeface="黑体" pitchFamily="49" charset="-122"/>
                <a:sym typeface="Arial" pitchFamily="34" charset="0"/>
              </a:rPr>
              <a:t>Stellar sesmology;</a:t>
            </a:r>
            <a:endParaRPr lang="en-US" altLang="zh-CN" sz="2000">
              <a:solidFill>
                <a:srgbClr val="0070C0"/>
              </a:solidFill>
              <a:latin typeface="黑体" pitchFamily="49" charset="-122"/>
              <a:ea typeface="黑体" pitchFamily="49" charset="-122"/>
              <a:sym typeface="Arial" pitchFamily="34" charset="0"/>
            </a:endParaRPr>
          </a:p>
          <a:p>
            <a:pPr hangingPunct="0">
              <a:spcBef>
                <a:spcPct val="20000"/>
              </a:spcBef>
              <a:buFontTx/>
              <a:buChar char="•"/>
            </a:pPr>
            <a:endParaRPr lang="en-US" altLang="zh-CN" sz="2000" b="0">
              <a:solidFill>
                <a:srgbClr val="0070C0"/>
              </a:solidFill>
              <a:latin typeface="黑体" pitchFamily="49" charset="-122"/>
              <a:ea typeface="黑体" pitchFamily="49" charset="-122"/>
            </a:endParaRPr>
          </a:p>
        </p:txBody>
      </p:sp>
      <p:sp>
        <p:nvSpPr>
          <p:cNvPr id="55302" name="Rectangle 7"/>
          <p:cNvSpPr>
            <a:spLocks noChangeArrowheads="1"/>
          </p:cNvSpPr>
          <p:nvPr/>
        </p:nvSpPr>
        <p:spPr bwMode="auto">
          <a:xfrm>
            <a:off x="3184525" y="6165850"/>
            <a:ext cx="1111250" cy="366713"/>
          </a:xfrm>
          <a:prstGeom prst="rect">
            <a:avLst/>
          </a:prstGeom>
          <a:noFill/>
          <a:ln w="9525">
            <a:noFill/>
            <a:miter lim="800000"/>
            <a:headEnd/>
            <a:tailEnd/>
          </a:ln>
        </p:spPr>
        <p:txBody>
          <a:bodyPr wrap="none">
            <a:spAutoFit/>
          </a:bodyPr>
          <a:lstStyle/>
          <a:p>
            <a:r>
              <a:rPr lang="en-US" altLang="zh-CN" sz="1800" b="0"/>
              <a:t>50cm x 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a:spLocks noChangeArrowheads="1"/>
          </p:cNvSpPr>
          <p:nvPr/>
        </p:nvSpPr>
        <p:spPr bwMode="auto">
          <a:xfrm>
            <a:off x="6840538" y="260350"/>
            <a:ext cx="1908175" cy="531813"/>
          </a:xfrm>
          <a:prstGeom prst="rect">
            <a:avLst/>
          </a:prstGeom>
          <a:solidFill>
            <a:srgbClr val="FFFFFF"/>
          </a:solidFill>
          <a:ln w="38100">
            <a:solidFill>
              <a:schemeClr val="bg1"/>
            </a:solidFill>
            <a:miter lim="800000"/>
            <a:headEnd/>
            <a:tailEnd/>
          </a:ln>
          <a:effectLst>
            <a:outerShdw dist="20000" dir="5400000" rotWithShape="0">
              <a:srgbClr val="808080">
                <a:alpha val="37999"/>
              </a:srgbClr>
            </a:outerShdw>
          </a:effectLst>
        </p:spPr>
        <p:txBody>
          <a:bodyPr anchor="ctr"/>
          <a:lstStyle/>
          <a:p>
            <a:pPr algn="ctr">
              <a:defRPr/>
            </a:pPr>
            <a:endParaRPr lang="zh-CN" altLang="en-US">
              <a:solidFill>
                <a:schemeClr val="lt1"/>
              </a:solidFill>
              <a:latin typeface="+mn-lt"/>
              <a:ea typeface="+mn-ea"/>
            </a:endParaRPr>
          </a:p>
        </p:txBody>
      </p:sp>
      <p:sp>
        <p:nvSpPr>
          <p:cNvPr id="56323" name="标题 1"/>
          <p:cNvSpPr>
            <a:spLocks noGrp="1"/>
          </p:cNvSpPr>
          <p:nvPr>
            <p:ph type="ctrTitle"/>
          </p:nvPr>
        </p:nvSpPr>
        <p:spPr>
          <a:xfrm>
            <a:off x="266700" y="115888"/>
            <a:ext cx="7921625" cy="649287"/>
          </a:xfrm>
          <a:ln>
            <a:solidFill>
              <a:schemeClr val="bg1"/>
            </a:solidFill>
          </a:ln>
        </p:spPr>
        <p:txBody>
          <a:bodyPr/>
          <a:lstStyle/>
          <a:p>
            <a:pPr eaLnBrk="1" hangingPunct="1"/>
            <a:r>
              <a:rPr lang="en-US" altLang="zh-CN" sz="2800" smtClean="0"/>
              <a:t>Transiting candidates expected by AST3</a:t>
            </a:r>
            <a:endParaRPr lang="zh-CN" altLang="en-US" sz="2800" smtClean="0"/>
          </a:p>
        </p:txBody>
      </p:sp>
      <p:pic>
        <p:nvPicPr>
          <p:cNvPr id="56324" name="图片 3"/>
          <p:cNvPicPr>
            <a:picLocks noChangeAspect="1"/>
          </p:cNvPicPr>
          <p:nvPr/>
        </p:nvPicPr>
        <p:blipFill>
          <a:blip r:embed="rId2" cstate="print">
            <a:lum bright="-49000" contrast="63000"/>
          </a:blip>
          <a:srcRect/>
          <a:stretch>
            <a:fillRect/>
          </a:stretch>
        </p:blipFill>
        <p:spPr bwMode="auto">
          <a:xfrm>
            <a:off x="-790575" y="622300"/>
            <a:ext cx="7758113" cy="2990850"/>
          </a:xfrm>
          <a:prstGeom prst="rect">
            <a:avLst/>
          </a:prstGeom>
          <a:noFill/>
          <a:ln w="9525">
            <a:noFill/>
            <a:miter lim="800000"/>
            <a:headEnd/>
            <a:tailEnd/>
          </a:ln>
        </p:spPr>
      </p:pic>
      <p:sp>
        <p:nvSpPr>
          <p:cNvPr id="15364" name="TextBox 4"/>
          <p:cNvSpPr txBox="1">
            <a:spLocks noChangeArrowheads="1"/>
          </p:cNvSpPr>
          <p:nvPr/>
        </p:nvSpPr>
        <p:spPr bwMode="auto">
          <a:xfrm>
            <a:off x="6011863" y="981075"/>
            <a:ext cx="2914650" cy="30797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p>
            <a:pPr>
              <a:defRPr/>
            </a:pPr>
            <a:r>
              <a:rPr lang="en-US" altLang="zh-CN" sz="1400">
                <a:solidFill>
                  <a:srgbClr val="000000"/>
                </a:solidFill>
                <a:latin typeface="Calibri" pitchFamily="34" charset="0"/>
              </a:rPr>
              <a:t>According to Kepler’s results:</a:t>
            </a:r>
          </a:p>
        </p:txBody>
      </p:sp>
      <p:graphicFrame>
        <p:nvGraphicFramePr>
          <p:cNvPr id="6" name="表格 5"/>
          <p:cNvGraphicFramePr>
            <a:graphicFrameLocks noGrp="1"/>
          </p:cNvGraphicFramePr>
          <p:nvPr/>
        </p:nvGraphicFramePr>
        <p:xfrm>
          <a:off x="6156325" y="1341438"/>
          <a:ext cx="2771775" cy="1828656"/>
        </p:xfrm>
        <a:graphic>
          <a:graphicData uri="http://schemas.openxmlformats.org/drawingml/2006/table">
            <a:tbl>
              <a:tblPr/>
              <a:tblGrid>
                <a:gridCol w="1385888"/>
                <a:gridCol w="1385887"/>
              </a:tblGrid>
              <a:tr h="822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Photometric accuracy</a:t>
                      </a:r>
                      <a:endParaRPr kumimoji="0" lang="zh-CN" altLang="en-US" sz="1600" b="1" i="0" u="none" strike="noStrike" cap="none" normalizeH="0" baseline="0" smtClean="0">
                        <a:ln>
                          <a:noFill/>
                        </a:ln>
                        <a:solidFill>
                          <a:schemeClr val="tx1"/>
                        </a:solidFill>
                        <a:effectLst/>
                        <a:latin typeface="Arial" pitchFamily="34" charset="0"/>
                        <a:ea typeface="宋体" pitchFamily="2" charset="-122"/>
                      </a:endParaRPr>
                    </a:p>
                  </a:txBody>
                  <a:tcPr marL="91439" marR="91439"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Frequency of Exoplanet</a:t>
                      </a:r>
                      <a:endParaRPr kumimoji="0" lang="zh-CN" altLang="en-US" sz="1600" b="1" i="0" u="none" strike="noStrike" cap="none" normalizeH="0" baseline="0" smtClean="0">
                        <a:ln>
                          <a:noFill/>
                        </a:ln>
                        <a:solidFill>
                          <a:schemeClr val="tx1"/>
                        </a:solidFill>
                        <a:effectLst/>
                        <a:latin typeface="Arial" pitchFamily="34" charset="0"/>
                        <a:ea typeface="宋体" pitchFamily="2" charset="-122"/>
                      </a:endParaRPr>
                    </a:p>
                  </a:txBody>
                  <a:tcPr marL="91439" marR="91439"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FF"/>
                    </a:solid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1%</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0.047%</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0.5%</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0.085%</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0.1%</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0.28%</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39" marR="91439"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FF"/>
                    </a:solidFill>
                  </a:tcPr>
                </a:tc>
              </a:tr>
            </a:tbl>
          </a:graphicData>
        </a:graphic>
      </p:graphicFrame>
      <p:pic>
        <p:nvPicPr>
          <p:cNvPr id="56343" name="图片 17"/>
          <p:cNvPicPr>
            <a:picLocks noChangeAspect="1"/>
          </p:cNvPicPr>
          <p:nvPr/>
        </p:nvPicPr>
        <p:blipFill>
          <a:blip r:embed="rId3" cstate="print">
            <a:lum bright="-38000" contrast="40000"/>
          </a:blip>
          <a:srcRect/>
          <a:stretch>
            <a:fillRect/>
          </a:stretch>
        </p:blipFill>
        <p:spPr bwMode="auto">
          <a:xfrm>
            <a:off x="-804863" y="3716338"/>
            <a:ext cx="7410451" cy="3141662"/>
          </a:xfrm>
          <a:prstGeom prst="rect">
            <a:avLst/>
          </a:prstGeom>
          <a:noFill/>
          <a:ln w="9525">
            <a:noFill/>
            <a:miter lim="800000"/>
            <a:headEnd/>
            <a:tailEnd/>
          </a:ln>
        </p:spPr>
      </p:pic>
      <p:sp>
        <p:nvSpPr>
          <p:cNvPr id="56344" name="TextBox 18"/>
          <p:cNvSpPr txBox="1">
            <a:spLocks noChangeArrowheads="1"/>
          </p:cNvSpPr>
          <p:nvPr/>
        </p:nvSpPr>
        <p:spPr bwMode="auto">
          <a:xfrm>
            <a:off x="-36513" y="3429000"/>
            <a:ext cx="6121401" cy="338138"/>
          </a:xfrm>
          <a:prstGeom prst="rect">
            <a:avLst/>
          </a:prstGeom>
          <a:noFill/>
          <a:ln w="9525">
            <a:noFill/>
            <a:miter lim="800000"/>
            <a:headEnd/>
            <a:tailEnd/>
          </a:ln>
        </p:spPr>
        <p:txBody>
          <a:bodyPr>
            <a:spAutoFit/>
          </a:bodyPr>
          <a:lstStyle/>
          <a:p>
            <a:r>
              <a:rPr lang="en-US" altLang="zh-CN" sz="1600">
                <a:solidFill>
                  <a:srgbClr val="000000"/>
                </a:solidFill>
                <a:latin typeface="Calibri" pitchFamily="34" charset="0"/>
              </a:rPr>
              <a:t>Exoplanet searching area: </a:t>
            </a:r>
            <a:r>
              <a:rPr lang="en-US" altLang="zh-CN" sz="1600" u="sng">
                <a:solidFill>
                  <a:srgbClr val="0070C0"/>
                </a:solidFill>
                <a:latin typeface="Calibri" pitchFamily="34" charset="0"/>
              </a:rPr>
              <a:t>cover 900,000 objects( 8m -14.5m ) </a:t>
            </a:r>
            <a:endParaRPr lang="zh-CN" altLang="en-US" sz="1600" u="sng">
              <a:solidFill>
                <a:srgbClr val="0070C0"/>
              </a:solidFill>
              <a:latin typeface="Calibri" pitchFamily="34" charset="0"/>
            </a:endParaRPr>
          </a:p>
        </p:txBody>
      </p:sp>
      <p:graphicFrame>
        <p:nvGraphicFramePr>
          <p:cNvPr id="21" name="表格 20"/>
          <p:cNvGraphicFramePr>
            <a:graphicFrameLocks noGrp="1"/>
          </p:cNvGraphicFramePr>
          <p:nvPr/>
        </p:nvGraphicFramePr>
        <p:xfrm>
          <a:off x="6192838" y="4405313"/>
          <a:ext cx="2843212" cy="2432060"/>
        </p:xfrm>
        <a:graphic>
          <a:graphicData uri="http://schemas.openxmlformats.org/drawingml/2006/table">
            <a:tbl>
              <a:tblPr/>
              <a:tblGrid>
                <a:gridCol w="1763712"/>
                <a:gridCol w="1079500"/>
              </a:tblGrid>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Arial" pitchFamily="34" charset="0"/>
                          <a:ea typeface="宋体" pitchFamily="2" charset="-122"/>
                        </a:rPr>
                        <a:t>Planet size</a:t>
                      </a:r>
                      <a:endParaRPr kumimoji="0" lang="zh-CN" altLang="en-US" sz="1800" b="1" i="0" u="none" strike="noStrike" cap="none" normalizeH="0" baseline="0" dirty="0" smtClean="0">
                        <a:ln>
                          <a:noFill/>
                        </a:ln>
                        <a:solidFill>
                          <a:srgbClr val="FFFFFF"/>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FFFF"/>
                          </a:solidFill>
                          <a:effectLst/>
                          <a:latin typeface="Arial" pitchFamily="34" charset="0"/>
                          <a:ea typeface="宋体" pitchFamily="2" charset="-122"/>
                        </a:rPr>
                        <a:t>Expected number</a:t>
                      </a:r>
                      <a:endParaRPr kumimoji="0" lang="zh-CN" altLang="en-US" sz="1800" b="1" i="0" u="none" strike="noStrike" cap="none" normalizeH="0" baseline="0" smtClean="0">
                        <a:ln>
                          <a:noFill/>
                        </a:ln>
                        <a:solidFill>
                          <a:srgbClr val="FFFFFF"/>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9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&gt;Jupiter</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&gt; 400</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9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Neptune - Jupiter</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 250</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9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Neptune</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 150</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9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rgbClr val="000000"/>
                          </a:solidFill>
                          <a:effectLst/>
                          <a:latin typeface="Arial" pitchFamily="34" charset="0"/>
                          <a:ea typeface="宋体" pitchFamily="2" charset="-122"/>
                        </a:rPr>
                        <a:t>Total</a:t>
                      </a:r>
                      <a:endParaRPr kumimoji="0" lang="zh-CN" altLang="en-US" sz="1600" b="0" i="0" u="none" strike="noStrike" cap="none" normalizeH="0" baseline="0" smtClean="0">
                        <a:ln>
                          <a:noFill/>
                        </a:ln>
                        <a:solidFill>
                          <a:srgbClr val="000000"/>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000000"/>
                          </a:solidFill>
                          <a:effectLst/>
                          <a:latin typeface="Arial" pitchFamily="34" charset="0"/>
                          <a:ea typeface="宋体" pitchFamily="2" charset="-122"/>
                        </a:rPr>
                        <a:t>&gt; 750</a:t>
                      </a:r>
                      <a:endParaRPr kumimoji="0" lang="zh-CN" altLang="en-US" sz="1600" b="0" i="0" u="none" strike="noStrike" cap="none" normalizeH="0" baseline="0" dirty="0" smtClean="0">
                        <a:ln>
                          <a:noFill/>
                        </a:ln>
                        <a:solidFill>
                          <a:srgbClr val="000000"/>
                        </a:solidFill>
                        <a:effectLst/>
                        <a:latin typeface="Arial" pitchFamily="34" charset="0"/>
                        <a:ea typeface="宋体" pitchFamily="2" charset="-122"/>
                      </a:endParaRPr>
                    </a:p>
                  </a:txBody>
                  <a:tcPr marL="91421" marR="91421"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56365" name="TextBox 21"/>
          <p:cNvSpPr txBox="1">
            <a:spLocks noChangeArrowheads="1"/>
          </p:cNvSpPr>
          <p:nvPr/>
        </p:nvSpPr>
        <p:spPr bwMode="auto">
          <a:xfrm>
            <a:off x="242888" y="1557338"/>
            <a:ext cx="2089150" cy="1366837"/>
          </a:xfrm>
          <a:prstGeom prst="rect">
            <a:avLst/>
          </a:prstGeom>
          <a:noFill/>
          <a:ln w="9525">
            <a:noFill/>
            <a:miter lim="800000"/>
            <a:headEnd/>
            <a:tailEnd/>
          </a:ln>
        </p:spPr>
        <p:txBody>
          <a:bodyPr>
            <a:spAutoFit/>
          </a:bodyPr>
          <a:lstStyle/>
          <a:p>
            <a:r>
              <a:rPr lang="en-US" altLang="zh-CN" sz="1600">
                <a:solidFill>
                  <a:srgbClr val="000000"/>
                </a:solidFill>
                <a:latin typeface="Calibri" pitchFamily="34" charset="0"/>
              </a:rPr>
              <a:t>With a single 30s exposure, AST3 can achieve </a:t>
            </a:r>
            <a:r>
              <a:rPr lang="en-US" altLang="zh-CN" sz="1600" i="1" u="sng">
                <a:solidFill>
                  <a:srgbClr val="FF0000"/>
                </a:solidFill>
                <a:latin typeface="Calibri" pitchFamily="34" charset="0"/>
              </a:rPr>
              <a:t>1%</a:t>
            </a:r>
            <a:r>
              <a:rPr lang="en-US" altLang="zh-CN" sz="1600">
                <a:solidFill>
                  <a:srgbClr val="FF0000"/>
                </a:solidFill>
                <a:latin typeface="Calibri" pitchFamily="34" charset="0"/>
              </a:rPr>
              <a:t> </a:t>
            </a:r>
            <a:r>
              <a:rPr lang="en-US" altLang="zh-CN" sz="1600">
                <a:solidFill>
                  <a:srgbClr val="000000"/>
                </a:solidFill>
                <a:latin typeface="Calibri" pitchFamily="34" charset="0"/>
              </a:rPr>
              <a:t>accuracy for </a:t>
            </a:r>
            <a:r>
              <a:rPr lang="en-US" altLang="zh-CN" sz="1600" i="1" u="sng">
                <a:solidFill>
                  <a:srgbClr val="FF0000"/>
                </a:solidFill>
                <a:latin typeface="Calibri" pitchFamily="34" charset="0"/>
              </a:rPr>
              <a:t>V&lt;14.5m</a:t>
            </a:r>
            <a:r>
              <a:rPr lang="en-US" altLang="zh-CN" sz="1600">
                <a:solidFill>
                  <a:srgbClr val="000000"/>
                </a:solidFill>
                <a:latin typeface="Calibri" pitchFamily="34" charset="0"/>
              </a:rPr>
              <a:t> and </a:t>
            </a:r>
          </a:p>
          <a:p>
            <a:r>
              <a:rPr lang="en-US" altLang="zh-CN" sz="1600" i="1" u="sng">
                <a:solidFill>
                  <a:srgbClr val="00B0F0"/>
                </a:solidFill>
                <a:latin typeface="Calibri" pitchFamily="34" charset="0"/>
              </a:rPr>
              <a:t>0.1%</a:t>
            </a:r>
            <a:r>
              <a:rPr lang="en-US" altLang="zh-CN" sz="1600">
                <a:solidFill>
                  <a:srgbClr val="000000"/>
                </a:solidFill>
                <a:latin typeface="Calibri" pitchFamily="34" charset="0"/>
              </a:rPr>
              <a:t> for </a:t>
            </a:r>
            <a:r>
              <a:rPr lang="en-US" altLang="zh-CN" sz="1600" i="1" u="sng">
                <a:solidFill>
                  <a:srgbClr val="00B0F0"/>
                </a:solidFill>
                <a:latin typeface="Calibri" pitchFamily="34" charset="0"/>
              </a:rPr>
              <a:t>V&lt;11m</a:t>
            </a:r>
            <a:endParaRPr lang="zh-CN" altLang="en-US" i="1" u="sng">
              <a:solidFill>
                <a:srgbClr val="00B0F0"/>
              </a:solidFill>
              <a:latin typeface="Calibri" pitchFamily="34" charset="0"/>
            </a:endParaRPr>
          </a:p>
        </p:txBody>
      </p:sp>
      <p:sp>
        <p:nvSpPr>
          <p:cNvPr id="56366" name="矩形 2"/>
          <p:cNvSpPr>
            <a:spLocks noChangeArrowheads="1"/>
          </p:cNvSpPr>
          <p:nvPr/>
        </p:nvSpPr>
        <p:spPr bwMode="auto">
          <a:xfrm>
            <a:off x="6264275" y="3716338"/>
            <a:ext cx="2441575" cy="584200"/>
          </a:xfrm>
          <a:prstGeom prst="rect">
            <a:avLst/>
          </a:prstGeom>
          <a:noFill/>
          <a:ln w="9525">
            <a:noFill/>
            <a:miter lim="800000"/>
            <a:headEnd/>
            <a:tailEnd/>
          </a:ln>
        </p:spPr>
        <p:txBody>
          <a:bodyPr wrap="none">
            <a:spAutoFit/>
          </a:bodyPr>
          <a:lstStyle/>
          <a:p>
            <a:r>
              <a:rPr lang="en-US" altLang="zh-CN" sz="1600" dirty="0">
                <a:solidFill>
                  <a:srgbClr val="000000"/>
                </a:solidFill>
                <a:latin typeface="Calibri" pitchFamily="34" charset="0"/>
              </a:rPr>
              <a:t>Total candidates expected:</a:t>
            </a:r>
          </a:p>
          <a:p>
            <a:r>
              <a:rPr lang="en-US" altLang="zh-CN" sz="1600" u="sng" dirty="0">
                <a:solidFill>
                  <a:srgbClr val="558ED5"/>
                </a:solidFill>
                <a:latin typeface="Calibri" pitchFamily="34" charset="0"/>
              </a:rPr>
              <a:t>90days/year,  5-10years</a:t>
            </a:r>
            <a:endParaRPr lang="zh-CN" altLang="en-US" sz="1600" u="sng" dirty="0">
              <a:solidFill>
                <a:srgbClr val="558ED5"/>
              </a:solidFill>
              <a:latin typeface="Calibri" pitchFamily="34" charset="0"/>
            </a:endParaRPr>
          </a:p>
        </p:txBody>
      </p:sp>
      <p:sp>
        <p:nvSpPr>
          <p:cNvPr id="7" name="下箭头 6"/>
          <p:cNvSpPr/>
          <p:nvPr/>
        </p:nvSpPr>
        <p:spPr>
          <a:xfrm>
            <a:off x="6804248" y="3140968"/>
            <a:ext cx="1450975" cy="647700"/>
          </a:xfrm>
          <a:prstGeom prst="downArrow">
            <a:avLst/>
          </a:prstGeom>
          <a:solidFill>
            <a:schemeClr val="tx2">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56368" name="TextBox 12"/>
          <p:cNvSpPr txBox="1">
            <a:spLocks noChangeArrowheads="1"/>
          </p:cNvSpPr>
          <p:nvPr/>
        </p:nvSpPr>
        <p:spPr bwMode="auto">
          <a:xfrm>
            <a:off x="3419475" y="2781300"/>
            <a:ext cx="533400" cy="246063"/>
          </a:xfrm>
          <a:prstGeom prst="rect">
            <a:avLst/>
          </a:prstGeom>
          <a:noFill/>
          <a:ln w="9525">
            <a:noFill/>
            <a:miter lim="800000"/>
            <a:headEnd/>
            <a:tailEnd/>
          </a:ln>
        </p:spPr>
        <p:txBody>
          <a:bodyPr wrap="none">
            <a:spAutoFit/>
          </a:bodyPr>
          <a:lstStyle/>
          <a:p>
            <a:r>
              <a:rPr lang="en-US" altLang="zh-CN" sz="1000"/>
              <a:t>super</a:t>
            </a:r>
            <a:endParaRPr lang="zh-CN" altLang="en-US" sz="10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标题 1"/>
          <p:cNvSpPr>
            <a:spLocks noGrp="1"/>
          </p:cNvSpPr>
          <p:nvPr>
            <p:ph type="title"/>
          </p:nvPr>
        </p:nvSpPr>
        <p:spPr/>
        <p:txBody>
          <a:bodyPr/>
          <a:lstStyle/>
          <a:p>
            <a:r>
              <a:rPr lang="en-US" altLang="zh-CN" dirty="0" smtClean="0"/>
              <a:t>AST3-1</a:t>
            </a:r>
            <a:endParaRPr lang="zh-CN" altLang="en-US" dirty="0" smtClean="0"/>
          </a:p>
        </p:txBody>
      </p:sp>
      <p:pic>
        <p:nvPicPr>
          <p:cNvPr id="57347" name="Picture 49"/>
          <p:cNvPicPr>
            <a:picLocks noChangeAspect="1" noChangeArrowheads="1"/>
          </p:cNvPicPr>
          <p:nvPr/>
        </p:nvPicPr>
        <p:blipFill>
          <a:blip r:embed="rId2" cstate="print">
            <a:lum bright="-38000" contrast="35000"/>
          </a:blip>
          <a:srcRect/>
          <a:stretch>
            <a:fillRect/>
          </a:stretch>
        </p:blipFill>
        <p:spPr bwMode="auto">
          <a:xfrm>
            <a:off x="1258888" y="1125538"/>
            <a:ext cx="6713537" cy="496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ctrTitle"/>
          </p:nvPr>
        </p:nvSpPr>
        <p:spPr>
          <a:xfrm>
            <a:off x="323850" y="4652963"/>
            <a:ext cx="3168650" cy="1143000"/>
          </a:xfrm>
        </p:spPr>
        <p:txBody>
          <a:bodyPr/>
          <a:lstStyle/>
          <a:p>
            <a:pPr eaLnBrk="1" hangingPunct="1"/>
            <a:r>
              <a:rPr lang="en-US" altLang="zh-CN" smtClean="0"/>
              <a:t>Thank you!</a:t>
            </a:r>
            <a:br>
              <a:rPr lang="en-US" altLang="zh-CN" smtClean="0"/>
            </a:br>
            <a:r>
              <a:rPr lang="en-US" altLang="zh-CN" sz="1800" smtClean="0"/>
              <a:t>(zhoujl@nju.edu.cn)</a:t>
            </a:r>
          </a:p>
        </p:txBody>
      </p:sp>
      <p:pic>
        <p:nvPicPr>
          <p:cNvPr id="60419" name="Picture 5" descr="images2"/>
          <p:cNvPicPr>
            <a:picLocks noChangeAspect="1" noChangeArrowheads="1"/>
          </p:cNvPicPr>
          <p:nvPr/>
        </p:nvPicPr>
        <p:blipFill>
          <a:blip r:embed="rId3" cstate="print"/>
          <a:srcRect/>
          <a:stretch>
            <a:fillRect/>
          </a:stretch>
        </p:blipFill>
        <p:spPr bwMode="auto">
          <a:xfrm>
            <a:off x="3708400" y="3429000"/>
            <a:ext cx="5184775" cy="2822575"/>
          </a:xfrm>
          <a:prstGeom prst="rect">
            <a:avLst/>
          </a:prstGeom>
          <a:noFill/>
          <a:ln w="9525">
            <a:noFill/>
            <a:miter lim="800000"/>
            <a:headEnd/>
            <a:tailEnd/>
          </a:ln>
        </p:spPr>
      </p:pic>
      <p:pic>
        <p:nvPicPr>
          <p:cNvPr id="60420" name="Picture 4" descr="exoplanetHIP13044"/>
          <p:cNvPicPr>
            <a:picLocks noChangeAspect="1" noChangeArrowheads="1"/>
          </p:cNvPicPr>
          <p:nvPr/>
        </p:nvPicPr>
        <p:blipFill>
          <a:blip r:embed="rId4" cstate="print"/>
          <a:srcRect/>
          <a:stretch>
            <a:fillRect/>
          </a:stretch>
        </p:blipFill>
        <p:spPr bwMode="auto">
          <a:xfrm>
            <a:off x="539750" y="333375"/>
            <a:ext cx="4495800" cy="2995613"/>
          </a:xfrm>
          <a:prstGeom prst="rect">
            <a:avLst/>
          </a:prstGeom>
          <a:noFill/>
          <a:ln w="9525">
            <a:noFill/>
            <a:miter lim="800000"/>
            <a:headEnd/>
            <a:tailEnd/>
          </a:ln>
        </p:spPr>
      </p:pic>
    </p:spTree>
  </p:cSld>
  <p:clrMapOvr>
    <a:masterClrMapping/>
  </p:clrMapOvr>
  <p:transition>
    <p:blind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a:xfrm>
            <a:off x="344488" y="188913"/>
            <a:ext cx="7612062" cy="706437"/>
          </a:xfrm>
        </p:spPr>
        <p:txBody>
          <a:bodyPr/>
          <a:lstStyle/>
          <a:p>
            <a:r>
              <a:rPr kumimoji="1" lang="en-US" altLang="zh-CN" smtClean="0"/>
              <a:t>Kepler </a:t>
            </a:r>
            <a:endParaRPr kumimoji="1" lang="zh-CN" altLang="en-US" smtClean="0"/>
          </a:p>
        </p:txBody>
      </p:sp>
      <p:pic>
        <p:nvPicPr>
          <p:cNvPr id="27651" name="Picture 8" descr="OSNanimkurzloop"/>
          <p:cNvPicPr>
            <a:picLocks noChangeAspect="1" noChangeArrowheads="1" noCrop="1"/>
          </p:cNvPicPr>
          <p:nvPr/>
        </p:nvPicPr>
        <p:blipFill>
          <a:blip r:embed="rId2" cstate="print"/>
          <a:srcRect/>
          <a:stretch>
            <a:fillRect/>
          </a:stretch>
        </p:blipFill>
        <p:spPr bwMode="auto">
          <a:xfrm>
            <a:off x="468313" y="981075"/>
            <a:ext cx="2946400" cy="1943100"/>
          </a:xfrm>
          <a:prstGeom prst="rect">
            <a:avLst/>
          </a:prstGeom>
          <a:noFill/>
          <a:ln w="9525">
            <a:noFill/>
            <a:miter lim="800000"/>
            <a:headEnd/>
            <a:tailEnd/>
          </a:ln>
        </p:spPr>
      </p:pic>
      <p:pic>
        <p:nvPicPr>
          <p:cNvPr id="27652" name="图片 5" descr="radiusPeriod011Batalha-full.gif"/>
          <p:cNvPicPr>
            <a:picLocks noChangeAspect="1"/>
          </p:cNvPicPr>
          <p:nvPr/>
        </p:nvPicPr>
        <p:blipFill>
          <a:blip r:embed="rId3" cstate="print"/>
          <a:srcRect/>
          <a:stretch>
            <a:fillRect/>
          </a:stretch>
        </p:blipFill>
        <p:spPr bwMode="auto">
          <a:xfrm>
            <a:off x="3492500" y="1052513"/>
            <a:ext cx="5307013" cy="4679950"/>
          </a:xfrm>
          <a:prstGeom prst="rect">
            <a:avLst/>
          </a:prstGeom>
          <a:noFill/>
          <a:ln w="9525">
            <a:noFill/>
            <a:miter lim="800000"/>
            <a:headEnd/>
            <a:tailEnd/>
          </a:ln>
        </p:spPr>
      </p:pic>
      <p:pic>
        <p:nvPicPr>
          <p:cNvPr id="27653" name="图片 7"/>
          <p:cNvPicPr>
            <a:picLocks noChangeAspect="1"/>
          </p:cNvPicPr>
          <p:nvPr/>
        </p:nvPicPr>
        <p:blipFill>
          <a:blip r:embed="rId4" cstate="print"/>
          <a:srcRect/>
          <a:stretch>
            <a:fillRect/>
          </a:stretch>
        </p:blipFill>
        <p:spPr bwMode="auto">
          <a:xfrm>
            <a:off x="179388" y="3068638"/>
            <a:ext cx="3240087" cy="2287587"/>
          </a:xfrm>
          <a:prstGeom prst="rect">
            <a:avLst/>
          </a:prstGeom>
          <a:noFill/>
          <a:ln w="9525">
            <a:noFill/>
            <a:miter lim="800000"/>
            <a:headEnd/>
            <a:tailEnd/>
          </a:ln>
        </p:spPr>
      </p:pic>
      <p:sp>
        <p:nvSpPr>
          <p:cNvPr id="27654" name="文本框 1"/>
          <p:cNvSpPr txBox="1">
            <a:spLocks noChangeArrowheads="1"/>
          </p:cNvSpPr>
          <p:nvPr/>
        </p:nvSpPr>
        <p:spPr bwMode="auto">
          <a:xfrm>
            <a:off x="323850" y="5589588"/>
            <a:ext cx="3168650" cy="338137"/>
          </a:xfrm>
          <a:prstGeom prst="rect">
            <a:avLst/>
          </a:prstGeom>
          <a:noFill/>
          <a:ln w="9525">
            <a:noFill/>
            <a:miter lim="800000"/>
            <a:headEnd/>
            <a:tailEnd/>
          </a:ln>
        </p:spPr>
        <p:txBody>
          <a:bodyPr>
            <a:spAutoFit/>
          </a:bodyPr>
          <a:lstStyle/>
          <a:p>
            <a:r>
              <a:rPr kumimoji="1" lang="en-US" altLang="zh-CN" sz="1600"/>
              <a:t>Planet detection rate by transit</a:t>
            </a:r>
            <a:endParaRPr kumimoji="1" lang="zh-CN" altLang="en-US" sz="16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a:xfrm>
            <a:off x="0" y="981075"/>
            <a:ext cx="5003800" cy="935038"/>
          </a:xfrm>
        </p:spPr>
        <p:txBody>
          <a:bodyPr/>
          <a:lstStyle/>
          <a:p>
            <a:r>
              <a:rPr lang="en-US" altLang="zh-CN" sz="2800" dirty="0" smtClean="0"/>
              <a:t>Classification of single</a:t>
            </a:r>
            <a:br>
              <a:rPr lang="en-US" altLang="zh-CN" sz="2800" dirty="0" smtClean="0"/>
            </a:br>
            <a:r>
              <a:rPr lang="en-US" altLang="zh-CN" sz="2800" dirty="0" smtClean="0"/>
              <a:t> star planet systems</a:t>
            </a:r>
            <a:endParaRPr lang="zh-CN" altLang="en-US" sz="2800" dirty="0" smtClean="0"/>
          </a:p>
        </p:txBody>
      </p:sp>
      <p:sp>
        <p:nvSpPr>
          <p:cNvPr id="28675" name="TextBox 4"/>
          <p:cNvSpPr txBox="1">
            <a:spLocks noChangeArrowheads="1"/>
          </p:cNvSpPr>
          <p:nvPr/>
        </p:nvSpPr>
        <p:spPr bwMode="auto">
          <a:xfrm>
            <a:off x="250825" y="6092825"/>
            <a:ext cx="4464050" cy="400050"/>
          </a:xfrm>
          <a:prstGeom prst="rect">
            <a:avLst/>
          </a:prstGeom>
          <a:noFill/>
          <a:ln w="9525">
            <a:noFill/>
            <a:miter lim="800000"/>
            <a:headEnd/>
            <a:tailEnd/>
          </a:ln>
        </p:spPr>
        <p:txBody>
          <a:bodyPr>
            <a:spAutoFit/>
          </a:bodyPr>
          <a:lstStyle/>
          <a:p>
            <a:r>
              <a:rPr lang="en-US" altLang="zh-CN" sz="1600"/>
              <a:t>  Zhou et al. 2012, RAA (review)</a:t>
            </a:r>
            <a:r>
              <a:rPr lang="en-US" altLang="zh-CN"/>
              <a:t>)</a:t>
            </a:r>
          </a:p>
          <a:p>
            <a:endParaRPr lang="zh-CN" altLang="en-US"/>
          </a:p>
        </p:txBody>
      </p:sp>
      <p:pic>
        <p:nvPicPr>
          <p:cNvPr id="28676" name="图片 4" descr="Gallery_Image_7349.jpg"/>
          <p:cNvPicPr>
            <a:picLocks noChangeAspect="1"/>
          </p:cNvPicPr>
          <p:nvPr/>
        </p:nvPicPr>
        <p:blipFill>
          <a:blip r:embed="rId2" cstate="print">
            <a:lum bright="-27000" contrast="50000"/>
          </a:blip>
          <a:srcRect/>
          <a:stretch>
            <a:fillRect/>
          </a:stretch>
        </p:blipFill>
        <p:spPr bwMode="auto">
          <a:xfrm>
            <a:off x="5076825" y="260350"/>
            <a:ext cx="3805238" cy="2949575"/>
          </a:xfrm>
          <a:prstGeom prst="rect">
            <a:avLst/>
          </a:prstGeom>
          <a:noFill/>
          <a:ln w="9525">
            <a:noFill/>
            <a:miter lim="800000"/>
            <a:headEnd/>
            <a:tailEnd/>
          </a:ln>
        </p:spPr>
      </p:pic>
      <p:pic>
        <p:nvPicPr>
          <p:cNvPr id="28677" name="Picture 15"/>
          <p:cNvPicPr>
            <a:picLocks noChangeAspect="1" noChangeArrowheads="1"/>
          </p:cNvPicPr>
          <p:nvPr/>
        </p:nvPicPr>
        <p:blipFill>
          <a:blip r:embed="rId3" cstate="print">
            <a:lum bright="-76000" contrast="85000"/>
          </a:blip>
          <a:srcRect/>
          <a:stretch>
            <a:fillRect/>
          </a:stretch>
        </p:blipFill>
        <p:spPr bwMode="auto">
          <a:xfrm>
            <a:off x="5364088" y="1845884"/>
            <a:ext cx="3311723" cy="3336101"/>
          </a:xfrm>
          <a:prstGeom prst="rect">
            <a:avLst/>
          </a:prstGeom>
          <a:noFill/>
          <a:ln w="9525">
            <a:solidFill>
              <a:srgbClr val="0000FF"/>
            </a:solidFill>
            <a:miter lim="800000"/>
            <a:headEnd/>
            <a:tailEnd/>
          </a:ln>
        </p:spPr>
      </p:pic>
      <p:pic>
        <p:nvPicPr>
          <p:cNvPr id="28678" name="Picture 6"/>
          <p:cNvPicPr>
            <a:picLocks noChangeAspect="1" noChangeArrowheads="1"/>
          </p:cNvPicPr>
          <p:nvPr/>
        </p:nvPicPr>
        <p:blipFill>
          <a:blip r:embed="rId4" cstate="print">
            <a:lum bright="37000" contrast="-6000"/>
          </a:blip>
          <a:srcRect/>
          <a:stretch>
            <a:fillRect/>
          </a:stretch>
        </p:blipFill>
        <p:spPr bwMode="auto">
          <a:xfrm>
            <a:off x="5436096" y="5268769"/>
            <a:ext cx="3199903" cy="1589231"/>
          </a:xfrm>
          <a:prstGeom prst="rect">
            <a:avLst/>
          </a:prstGeom>
          <a:noFill/>
          <a:ln w="9525">
            <a:noFill/>
            <a:miter lim="800000"/>
            <a:headEnd/>
            <a:tailEnd/>
          </a:ln>
        </p:spPr>
      </p:pic>
      <p:sp>
        <p:nvSpPr>
          <p:cNvPr id="28679" name="TextBox 9"/>
          <p:cNvSpPr txBox="1">
            <a:spLocks noChangeArrowheads="1"/>
          </p:cNvSpPr>
          <p:nvPr/>
        </p:nvSpPr>
        <p:spPr bwMode="auto">
          <a:xfrm>
            <a:off x="0" y="3357563"/>
            <a:ext cx="5121275" cy="708025"/>
          </a:xfrm>
          <a:prstGeom prst="rect">
            <a:avLst/>
          </a:prstGeom>
          <a:noFill/>
          <a:ln w="9525">
            <a:noFill/>
            <a:miter lim="800000"/>
            <a:headEnd/>
            <a:tailEnd/>
          </a:ln>
        </p:spPr>
        <p:txBody>
          <a:bodyPr wrap="none">
            <a:spAutoFit/>
          </a:bodyPr>
          <a:lstStyle/>
          <a:p>
            <a:pPr marL="342900" indent="-342900"/>
            <a:r>
              <a:rPr lang="en-US" altLang="zh-CN" sz="1800"/>
              <a:t>2. </a:t>
            </a:r>
            <a:r>
              <a:rPr lang="en-US" altLang="zh-CN" sz="1800">
                <a:solidFill>
                  <a:srgbClr val="0000FF"/>
                </a:solidFill>
              </a:rPr>
              <a:t>Solar-likes systems</a:t>
            </a:r>
            <a:r>
              <a:rPr lang="en-US" altLang="zh-CN" sz="1800"/>
              <a:t>: like solar system with</a:t>
            </a:r>
          </a:p>
          <a:p>
            <a:pPr marL="342900" indent="-342900"/>
            <a:r>
              <a:rPr lang="en-US" altLang="zh-CN" sz="1800"/>
              <a:t>     suitable migration </a:t>
            </a:r>
          </a:p>
          <a:p>
            <a:pPr marL="342900" indent="-342900"/>
            <a:endParaRPr lang="zh-CN" altLang="en-US"/>
          </a:p>
        </p:txBody>
      </p:sp>
      <p:sp>
        <p:nvSpPr>
          <p:cNvPr id="28680" name="TextBox 10"/>
          <p:cNvSpPr txBox="1">
            <a:spLocks noChangeArrowheads="1"/>
          </p:cNvSpPr>
          <p:nvPr/>
        </p:nvSpPr>
        <p:spPr bwMode="auto">
          <a:xfrm>
            <a:off x="0" y="4868863"/>
            <a:ext cx="4932363" cy="1016000"/>
          </a:xfrm>
          <a:prstGeom prst="rect">
            <a:avLst/>
          </a:prstGeom>
          <a:noFill/>
          <a:ln w="9525">
            <a:noFill/>
            <a:miter lim="800000"/>
            <a:headEnd/>
            <a:tailEnd/>
          </a:ln>
        </p:spPr>
        <p:txBody>
          <a:bodyPr>
            <a:spAutoFit/>
          </a:bodyPr>
          <a:lstStyle/>
          <a:p>
            <a:pPr marL="342900" indent="-342900"/>
            <a:r>
              <a:rPr lang="en-US" altLang="zh-CN" sz="2000"/>
              <a:t>3. </a:t>
            </a:r>
            <a:r>
              <a:rPr lang="en-US" altLang="zh-CN" sz="2000">
                <a:solidFill>
                  <a:srgbClr val="0000FF"/>
                </a:solidFill>
              </a:rPr>
              <a:t>Direct imaged systems</a:t>
            </a:r>
            <a:r>
              <a:rPr lang="en-US" altLang="zh-CN" sz="2000"/>
              <a:t>: gas giant in distant orbits, mostly formed by gravitation instability</a:t>
            </a:r>
            <a:endParaRPr lang="zh-CN" altLang="en-US" sz="2000"/>
          </a:p>
        </p:txBody>
      </p:sp>
      <p:sp>
        <p:nvSpPr>
          <p:cNvPr id="28681" name="TextBox 9"/>
          <p:cNvSpPr txBox="1">
            <a:spLocks noChangeArrowheads="1"/>
          </p:cNvSpPr>
          <p:nvPr/>
        </p:nvSpPr>
        <p:spPr bwMode="auto">
          <a:xfrm>
            <a:off x="0" y="2205038"/>
            <a:ext cx="5003800" cy="708025"/>
          </a:xfrm>
          <a:prstGeom prst="rect">
            <a:avLst/>
          </a:prstGeom>
          <a:noFill/>
          <a:ln w="9525">
            <a:noFill/>
            <a:miter lim="800000"/>
            <a:headEnd/>
            <a:tailEnd/>
          </a:ln>
        </p:spPr>
        <p:txBody>
          <a:bodyPr>
            <a:spAutoFit/>
          </a:bodyPr>
          <a:lstStyle/>
          <a:p>
            <a:pPr marL="342900" indent="-342900"/>
            <a:r>
              <a:rPr lang="zh-CN" altLang="en-US" sz="1800"/>
              <a:t>１</a:t>
            </a:r>
            <a:r>
              <a:rPr lang="en-US" altLang="zh-CN" sz="1800"/>
              <a:t>. </a:t>
            </a:r>
            <a:r>
              <a:rPr lang="en-US" altLang="zh-CN" sz="1800">
                <a:solidFill>
                  <a:srgbClr val="0000FF"/>
                </a:solidFill>
              </a:rPr>
              <a:t>Hot Jupiter systems</a:t>
            </a:r>
            <a:r>
              <a:rPr lang="en-US" altLang="zh-CN" sz="1800"/>
              <a:t>: gas giant planets in close-in orbits, some in retrograde orbits</a:t>
            </a:r>
          </a:p>
          <a:p>
            <a:pPr marL="342900" indent="-342900"/>
            <a:endParaRPr lang="zh-CN" alt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内容占位符 2"/>
          <p:cNvSpPr>
            <a:spLocks noGrp="1"/>
          </p:cNvSpPr>
          <p:nvPr>
            <p:ph idx="1"/>
          </p:nvPr>
        </p:nvSpPr>
        <p:spPr bwMode="auto">
          <a:xfrm>
            <a:off x="323850" y="5229225"/>
            <a:ext cx="8229600" cy="1401763"/>
          </a:xfrm>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What  a planet system </a:t>
            </a:r>
            <a:r>
              <a:rPr lang="en-US" altLang="zh-CN" smtClean="0">
                <a:solidFill>
                  <a:srgbClr val="FF0000"/>
                </a:solidFill>
              </a:rPr>
              <a:t>should</a:t>
            </a:r>
            <a:r>
              <a:rPr lang="en-US" altLang="zh-CN" smtClean="0"/>
              <a:t> like?</a:t>
            </a:r>
            <a:endParaRPr lang="zh-CN" altLang="en-US" smtClean="0"/>
          </a:p>
        </p:txBody>
      </p:sp>
      <p:pic>
        <p:nvPicPr>
          <p:cNvPr id="29699" name="Picture 11" descr="天体力学 行星系统与航天动力学"/>
          <p:cNvPicPr>
            <a:picLocks noChangeAspect="1" noChangeArrowheads="1"/>
          </p:cNvPicPr>
          <p:nvPr/>
        </p:nvPicPr>
        <p:blipFill>
          <a:blip r:embed="rId2" cstate="print"/>
          <a:srcRect/>
          <a:stretch>
            <a:fillRect/>
          </a:stretch>
        </p:blipFill>
        <p:spPr bwMode="auto">
          <a:xfrm>
            <a:off x="539750" y="1125538"/>
            <a:ext cx="8064500" cy="3455987"/>
          </a:xfrm>
          <a:prstGeom prst="rect">
            <a:avLst/>
          </a:prstGeom>
          <a:noFill/>
          <a:ln w="9525">
            <a:noFill/>
            <a:miter lim="800000"/>
            <a:headEnd/>
            <a:tailEnd/>
          </a:ln>
        </p:spPr>
      </p:pic>
      <p:sp>
        <p:nvSpPr>
          <p:cNvPr id="5" name="内容占位符 2"/>
          <p:cNvSpPr txBox="1">
            <a:spLocks/>
          </p:cNvSpPr>
          <p:nvPr/>
        </p:nvSpPr>
        <p:spPr>
          <a:xfrm>
            <a:off x="2700338" y="4652963"/>
            <a:ext cx="3441700" cy="504825"/>
          </a:xfrm>
          <a:prstGeom prst="rect">
            <a:avLst/>
          </a:prstGeom>
        </p:spPr>
        <p:txBody>
          <a:bodyPr/>
          <a:lstStyle/>
          <a:p>
            <a:pPr marL="342900" indent="-342900" eaLnBrk="0" hangingPunct="0">
              <a:spcBef>
                <a:spcPct val="20000"/>
              </a:spcBef>
              <a:defRPr/>
            </a:pPr>
            <a:r>
              <a:rPr kumimoji="1" lang="en-US" altLang="zh-CN" sz="3200" b="0" kern="0" dirty="0">
                <a:latin typeface="+mn-lt"/>
                <a:ea typeface="+mn-ea"/>
                <a:cs typeface="宋体" charset="0"/>
              </a:rPr>
              <a:t>    solar system</a:t>
            </a:r>
            <a:endParaRPr kumimoji="1" lang="zh-CN" altLang="en-US" sz="3200" b="0" kern="0" dirty="0">
              <a:latin typeface="+mn-lt"/>
              <a:ea typeface="+mn-ea"/>
              <a:cs typeface="宋体" charset="0"/>
            </a:endParaRPr>
          </a:p>
        </p:txBody>
      </p:sp>
      <p:sp>
        <p:nvSpPr>
          <p:cNvPr id="29701" name="标题 5"/>
          <p:cNvSpPr>
            <a:spLocks noGrp="1"/>
          </p:cNvSpPr>
          <p:nvPr>
            <p:ph type="title"/>
          </p:nvPr>
        </p:nvSpPr>
        <p:spPr/>
        <p:txBody>
          <a:bodyPr/>
          <a:lstStyle/>
          <a:p>
            <a:endParaRPr lang="zh-CN" alt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atFig2P"/>
          <p:cNvPicPr>
            <a:picLocks noChangeAspect="1" noChangeArrowheads="1"/>
          </p:cNvPicPr>
          <p:nvPr/>
        </p:nvPicPr>
        <p:blipFill>
          <a:blip r:embed="rId3" cstate="print">
            <a:lum bright="-17000" contrast="27000"/>
          </a:blip>
          <a:srcRect l="18292" t="12938" r="14024" b="12021"/>
          <a:stretch>
            <a:fillRect/>
          </a:stretch>
        </p:blipFill>
        <p:spPr bwMode="auto">
          <a:xfrm>
            <a:off x="611188" y="958850"/>
            <a:ext cx="7524750" cy="5899150"/>
          </a:xfrm>
          <a:prstGeom prst="rect">
            <a:avLst/>
          </a:prstGeom>
          <a:noFill/>
          <a:ln w="9525">
            <a:noFill/>
            <a:miter lim="800000"/>
            <a:headEnd/>
            <a:tailEnd/>
          </a:ln>
        </p:spPr>
      </p:pic>
      <p:sp>
        <p:nvSpPr>
          <p:cNvPr id="30723" name="Rectangle 3"/>
          <p:cNvSpPr>
            <a:spLocks noGrp="1" noChangeArrowheads="1"/>
          </p:cNvSpPr>
          <p:nvPr>
            <p:ph type="title" idx="4294967295"/>
          </p:nvPr>
        </p:nvSpPr>
        <p:spPr>
          <a:xfrm>
            <a:off x="533400" y="228600"/>
            <a:ext cx="7086600" cy="685800"/>
          </a:xfrm>
          <a:noFill/>
        </p:spPr>
        <p:txBody>
          <a:bodyPr lIns="92075" tIns="46038" rIns="92075" bIns="46038"/>
          <a:lstStyle/>
          <a:p>
            <a:pPr eaLnBrk="1" hangingPunct="1"/>
            <a:r>
              <a:rPr lang="en-US" altLang="zh-CN" sz="2400" smtClean="0"/>
              <a:t>Planet Formation: a general picture</a:t>
            </a:r>
          </a:p>
        </p:txBody>
      </p:sp>
    </p:spTree>
  </p:cSld>
  <p:clrMapOvr>
    <a:masterClrMapping/>
  </p:clrMapOvr>
  <p:transition>
    <p:blind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4"/>
          <p:cNvSpPr txBox="1">
            <a:spLocks noChangeArrowheads="1"/>
          </p:cNvSpPr>
          <p:nvPr/>
        </p:nvSpPr>
        <p:spPr bwMode="auto">
          <a:xfrm>
            <a:off x="381000" y="914400"/>
            <a:ext cx="6408738" cy="519113"/>
          </a:xfrm>
          <a:prstGeom prst="rect">
            <a:avLst/>
          </a:prstGeom>
          <a:noFill/>
          <a:ln w="9525">
            <a:noFill/>
            <a:miter lim="800000"/>
            <a:headEnd/>
            <a:tailEnd/>
          </a:ln>
        </p:spPr>
        <p:txBody>
          <a:bodyPr>
            <a:spAutoFit/>
          </a:bodyPr>
          <a:lstStyle/>
          <a:p>
            <a:pPr marL="457200" indent="-457200">
              <a:spcBef>
                <a:spcPct val="50000"/>
              </a:spcBef>
            </a:pPr>
            <a:r>
              <a:rPr kumimoji="1" lang="en-US" altLang="zh-CN" sz="2800">
                <a:solidFill>
                  <a:srgbClr val="FF0000"/>
                </a:solidFill>
                <a:ea typeface="楷体_GB2312" pitchFamily="49" charset="-122"/>
              </a:rPr>
              <a:t>(1) gravitational instability model</a:t>
            </a:r>
          </a:p>
        </p:txBody>
      </p:sp>
      <p:pic>
        <p:nvPicPr>
          <p:cNvPr id="1028" name="Picture 6"/>
          <p:cNvPicPr>
            <a:picLocks noChangeAspect="1" noChangeArrowheads="1"/>
          </p:cNvPicPr>
          <p:nvPr/>
        </p:nvPicPr>
        <p:blipFill>
          <a:blip r:embed="rId4" cstate="print">
            <a:lum bright="-58000" contrast="81000"/>
          </a:blip>
          <a:srcRect/>
          <a:stretch>
            <a:fillRect/>
          </a:stretch>
        </p:blipFill>
        <p:spPr bwMode="auto">
          <a:xfrm>
            <a:off x="323850" y="2940050"/>
            <a:ext cx="3492500" cy="3400425"/>
          </a:xfrm>
          <a:prstGeom prst="rect">
            <a:avLst/>
          </a:prstGeom>
          <a:noFill/>
          <a:ln w="9525">
            <a:noFill/>
            <a:miter lim="800000"/>
            <a:headEnd/>
            <a:tailEnd/>
          </a:ln>
        </p:spPr>
      </p:pic>
      <p:sp>
        <p:nvSpPr>
          <p:cNvPr id="1029" name="Text Box 9"/>
          <p:cNvSpPr txBox="1">
            <a:spLocks noChangeArrowheads="1"/>
          </p:cNvSpPr>
          <p:nvPr/>
        </p:nvSpPr>
        <p:spPr bwMode="auto">
          <a:xfrm>
            <a:off x="1547813" y="6491288"/>
            <a:ext cx="1447800" cy="366712"/>
          </a:xfrm>
          <a:prstGeom prst="rect">
            <a:avLst/>
          </a:prstGeom>
          <a:noFill/>
          <a:ln w="9525">
            <a:noFill/>
            <a:miter lim="800000"/>
            <a:headEnd/>
            <a:tailEnd/>
          </a:ln>
        </p:spPr>
        <p:txBody>
          <a:bodyPr>
            <a:spAutoFit/>
          </a:bodyPr>
          <a:lstStyle/>
          <a:p>
            <a:pPr>
              <a:spcBef>
                <a:spcPct val="50000"/>
              </a:spcBef>
            </a:pPr>
            <a:r>
              <a:rPr lang="en-US" altLang="zh-CN" sz="1800" b="0"/>
              <a:t>Boss A. </a:t>
            </a:r>
          </a:p>
        </p:txBody>
      </p:sp>
      <p:sp>
        <p:nvSpPr>
          <p:cNvPr id="1030" name="Rectangle 2"/>
          <p:cNvSpPr>
            <a:spLocks/>
          </p:cNvSpPr>
          <p:nvPr/>
        </p:nvSpPr>
        <p:spPr bwMode="auto">
          <a:xfrm>
            <a:off x="344488" y="188913"/>
            <a:ext cx="6551612" cy="706437"/>
          </a:xfrm>
          <a:prstGeom prst="rect">
            <a:avLst/>
          </a:prstGeom>
          <a:noFill/>
          <a:ln w="9525">
            <a:noFill/>
            <a:miter lim="800000"/>
            <a:headEnd/>
            <a:tailEnd/>
          </a:ln>
        </p:spPr>
        <p:txBody>
          <a:bodyPr anchor="ctr"/>
          <a:lstStyle/>
          <a:p>
            <a:r>
              <a:rPr lang="en-US" altLang="zh-CN" sz="2400">
                <a:solidFill>
                  <a:srgbClr val="0000FF"/>
                </a:solidFill>
              </a:rPr>
              <a:t>Classical  Planet Formation Scenario</a:t>
            </a:r>
          </a:p>
        </p:txBody>
      </p:sp>
      <p:pic>
        <p:nvPicPr>
          <p:cNvPr id="1031" name="Picture 6"/>
          <p:cNvPicPr>
            <a:picLocks noChangeAspect="1" noChangeArrowheads="1"/>
          </p:cNvPicPr>
          <p:nvPr/>
        </p:nvPicPr>
        <p:blipFill>
          <a:blip r:embed="rId5" cstate="print"/>
          <a:srcRect/>
          <a:stretch>
            <a:fillRect/>
          </a:stretch>
        </p:blipFill>
        <p:spPr bwMode="auto">
          <a:xfrm>
            <a:off x="3995738" y="3141663"/>
            <a:ext cx="4608512" cy="3128962"/>
          </a:xfrm>
          <a:prstGeom prst="rect">
            <a:avLst/>
          </a:prstGeom>
          <a:noFill/>
          <a:ln w="9525">
            <a:noFill/>
            <a:miter lim="800000"/>
            <a:headEnd/>
            <a:tailEnd/>
          </a:ln>
        </p:spPr>
      </p:pic>
      <p:sp>
        <p:nvSpPr>
          <p:cNvPr id="1032" name="Text Box 7"/>
          <p:cNvSpPr txBox="1">
            <a:spLocks noChangeArrowheads="1"/>
          </p:cNvSpPr>
          <p:nvPr/>
        </p:nvSpPr>
        <p:spPr bwMode="auto">
          <a:xfrm>
            <a:off x="5003800" y="6381750"/>
            <a:ext cx="2592388" cy="366713"/>
          </a:xfrm>
          <a:prstGeom prst="rect">
            <a:avLst/>
          </a:prstGeom>
          <a:noFill/>
          <a:ln w="9525">
            <a:noFill/>
            <a:miter lim="800000"/>
            <a:headEnd/>
            <a:tailEnd/>
          </a:ln>
        </p:spPr>
        <p:txBody>
          <a:bodyPr>
            <a:spAutoFit/>
          </a:bodyPr>
          <a:lstStyle/>
          <a:p>
            <a:pPr>
              <a:spcBef>
                <a:spcPct val="50000"/>
              </a:spcBef>
            </a:pPr>
            <a:r>
              <a:rPr lang="en-US" altLang="zh-CN" sz="1800" b="0"/>
              <a:t>  HR 8799 system</a:t>
            </a:r>
          </a:p>
        </p:txBody>
      </p:sp>
      <p:grpSp>
        <p:nvGrpSpPr>
          <p:cNvPr id="1033" name="Group 8"/>
          <p:cNvGrpSpPr>
            <a:grpSpLocks/>
          </p:cNvGrpSpPr>
          <p:nvPr/>
        </p:nvGrpSpPr>
        <p:grpSpPr bwMode="auto">
          <a:xfrm>
            <a:off x="1403350" y="1412875"/>
            <a:ext cx="3455988" cy="1354138"/>
            <a:chOff x="884" y="890"/>
            <a:chExt cx="2177" cy="853"/>
          </a:xfrm>
        </p:grpSpPr>
        <p:pic>
          <p:nvPicPr>
            <p:cNvPr id="1035" name="Picture 9"/>
            <p:cNvPicPr>
              <a:picLocks noChangeAspect="1" noChangeArrowheads="1"/>
            </p:cNvPicPr>
            <p:nvPr/>
          </p:nvPicPr>
          <p:blipFill>
            <a:blip r:embed="rId6" cstate="print"/>
            <a:srcRect/>
            <a:stretch>
              <a:fillRect/>
            </a:stretch>
          </p:blipFill>
          <p:spPr bwMode="auto">
            <a:xfrm>
              <a:off x="884" y="890"/>
              <a:ext cx="1551" cy="853"/>
            </a:xfrm>
            <a:prstGeom prst="rect">
              <a:avLst/>
            </a:prstGeom>
            <a:noFill/>
            <a:ln w="9525">
              <a:noFill/>
              <a:miter lim="800000"/>
              <a:headEnd/>
              <a:tailEnd/>
            </a:ln>
          </p:spPr>
        </p:pic>
        <p:sp>
          <p:nvSpPr>
            <p:cNvPr id="1036" name="Text Box 10"/>
            <p:cNvSpPr txBox="1">
              <a:spLocks noChangeArrowheads="1"/>
            </p:cNvSpPr>
            <p:nvPr/>
          </p:nvSpPr>
          <p:spPr bwMode="auto">
            <a:xfrm>
              <a:off x="2336" y="1162"/>
              <a:ext cx="725" cy="404"/>
            </a:xfrm>
            <a:prstGeom prst="rect">
              <a:avLst/>
            </a:prstGeom>
            <a:noFill/>
            <a:ln w="9525">
              <a:noFill/>
              <a:miter lim="800000"/>
              <a:headEnd/>
              <a:tailEnd/>
            </a:ln>
          </p:spPr>
          <p:txBody>
            <a:bodyPr>
              <a:spAutoFit/>
            </a:bodyPr>
            <a:lstStyle/>
            <a:p>
              <a:pPr>
                <a:spcBef>
                  <a:spcPct val="50000"/>
                </a:spcBef>
              </a:pPr>
              <a:r>
                <a:rPr lang="en-US" altLang="zh-CN" sz="3600"/>
                <a:t>&lt;1</a:t>
              </a:r>
            </a:p>
          </p:txBody>
        </p:sp>
      </p:grpSp>
      <p:sp>
        <p:nvSpPr>
          <p:cNvPr id="1034" name="Text Box 11"/>
          <p:cNvSpPr txBox="1">
            <a:spLocks noChangeArrowheads="1"/>
          </p:cNvSpPr>
          <p:nvPr/>
        </p:nvSpPr>
        <p:spPr bwMode="auto">
          <a:xfrm>
            <a:off x="5795963" y="1484313"/>
            <a:ext cx="1544012" cy="369332"/>
          </a:xfrm>
          <a:prstGeom prst="rect">
            <a:avLst/>
          </a:prstGeom>
          <a:noFill/>
          <a:ln w="9525">
            <a:noFill/>
            <a:miter lim="800000"/>
            <a:headEnd/>
            <a:tailEnd/>
          </a:ln>
        </p:spPr>
        <p:txBody>
          <a:bodyPr wrap="none">
            <a:spAutoFit/>
          </a:bodyPr>
          <a:lstStyle/>
          <a:p>
            <a:r>
              <a:rPr lang="en-US" altLang="zh-CN" sz="1800" b="0" dirty="0" smtClean="0">
                <a:solidFill>
                  <a:srgbClr val="0000FF"/>
                </a:solidFill>
              </a:rPr>
              <a:t>With </a:t>
            </a:r>
            <a:r>
              <a:rPr lang="en-US" altLang="zh-CN" sz="1800" b="0" dirty="0">
                <a:solidFill>
                  <a:srgbClr val="0000FF"/>
                </a:solidFill>
              </a:rPr>
              <a:t>MMSN:</a:t>
            </a:r>
            <a:r>
              <a:rPr lang="en-US" altLang="zh-CN" sz="1800" b="0" dirty="0"/>
              <a:t> </a:t>
            </a:r>
          </a:p>
        </p:txBody>
      </p:sp>
      <p:graphicFrame>
        <p:nvGraphicFramePr>
          <p:cNvPr id="1026" name="Object 12"/>
          <p:cNvGraphicFramePr>
            <a:graphicFrameLocks noChangeAspect="1"/>
          </p:cNvGraphicFramePr>
          <p:nvPr/>
        </p:nvGraphicFramePr>
        <p:xfrm>
          <a:off x="5651500" y="1916113"/>
          <a:ext cx="2282825" cy="571500"/>
        </p:xfrm>
        <a:graphic>
          <a:graphicData uri="http://schemas.openxmlformats.org/presentationml/2006/ole">
            <p:oleObj spid="_x0000_s1026" name="公式" r:id="rId7" imgW="941400" imgH="219240" progId="Equation.3">
              <p:embed/>
            </p:oleObj>
          </a:graphicData>
        </a:graphic>
      </p:graphicFrame>
    </p:spTree>
  </p:cSld>
  <p:clrMapOvr>
    <a:masterClrMapping/>
  </p:clrMapOvr>
  <p:transition>
    <p:blind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p:cNvSpPr>
          <p:nvPr>
            <p:ph type="body" sz="half" idx="4294967295"/>
          </p:nvPr>
        </p:nvSpPr>
        <p:spPr bwMode="auto">
          <a:xfrm>
            <a:off x="0" y="1125538"/>
            <a:ext cx="5219700" cy="4525962"/>
          </a:xfrm>
          <a:prstGeom prst="rect">
            <a:avLst/>
          </a:prstGeom>
          <a:solidFill>
            <a:srgbClr val="FFFFFF"/>
          </a:solidFill>
          <a:ln>
            <a:miter lim="800000"/>
            <a:headEnd/>
            <a:tailEnd/>
          </a:ln>
        </p:spPr>
        <p:txBody>
          <a:bodyPr/>
          <a:lstStyle/>
          <a:p>
            <a:pPr eaLnBrk="1" hangingPunct="1">
              <a:lnSpc>
                <a:spcPct val="120000"/>
              </a:lnSpc>
              <a:buClr>
                <a:srgbClr val="FFCC00"/>
              </a:buClr>
              <a:buFont typeface="Wingdings" pitchFamily="2" charset="2"/>
              <a:buNone/>
            </a:pPr>
            <a:r>
              <a:rPr kumimoji="0" lang="en-US" altLang="zh-CN" sz="2800" b="1" smtClean="0"/>
              <a:t>  </a:t>
            </a:r>
            <a:r>
              <a:rPr kumimoji="0" lang="en-US" altLang="zh-CN" sz="2800" b="1" smtClean="0">
                <a:solidFill>
                  <a:srgbClr val="FF0000"/>
                </a:solidFill>
              </a:rPr>
              <a:t>(2) Core accretion model</a:t>
            </a:r>
            <a:r>
              <a:rPr kumimoji="0" lang="en-US" altLang="zh-CN" sz="2800" b="1" smtClean="0"/>
              <a:t> </a:t>
            </a:r>
          </a:p>
          <a:p>
            <a:pPr eaLnBrk="1" hangingPunct="1">
              <a:lnSpc>
                <a:spcPct val="120000"/>
              </a:lnSpc>
              <a:buClr>
                <a:srgbClr val="FFCC00"/>
              </a:buClr>
              <a:buFont typeface="Wingdings" pitchFamily="2" charset="2"/>
              <a:buNone/>
            </a:pPr>
            <a:endParaRPr kumimoji="0" lang="zh-CN" altLang="en-US" sz="2800" b="1" smtClean="0"/>
          </a:p>
          <a:p>
            <a:pPr lvl="1" eaLnBrk="1" hangingPunct="1">
              <a:lnSpc>
                <a:spcPct val="120000"/>
              </a:lnSpc>
              <a:buClr>
                <a:srgbClr val="CC0066"/>
              </a:buClr>
              <a:buFont typeface="Wingdings" pitchFamily="2" charset="2"/>
              <a:buChar char="Ø"/>
            </a:pPr>
            <a:r>
              <a:rPr kumimoji="0" lang="en-US" altLang="zh-CN" sz="2400" b="1" smtClean="0"/>
              <a:t>Formation of km size planetesimals</a:t>
            </a:r>
          </a:p>
          <a:p>
            <a:pPr lvl="1" eaLnBrk="1" hangingPunct="1">
              <a:lnSpc>
                <a:spcPct val="120000"/>
              </a:lnSpc>
              <a:buClr>
                <a:srgbClr val="CC0066"/>
              </a:buClr>
              <a:buFont typeface="Wingdings" pitchFamily="2" charset="2"/>
              <a:buChar char="Ø"/>
            </a:pPr>
            <a:r>
              <a:rPr kumimoji="0" lang="en-US" altLang="zh-CN" sz="2400" b="1" smtClean="0"/>
              <a:t>Accretion of planetesimals into planetary embryos</a:t>
            </a:r>
          </a:p>
          <a:p>
            <a:pPr lvl="1" eaLnBrk="1" hangingPunct="1">
              <a:lnSpc>
                <a:spcPct val="120000"/>
              </a:lnSpc>
              <a:buClr>
                <a:srgbClr val="CC0066"/>
              </a:buClr>
              <a:buFont typeface="Wingdings" pitchFamily="2" charset="2"/>
              <a:buChar char="Ø"/>
            </a:pPr>
            <a:r>
              <a:rPr kumimoji="0" lang="en-US" altLang="zh-CN" sz="2400" b="1" smtClean="0"/>
              <a:t>Gas accretion, giant impact</a:t>
            </a:r>
          </a:p>
        </p:txBody>
      </p:sp>
      <p:graphicFrame>
        <p:nvGraphicFramePr>
          <p:cNvPr id="2050" name="Object 5"/>
          <p:cNvGraphicFramePr>
            <a:graphicFrameLocks noChangeAspect="1"/>
          </p:cNvGraphicFramePr>
          <p:nvPr>
            <p:ph sz="quarter" idx="4294967295"/>
          </p:nvPr>
        </p:nvGraphicFramePr>
        <p:xfrm>
          <a:off x="6305550" y="2571750"/>
          <a:ext cx="723900" cy="241300"/>
        </p:xfrm>
        <a:graphic>
          <a:graphicData uri="http://schemas.openxmlformats.org/presentationml/2006/ole">
            <p:oleObj spid="_x0000_s2050" name="Equation" r:id="rId4" imgW="703800" imgH="219240" progId="">
              <p:embed/>
            </p:oleObj>
          </a:graphicData>
        </a:graphic>
      </p:graphicFrame>
      <p:pic>
        <p:nvPicPr>
          <p:cNvPr id="2052" name="Picture 7" descr="planet_formation"/>
          <p:cNvPicPr>
            <a:picLocks noChangeAspect="1" noChangeArrowheads="1"/>
          </p:cNvPicPr>
          <p:nvPr/>
        </p:nvPicPr>
        <p:blipFill>
          <a:blip r:embed="rId5" cstate="print">
            <a:lum bright="-40000" contrast="65000"/>
          </a:blip>
          <a:srcRect/>
          <a:stretch>
            <a:fillRect/>
          </a:stretch>
        </p:blipFill>
        <p:spPr bwMode="auto">
          <a:xfrm>
            <a:off x="5292725" y="981075"/>
            <a:ext cx="3221038" cy="4876800"/>
          </a:xfrm>
          <a:prstGeom prst="rect">
            <a:avLst/>
          </a:prstGeom>
          <a:noFill/>
          <a:ln w="9525">
            <a:noFill/>
            <a:miter lim="800000"/>
            <a:headEnd/>
            <a:tailEnd/>
          </a:ln>
        </p:spPr>
      </p:pic>
      <p:sp>
        <p:nvSpPr>
          <p:cNvPr id="2053" name="Text Box 5"/>
          <p:cNvSpPr txBox="1">
            <a:spLocks noChangeArrowheads="1"/>
          </p:cNvSpPr>
          <p:nvPr/>
        </p:nvSpPr>
        <p:spPr bwMode="auto">
          <a:xfrm>
            <a:off x="5580063" y="6165850"/>
            <a:ext cx="3276600" cy="641350"/>
          </a:xfrm>
          <a:prstGeom prst="rect">
            <a:avLst/>
          </a:prstGeom>
          <a:noFill/>
          <a:ln w="9525">
            <a:noFill/>
            <a:miter lim="800000"/>
            <a:headEnd/>
            <a:tailEnd/>
          </a:ln>
        </p:spPr>
        <p:txBody>
          <a:bodyPr>
            <a:spAutoFit/>
          </a:bodyPr>
          <a:lstStyle/>
          <a:p>
            <a:pPr>
              <a:spcBef>
                <a:spcPct val="50000"/>
              </a:spcBef>
            </a:pPr>
            <a:r>
              <a:rPr lang="en-US" altLang="zh-CN" sz="1800"/>
              <a:t>www.planet.sci.kobe-u.ac.jp </a:t>
            </a:r>
            <a:endParaRPr lang="zh-CN" altLang="en-US" sz="1800"/>
          </a:p>
        </p:txBody>
      </p:sp>
      <p:sp>
        <p:nvSpPr>
          <p:cNvPr id="604166" name="Rectangle 6"/>
          <p:cNvSpPr>
            <a:spLocks noChangeArrowheads="1"/>
          </p:cNvSpPr>
          <p:nvPr/>
        </p:nvSpPr>
        <p:spPr bwMode="auto">
          <a:xfrm>
            <a:off x="395288" y="1916113"/>
            <a:ext cx="8208962" cy="1296987"/>
          </a:xfrm>
          <a:prstGeom prst="rect">
            <a:avLst/>
          </a:prstGeom>
          <a:noFill/>
          <a:ln w="9525">
            <a:noFill/>
            <a:miter lim="800000"/>
            <a:headEnd/>
            <a:tailEnd/>
          </a:ln>
        </p:spPr>
        <p:txBody>
          <a:bodyPr wrap="none" anchor="ctr"/>
          <a:lstStyle/>
          <a:p>
            <a:endParaRPr lang="zh-CN" altLang="en-US" sz="1800" b="0"/>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04166"/>
                                        </p:tgtEl>
                                        <p:attrNameLst>
                                          <p:attrName>style.visibility</p:attrName>
                                        </p:attrNameLst>
                                      </p:cBhvr>
                                      <p:to>
                                        <p:strVal val="visible"/>
                                      </p:to>
                                    </p:set>
                                    <p:animEffect transition="in" filter="blinds(horizontal)">
                                      <p:cBhvr>
                                        <p:cTn id="7" dur="500"/>
                                        <p:tgtEl>
                                          <p:spTgt spid="604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6" grpId="0" animBg="1"/>
    </p:bldLst>
  </p:timing>
</p:sld>
</file>

<file path=ppt/theme/theme1.xml><?xml version="1.0" encoding="utf-8"?>
<a:theme xmlns:a="http://schemas.openxmlformats.org/drawingml/2006/main" name="self02">
  <a:themeElements>
    <a:clrScheme name="self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elf02">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lf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lf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lf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lf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lf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lf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lf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lf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lf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lf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lf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lf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宋体"/>
        <a:cs typeface="宋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Times New Roman" charset="0"/>
            <a:ea typeface="宋体" charset="0"/>
            <a:cs typeface="宋体" charset="0"/>
          </a:defRPr>
        </a:defPPr>
      </a:lstStyle>
    </a:spDef>
    <a:lnDef>
      <a:spPr bwMode="auto">
        <a:xfrm>
          <a:off x="0" y="0"/>
          <a:ext cx="1" cy="1"/>
        </a:xfrm>
        <a:custGeom>
          <a:avLst/>
          <a:gdLst/>
          <a:ahLst/>
          <a:cxnLst/>
          <a:rect l="0" t="0" r="0" b="0"/>
          <a:pathLst/>
        </a:custGeom>
        <a:solidFill>
          <a:schemeClr val="bg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Times New Roman" charset="0"/>
            <a:ea typeface="宋体" charset="0"/>
            <a:cs typeface="宋体"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elf02">
  <a:themeElements>
    <a:clrScheme name="self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elf02">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lf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lf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lf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lf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lf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lf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lf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lf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lf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lf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lf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lf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self02</Template>
  <TotalTime>48722</TotalTime>
  <Words>1624</Words>
  <Application>Microsoft Office PowerPoint</Application>
  <PresentationFormat>全屏显示(4:3)</PresentationFormat>
  <Paragraphs>249</Paragraphs>
  <Slides>38</Slides>
  <Notes>12</Notes>
  <HiddenSlides>0</HiddenSlides>
  <MMClips>0</MMClips>
  <ScaleCrop>false</ScaleCrop>
  <HeadingPairs>
    <vt:vector size="6" baseType="variant">
      <vt:variant>
        <vt:lpstr>主题</vt:lpstr>
      </vt:variant>
      <vt:variant>
        <vt:i4>3</vt:i4>
      </vt:variant>
      <vt:variant>
        <vt:lpstr>嵌入 OLE 服务器</vt:lpstr>
      </vt:variant>
      <vt:variant>
        <vt:i4>3</vt:i4>
      </vt:variant>
      <vt:variant>
        <vt:lpstr>幻灯片标题</vt:lpstr>
      </vt:variant>
      <vt:variant>
        <vt:i4>38</vt:i4>
      </vt:variant>
    </vt:vector>
  </HeadingPairs>
  <TitlesOfParts>
    <vt:vector size="44" baseType="lpstr">
      <vt:lpstr>self02</vt:lpstr>
      <vt:lpstr>Axis</vt:lpstr>
      <vt:lpstr>1_self02</vt:lpstr>
      <vt:lpstr>公式</vt:lpstr>
      <vt:lpstr>Equation</vt:lpstr>
      <vt:lpstr>Graph</vt:lpstr>
      <vt:lpstr>Role of protoplanetary disk in  forming planetary architecture   &amp; Transit detection in Dome A 　</vt:lpstr>
      <vt:lpstr>幻灯片 2</vt:lpstr>
      <vt:lpstr> Background</vt:lpstr>
      <vt:lpstr>Kepler </vt:lpstr>
      <vt:lpstr>Classification of single  star planet systems</vt:lpstr>
      <vt:lpstr>幻灯片 6</vt:lpstr>
      <vt:lpstr>Planet Formation: a general picture</vt:lpstr>
      <vt:lpstr>幻灯片 8</vt:lpstr>
      <vt:lpstr>幻灯片 9</vt:lpstr>
      <vt:lpstr>幻灯片 10</vt:lpstr>
      <vt:lpstr>Disk-single planet interactions:  standard outcome</vt:lpstr>
      <vt:lpstr>幻灯片 12</vt:lpstr>
      <vt:lpstr>Kozai effect</vt:lpstr>
      <vt:lpstr>Disk can help to reduce i0</vt:lpstr>
      <vt:lpstr>幻灯片 15</vt:lpstr>
      <vt:lpstr>幻灯片 16</vt:lpstr>
      <vt:lpstr>幻灯片 17</vt:lpstr>
      <vt:lpstr>幻灯片 18</vt:lpstr>
      <vt:lpstr>幻灯片 19</vt:lpstr>
      <vt:lpstr>幻灯片 20</vt:lpstr>
      <vt:lpstr>幻灯片 21</vt:lpstr>
      <vt:lpstr>幻灯片 22</vt:lpstr>
      <vt:lpstr>for super-Earth systems:</vt:lpstr>
      <vt:lpstr>HD40307</vt:lpstr>
      <vt:lpstr>A scenario for HD 40307 formation  (Lin, Zhou, et al) ：</vt:lpstr>
      <vt:lpstr>幻灯片 26</vt:lpstr>
      <vt:lpstr>幻灯片 27</vt:lpstr>
      <vt:lpstr>Conclusion for PART I</vt:lpstr>
      <vt:lpstr>On ground</vt:lpstr>
      <vt:lpstr>Dome A – the summit of the Antarctic icecap</vt:lpstr>
      <vt:lpstr>幻灯片 31</vt:lpstr>
      <vt:lpstr>Detectability for a one year continues observation  </vt:lpstr>
      <vt:lpstr>Wang et al. ApJS. 2014</vt:lpstr>
      <vt:lpstr>CSTAR  2008 data:   56 binary catalogue</vt:lpstr>
      <vt:lpstr>AST3</vt:lpstr>
      <vt:lpstr>Transiting candidates expected by AST3</vt:lpstr>
      <vt:lpstr>AST3-1</vt:lpstr>
      <vt:lpstr>Thank you! (zhoujl@nju.edu.cn)</vt:lpstr>
    </vt:vector>
  </TitlesOfParts>
  <Company>Astron. Dept. NJU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天 体 力 学 基 础</dc:title>
  <dc:creator>ZHOUJL</dc:creator>
  <cp:lastModifiedBy>sony</cp:lastModifiedBy>
  <cp:revision>518</cp:revision>
  <dcterms:created xsi:type="dcterms:W3CDTF">2004-09-22T03:26:59Z</dcterms:created>
  <dcterms:modified xsi:type="dcterms:W3CDTF">2014-04-03T09:00:13Z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所有者">
    <vt:lpwstr>Zhou Liyong</vt:lpwstr>
  </property>
  <property fmtid="{D5CDD505-2E9C-101B-9397-08002B2CF9AE}" pid="3" name="用途">
    <vt:lpwstr>教学</vt:lpwstr>
  </property>
</Properties>
</file>