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425" r:id="rId3"/>
    <p:sldId id="426" r:id="rId4"/>
    <p:sldId id="435" r:id="rId5"/>
    <p:sldId id="407" r:id="rId6"/>
    <p:sldId id="351" r:id="rId7"/>
    <p:sldId id="429" r:id="rId8"/>
    <p:sldId id="297" r:id="rId9"/>
    <p:sldId id="408" r:id="rId10"/>
    <p:sldId id="446" r:id="rId11"/>
    <p:sldId id="409" r:id="rId12"/>
    <p:sldId id="308" r:id="rId13"/>
    <p:sldId id="361" r:id="rId14"/>
    <p:sldId id="430" r:id="rId15"/>
    <p:sldId id="431" r:id="rId16"/>
    <p:sldId id="432" r:id="rId17"/>
    <p:sldId id="433" r:id="rId18"/>
    <p:sldId id="434" r:id="rId19"/>
    <p:sldId id="318" r:id="rId20"/>
    <p:sldId id="437" r:id="rId21"/>
    <p:sldId id="445" r:id="rId22"/>
    <p:sldId id="330" r:id="rId23"/>
    <p:sldId id="339" r:id="rId24"/>
    <p:sldId id="370" r:id="rId25"/>
    <p:sldId id="338" r:id="rId26"/>
    <p:sldId id="340" r:id="rId27"/>
    <p:sldId id="349" r:id="rId28"/>
    <p:sldId id="372" r:id="rId29"/>
    <p:sldId id="373" r:id="rId30"/>
    <p:sldId id="374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12" r:id="rId39"/>
    <p:sldId id="398" r:id="rId40"/>
    <p:sldId id="402" r:id="rId4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E5"/>
    <a:srgbClr val="FFCCFF"/>
    <a:srgbClr val="003A00"/>
    <a:srgbClr val="A50021"/>
    <a:srgbClr val="336600"/>
    <a:srgbClr val="990033"/>
    <a:srgbClr val="FFE7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2" autoAdjust="0"/>
    <p:restoredTop sz="98930" autoAdjust="0"/>
  </p:normalViewPr>
  <p:slideViewPr>
    <p:cSldViewPr>
      <p:cViewPr>
        <p:scale>
          <a:sx n="60" d="100"/>
          <a:sy n="60" d="100"/>
        </p:scale>
        <p:origin x="-552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8C093732-04EA-40B5-B358-00ACEE45F75B}" type="datetimeFigureOut">
              <a:rPr lang="zh-CN" altLang="en-US"/>
              <a:pPr>
                <a:defRPr/>
              </a:pPr>
              <a:t>2016/12/9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293C5380-352F-492A-A1EA-60115B2FBD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6563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4 aspects of observations which can help us better understand the standard model</a:t>
            </a:r>
            <a:endParaRPr lang="zh-CN" altLang="en-US" smtClean="0"/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479891C-7B82-42AB-8985-865B6B28AFC2}" type="slidenum">
              <a:rPr lang="zh-CN" altLang="en-US" smtClean="0"/>
              <a:pPr eaLnBrk="1" hangingPunct="1"/>
              <a:t>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4 aspects of observations which can help us better understand the standard model</a:t>
            </a: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62153099-8E51-40A5-B5DC-3DAADB108340}" type="slidenum">
              <a:rPr lang="zh-CN" altLang="en-US" smtClean="0"/>
              <a:pPr eaLnBrk="1" hangingPunct="1"/>
              <a:t>6</a:t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OOOPIC_vipvip4_2008090402070895c4408333f526ce20"/>
          <p:cNvPicPr>
            <a:picLocks noChangeAspect="1" noChangeArrowheads="1"/>
          </p:cNvPicPr>
          <p:nvPr userDrawn="1"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16063" b="52396"/>
          <a:stretch>
            <a:fillRect/>
          </a:stretch>
        </p:blipFill>
        <p:spPr bwMode="auto">
          <a:xfrm>
            <a:off x="0" y="3952875"/>
            <a:ext cx="9144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4"/>
          <p:cNvGrpSpPr>
            <a:grpSpLocks/>
          </p:cNvGrpSpPr>
          <p:nvPr userDrawn="1"/>
        </p:nvGrpSpPr>
        <p:grpSpPr bwMode="auto">
          <a:xfrm>
            <a:off x="0" y="0"/>
            <a:ext cx="9144000" cy="908050"/>
            <a:chOff x="0" y="0"/>
            <a:chExt cx="5760" cy="391"/>
          </a:xfrm>
        </p:grpSpPr>
        <p:pic>
          <p:nvPicPr>
            <p:cNvPr id="6" name="Picture 25" descr="1P13S24Q1"/>
            <p:cNvPicPr>
              <a:picLocks noChangeAspect="1" noChangeArrowheads="1"/>
            </p:cNvPicPr>
            <p:nvPr/>
          </p:nvPicPr>
          <p:blipFill>
            <a:blip r:embed="rId3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546"/>
            <a:stretch>
              <a:fillRect/>
            </a:stretch>
          </p:blipFill>
          <p:spPr bwMode="auto">
            <a:xfrm>
              <a:off x="0" y="0"/>
              <a:ext cx="5760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6"/>
            <p:cNvSpPr>
              <a:spLocks noChangeArrowheads="1"/>
            </p:cNvSpPr>
            <p:nvPr/>
          </p:nvSpPr>
          <p:spPr bwMode="auto">
            <a:xfrm>
              <a:off x="1791" y="255"/>
              <a:ext cx="182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341438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08400" y="3284538"/>
            <a:ext cx="5256213" cy="576262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339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2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622300"/>
            <a:ext cx="2057400" cy="55038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22300"/>
            <a:ext cx="6019800" cy="55038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22300"/>
            <a:ext cx="8229600" cy="5032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22071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56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7961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1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59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96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21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30153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695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2230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grpSp>
        <p:nvGrpSpPr>
          <p:cNvPr id="1028" name="Group 8"/>
          <p:cNvGrpSpPr>
            <a:grpSpLocks/>
          </p:cNvGrpSpPr>
          <p:nvPr userDrawn="1"/>
        </p:nvGrpSpPr>
        <p:grpSpPr bwMode="auto">
          <a:xfrm>
            <a:off x="0" y="0"/>
            <a:ext cx="9144000" cy="620713"/>
            <a:chOff x="0" y="0"/>
            <a:chExt cx="5760" cy="391"/>
          </a:xfrm>
        </p:grpSpPr>
        <p:pic>
          <p:nvPicPr>
            <p:cNvPr id="1029" name="Picture 9" descr="1P13S24Q1"/>
            <p:cNvPicPr>
              <a:picLocks noChangeAspect="1" noChangeArrowheads="1"/>
            </p:cNvPicPr>
            <p:nvPr/>
          </p:nvPicPr>
          <p:blipFill>
            <a:blip r:embed="rId14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546"/>
            <a:stretch>
              <a:fillRect/>
            </a:stretch>
          </p:blipFill>
          <p:spPr bwMode="auto">
            <a:xfrm>
              <a:off x="0" y="0"/>
              <a:ext cx="5760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" name="Rectangle 10"/>
            <p:cNvSpPr>
              <a:spLocks noChangeArrowheads="1"/>
            </p:cNvSpPr>
            <p:nvPr/>
          </p:nvSpPr>
          <p:spPr bwMode="auto">
            <a:xfrm>
              <a:off x="1791" y="255"/>
              <a:ext cx="182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../../../&#22826;&#38451;&#36827;&#23637;/&#22826;&#38451;&#22270;&#35299;/Moretonwave/apj478832f1_video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../../../&#22826;&#38451;&#36827;&#23637;/&#22826;&#38451;&#22270;&#35299;/Moretonwave/apj478832f1_video.mp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jpe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3.wmf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chenpf@nju.edu.c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../../&#22825;&#25991;&#31185;&#26222;/&#20013;&#23665;10/bbc_sun.avi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../../../&#22826;&#38451;&#36827;&#23637;/&#22826;&#38451;&#22270;&#35299;/Moretonwave/apj478832f1_video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副标题 2"/>
          <p:cNvSpPr txBox="1">
            <a:spLocks/>
          </p:cNvSpPr>
          <p:nvPr/>
        </p:nvSpPr>
        <p:spPr bwMode="auto">
          <a:xfrm>
            <a:off x="107950" y="488653"/>
            <a:ext cx="8929688" cy="193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lnSpc>
                <a:spcPts val="72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zh-CN" sz="5400" dirty="0"/>
              <a:t>Observations </a:t>
            </a:r>
            <a:r>
              <a:rPr lang="en-US" altLang="zh-CN" sz="5400" dirty="0" smtClean="0"/>
              <a:t>&amp; </a:t>
            </a:r>
            <a:r>
              <a:rPr lang="en-US" altLang="zh-CN" sz="5400" dirty="0" err="1"/>
              <a:t>Modelings</a:t>
            </a:r>
            <a:r>
              <a:rPr lang="en-US" altLang="zh-CN" sz="5400" dirty="0"/>
              <a:t> </a:t>
            </a:r>
            <a:endParaRPr lang="en-US" altLang="zh-CN" sz="5400" dirty="0" smtClean="0"/>
          </a:p>
          <a:p>
            <a:pPr marL="0" indent="0" algn="ctr" eaLnBrk="1" hangingPunct="1">
              <a:lnSpc>
                <a:spcPts val="72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zh-CN" sz="5400" dirty="0" smtClean="0"/>
              <a:t>of </a:t>
            </a:r>
            <a:r>
              <a:rPr lang="en-US" altLang="zh-CN" sz="5400" dirty="0"/>
              <a:t>Solar Coronal Waves</a:t>
            </a:r>
            <a:br>
              <a:rPr lang="en-US" altLang="zh-CN" sz="5400" dirty="0"/>
            </a:br>
            <a:endParaRPr lang="zh-CN" altLang="en-US" sz="5400" b="1" kern="0" dirty="0" smtClean="0">
              <a:solidFill>
                <a:srgbClr val="7030A0"/>
              </a:solidFill>
              <a:latin typeface="Times New Roman" panose="02020603050405020304" pitchFamily="18" charset="0"/>
              <a:ea typeface="迷你简启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2555776" y="2924944"/>
            <a:ext cx="42484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4400" b="1" dirty="0" smtClean="0">
                <a:solidFill>
                  <a:srgbClr val="FF9900"/>
                </a:solidFill>
              </a:rPr>
              <a:t>Peng-</a:t>
            </a:r>
            <a:r>
              <a:rPr lang="en-US" altLang="zh-CN" sz="4400" b="1" dirty="0" err="1" smtClean="0">
                <a:solidFill>
                  <a:srgbClr val="FF9900"/>
                </a:solidFill>
              </a:rPr>
              <a:t>Fei</a:t>
            </a:r>
            <a:r>
              <a:rPr lang="en-US" altLang="zh-CN" sz="4400" b="1" dirty="0" smtClean="0">
                <a:solidFill>
                  <a:srgbClr val="FF9900"/>
                </a:solidFill>
              </a:rPr>
              <a:t> </a:t>
            </a:r>
            <a:r>
              <a:rPr lang="en-US" altLang="zh-CN" sz="4400" b="1" dirty="0">
                <a:solidFill>
                  <a:srgbClr val="FF9900"/>
                </a:solidFill>
              </a:rPr>
              <a:t>Chen</a:t>
            </a:r>
          </a:p>
          <a:p>
            <a:pPr algn="ctr"/>
            <a:r>
              <a:rPr lang="zh-CN" altLang="en-US" sz="4400" b="1" dirty="0" smtClean="0">
                <a:solidFill>
                  <a:srgbClr val="FF9900"/>
                </a:solidFill>
              </a:rPr>
              <a:t>陈鹏飞</a:t>
            </a:r>
            <a:endParaRPr lang="en-US" altLang="zh-CN" sz="4400" b="1" dirty="0">
              <a:solidFill>
                <a:srgbClr val="FF9900"/>
              </a:solidFill>
            </a:endParaRPr>
          </a:p>
        </p:txBody>
      </p:sp>
      <p:sp>
        <p:nvSpPr>
          <p:cNvPr id="3076" name="矩形 23"/>
          <p:cNvSpPr>
            <a:spLocks noChangeArrowheads="1"/>
          </p:cNvSpPr>
          <p:nvPr/>
        </p:nvSpPr>
        <p:spPr bwMode="auto">
          <a:xfrm>
            <a:off x="5159896" y="5508521"/>
            <a:ext cx="4020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3200" b="1" dirty="0" smtClean="0">
                <a:solidFill>
                  <a:srgbClr val="003300"/>
                </a:solidFill>
              </a:rPr>
              <a:t>chenpf@nju.edu.cn</a:t>
            </a:r>
            <a:endParaRPr lang="en-US" altLang="zh-CN" sz="3200" b="1" dirty="0">
              <a:solidFill>
                <a:srgbClr val="003300"/>
              </a:solidFill>
            </a:endParaRPr>
          </a:p>
        </p:txBody>
      </p:sp>
      <p:pic>
        <p:nvPicPr>
          <p:cNvPr id="3077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" y="5445224"/>
            <a:ext cx="4178050" cy="132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3"/>
          <p:cNvSpPr>
            <a:spLocks noChangeArrowheads="1"/>
          </p:cNvSpPr>
          <p:nvPr/>
        </p:nvSpPr>
        <p:spPr bwMode="auto">
          <a:xfrm>
            <a:off x="5099994" y="6083783"/>
            <a:ext cx="39239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3200" b="1" dirty="0" smtClean="0">
                <a:solidFill>
                  <a:srgbClr val="003300"/>
                </a:solidFill>
              </a:rPr>
              <a:t>天文与空间科学学院</a:t>
            </a:r>
            <a:endParaRPr lang="en-US" altLang="zh-CN" sz="320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3995936" cy="701675"/>
          </a:xfrm>
          <a:noFill/>
        </p:spPr>
        <p:txBody>
          <a:bodyPr wrap="square"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  <a:hlinkClick r:id="rId2" action="ppaction://hlinkfile"/>
              </a:rPr>
              <a:t>Moreton wave</a:t>
            </a:r>
          </a:p>
        </p:txBody>
      </p:sp>
      <p:grpSp>
        <p:nvGrpSpPr>
          <p:cNvPr id="7171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7183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3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4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7172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7173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395536" y="1412776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800" b="1" dirty="0">
                <a:solidFill>
                  <a:srgbClr val="009900"/>
                </a:solidFill>
                <a:latin typeface="Times New Roman" pitchFamily="18" charset="0"/>
              </a:rPr>
              <a:t>Moreton et al. (1961)</a:t>
            </a:r>
          </a:p>
        </p:txBody>
      </p:sp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0" y="3362854"/>
            <a:ext cx="5724128" cy="183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50000"/>
              </a:spcBef>
            </a:pPr>
            <a:r>
              <a:rPr kumimoji="1" lang="en-US" altLang="zh-CN" sz="2800" b="1" dirty="0" smtClean="0">
                <a:latin typeface="Times New Roman" pitchFamily="18" charset="0"/>
              </a:rPr>
              <a:t>Propagation </a:t>
            </a:r>
            <a:r>
              <a:rPr kumimoji="1" lang="en-US" altLang="zh-CN" sz="2800" b="1" dirty="0">
                <a:latin typeface="Times New Roman" pitchFamily="18" charset="0"/>
              </a:rPr>
              <a:t>velocity:   ~1</a:t>
            </a:r>
            <a:r>
              <a:rPr kumimoji="1" lang="en-US" altLang="ja-JP" sz="2800" b="1" dirty="0">
                <a:latin typeface="Times New Roman" pitchFamily="18" charset="0"/>
              </a:rPr>
              <a:t>000 km/s   </a:t>
            </a:r>
          </a:p>
          <a:p>
            <a:pPr eaLnBrk="1" hangingPunct="1">
              <a:lnSpc>
                <a:spcPct val="200000"/>
              </a:lnSpc>
              <a:spcBef>
                <a:spcPct val="5000"/>
              </a:spcBef>
              <a:spcAft>
                <a:spcPct val="5000"/>
              </a:spcAft>
            </a:pPr>
            <a:r>
              <a:rPr kumimoji="1" lang="en-US" altLang="zh-CN" sz="2800" b="1" dirty="0">
                <a:latin typeface="Times New Roman" pitchFamily="18" charset="0"/>
              </a:rPr>
              <a:t>Propagation distance:  </a:t>
            </a:r>
            <a:r>
              <a:rPr kumimoji="1" lang="en-US" altLang="zh-CN" sz="2800" b="1" dirty="0" smtClean="0">
                <a:latin typeface="Times New Roman" pitchFamily="18" charset="0"/>
              </a:rPr>
              <a:t> </a:t>
            </a:r>
            <a:r>
              <a:rPr kumimoji="1" lang="en-US" altLang="ja-JP" sz="2800" b="1" dirty="0" smtClean="0">
                <a:latin typeface="Times New Roman" pitchFamily="18" charset="0"/>
              </a:rPr>
              <a:t>5</a:t>
            </a:r>
            <a:r>
              <a:rPr kumimoji="1" lang="en-US" altLang="ja-JP" sz="2800" b="1" dirty="0">
                <a:latin typeface="Times New Roman" pitchFamily="18" charset="0"/>
                <a:sym typeface="Symbol" pitchFamily="18" charset="2"/>
              </a:rPr>
              <a:t>10</a:t>
            </a:r>
            <a:r>
              <a:rPr kumimoji="1" lang="en-US" altLang="ja-JP" sz="2800" b="1" baseline="30000" dirty="0">
                <a:latin typeface="Times New Roman" pitchFamily="18" charset="0"/>
                <a:sym typeface="Symbol" pitchFamily="18" charset="2"/>
              </a:rPr>
              <a:t>5</a:t>
            </a:r>
            <a:r>
              <a:rPr kumimoji="1" lang="en-US" altLang="ja-JP" sz="2800" b="1" dirty="0">
                <a:latin typeface="Times New Roman" pitchFamily="18" charset="0"/>
                <a:sym typeface="Symbol" pitchFamily="18" charset="2"/>
              </a:rPr>
              <a:t> km</a:t>
            </a:r>
            <a:endParaRPr kumimoji="1" lang="zh-CN" altLang="en-US" sz="2800" b="1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019800" y="4119463"/>
            <a:ext cx="25846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 dirty="0"/>
              <a:t>Credit: </a:t>
            </a:r>
            <a:r>
              <a:rPr kumimoji="1" lang="en-US" altLang="zh-CN" sz="2400" dirty="0" smtClean="0"/>
              <a:t>ISOON</a:t>
            </a:r>
            <a:endParaRPr kumimoji="1" lang="en-US" altLang="zh-CN" sz="24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552" y="981075"/>
            <a:ext cx="4244016" cy="318301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5436096" y="981075"/>
            <a:ext cx="576064" cy="324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03552" y="2049361"/>
            <a:ext cx="5117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A</a:t>
            </a:r>
            <a:r>
              <a:rPr lang="en-US" altLang="zh-CN" sz="2800" dirty="0" smtClean="0"/>
              <a:t> wave observed in the chromosphere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424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3995936" cy="701675"/>
          </a:xfrm>
          <a:noFill/>
        </p:spPr>
        <p:txBody>
          <a:bodyPr wrap="square"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  <a:hlinkClick r:id="rId2" action="ppaction://hlinkfile"/>
              </a:rPr>
              <a:t>Moreton wave</a:t>
            </a:r>
          </a:p>
        </p:txBody>
      </p:sp>
      <p:sp>
        <p:nvSpPr>
          <p:cNvPr id="7172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7173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4463454" y="1340768"/>
            <a:ext cx="442902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2800" b="1" dirty="0">
                <a:solidFill>
                  <a:srgbClr val="009900"/>
                </a:solidFill>
                <a:latin typeface="Times New Roman" pitchFamily="18" charset="0"/>
              </a:rPr>
              <a:t>Uchida    (</a:t>
            </a:r>
            <a:r>
              <a:rPr kumimoji="1" lang="en-US" altLang="ja-JP" sz="2800" b="1" dirty="0" smtClean="0">
                <a:solidFill>
                  <a:srgbClr val="009900"/>
                </a:solidFill>
                <a:latin typeface="Times New Roman" pitchFamily="18" charset="0"/>
              </a:rPr>
              <a:t>1968)</a:t>
            </a:r>
            <a:r>
              <a:rPr kumimoji="1" lang="en-US" altLang="zh-CN" sz="2800" b="1" dirty="0" smtClean="0">
                <a:solidFill>
                  <a:srgbClr val="009900"/>
                </a:solidFill>
                <a:latin typeface="Times New Roman" pitchFamily="18" charset="0"/>
              </a:rPr>
              <a:t>:</a:t>
            </a:r>
            <a:r>
              <a:rPr kumimoji="1" lang="en-US" altLang="zh-CN" sz="2400" dirty="0" smtClean="0">
                <a:solidFill>
                  <a:srgbClr val="0099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endParaRPr kumimoji="1" lang="en-US" altLang="zh-CN" sz="2400" dirty="0">
              <a:solidFill>
                <a:srgbClr val="009900"/>
              </a:solidFill>
              <a:latin typeface="Times New Roman" pitchFamily="18" charset="0"/>
              <a:ea typeface="MS PGothic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kumimoji="1" lang="en-US" altLang="zh-CN" sz="2400" dirty="0">
                <a:latin typeface="Times New Roman" pitchFamily="18" charset="0"/>
                <a:ea typeface="MS PGothic" pitchFamily="34" charset="-128"/>
              </a:rPr>
              <a:t>Fast-mode wave in the corona</a:t>
            </a:r>
          </a:p>
        </p:txBody>
      </p:sp>
      <p:sp>
        <p:nvSpPr>
          <p:cNvPr id="152588" name="WordArt 12"/>
          <p:cNvSpPr>
            <a:spLocks noChangeArrowheads="1" noChangeShapeType="1" noTextEdit="1"/>
          </p:cNvSpPr>
          <p:nvPr/>
        </p:nvSpPr>
        <p:spPr bwMode="auto">
          <a:xfrm>
            <a:off x="1043608" y="1628800"/>
            <a:ext cx="2590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/>
                <a:cs typeface="Times New Roman"/>
              </a:rPr>
              <a:t>Theoretical Explanation</a:t>
            </a:r>
            <a:endParaRPr lang="zh-CN" alt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2564904"/>
            <a:ext cx="9099757" cy="396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任意多边形 20"/>
          <p:cNvSpPr/>
          <p:nvPr/>
        </p:nvSpPr>
        <p:spPr>
          <a:xfrm>
            <a:off x="5220000" y="2592000"/>
            <a:ext cx="218683" cy="2376264"/>
          </a:xfrm>
          <a:custGeom>
            <a:avLst/>
            <a:gdLst>
              <a:gd name="connsiteX0" fmla="*/ 0 w 216417"/>
              <a:gd name="connsiteY0" fmla="*/ 0 h 821410"/>
              <a:gd name="connsiteX1" fmla="*/ 201478 w 216417"/>
              <a:gd name="connsiteY1" fmla="*/ 371959 h 821410"/>
              <a:gd name="connsiteX2" fmla="*/ 185979 w 216417"/>
              <a:gd name="connsiteY2" fmla="*/ 821410 h 82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417" h="821410">
                <a:moveTo>
                  <a:pt x="0" y="0"/>
                </a:moveTo>
                <a:cubicBezTo>
                  <a:pt x="85241" y="117528"/>
                  <a:pt x="170482" y="235057"/>
                  <a:pt x="201478" y="371959"/>
                </a:cubicBezTo>
                <a:cubicBezTo>
                  <a:pt x="232475" y="508861"/>
                  <a:pt x="209227" y="665135"/>
                  <a:pt x="185979" y="82141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7884368" y="2556000"/>
            <a:ext cx="252028" cy="2388349"/>
          </a:xfrm>
          <a:custGeom>
            <a:avLst/>
            <a:gdLst>
              <a:gd name="connsiteX0" fmla="*/ 0 w 216417"/>
              <a:gd name="connsiteY0" fmla="*/ 0 h 821410"/>
              <a:gd name="connsiteX1" fmla="*/ 201478 w 216417"/>
              <a:gd name="connsiteY1" fmla="*/ 371959 h 821410"/>
              <a:gd name="connsiteX2" fmla="*/ 185979 w 216417"/>
              <a:gd name="connsiteY2" fmla="*/ 821410 h 82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417" h="821410">
                <a:moveTo>
                  <a:pt x="0" y="0"/>
                </a:moveTo>
                <a:cubicBezTo>
                  <a:pt x="85241" y="117528"/>
                  <a:pt x="170482" y="235057"/>
                  <a:pt x="201478" y="371959"/>
                </a:cubicBezTo>
                <a:cubicBezTo>
                  <a:pt x="232475" y="508861"/>
                  <a:pt x="209227" y="665135"/>
                  <a:pt x="185979" y="82141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>
            <a:off x="6151482" y="3443047"/>
            <a:ext cx="1052969" cy="69198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七角星 1"/>
          <p:cNvSpPr/>
          <p:nvPr/>
        </p:nvSpPr>
        <p:spPr>
          <a:xfrm>
            <a:off x="-252536" y="4293096"/>
            <a:ext cx="1187624" cy="809317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4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6"/>
            <a:ext cx="922014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107504" y="341784"/>
            <a:ext cx="6552059" cy="85519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4400" kern="0" dirty="0" smtClean="0">
                <a:solidFill>
                  <a:srgbClr val="003300"/>
                </a:solidFill>
              </a:rPr>
              <a:t>EIT Waves: Discovery</a:t>
            </a:r>
            <a:endParaRPr lang="zh-CN" altLang="en-US" sz="4400" kern="0" dirty="0">
              <a:solidFill>
                <a:srgbClr val="003300"/>
              </a:solidFill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107504" y="1052514"/>
            <a:ext cx="903649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39924" y="1366838"/>
            <a:ext cx="3457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chemeClr val="bg1"/>
                </a:solidFill>
              </a:rPr>
              <a:t>1997 May 12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85503" y="4925501"/>
            <a:ext cx="4411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/>
              <a:t>Thompson et al. (1998)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1331640" y="5661248"/>
            <a:ext cx="2669337" cy="7357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 dirty="0">
                <a:latin typeface="Arial" pitchFamily="34" charset="0"/>
              </a:rPr>
              <a:t>SOHO/EIT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5553422" y="5142134"/>
            <a:ext cx="2232025" cy="519113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2"/>
                </a:solidFill>
              </a:rPr>
              <a:t>V=250 km/s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smtClean="0">
                <a:solidFill>
                  <a:srgbClr val="7030A0"/>
                </a:solidFill>
              </a:rPr>
              <a:t>Debates</a:t>
            </a:r>
          </a:p>
        </p:txBody>
      </p:sp>
      <p:grpSp>
        <p:nvGrpSpPr>
          <p:cNvPr id="10243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10256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7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10244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10245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0246" name="Oval 16"/>
          <p:cNvSpPr>
            <a:spLocks noChangeArrowheads="1"/>
          </p:cNvSpPr>
          <p:nvPr/>
        </p:nvSpPr>
        <p:spPr bwMode="auto">
          <a:xfrm>
            <a:off x="34925" y="1791717"/>
            <a:ext cx="1504950" cy="7048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kumimoji="1" lang="en-US" altLang="zh-CN" sz="2800">
                <a:solidFill>
                  <a:schemeClr val="tx2"/>
                </a:solidFill>
                <a:latin typeface="Times New Roman" pitchFamily="18" charset="0"/>
              </a:rPr>
              <a:t>source</a:t>
            </a:r>
          </a:p>
        </p:txBody>
      </p:sp>
      <p:sp>
        <p:nvSpPr>
          <p:cNvPr id="10247" name="AutoShape 17"/>
          <p:cNvSpPr>
            <a:spLocks/>
          </p:cNvSpPr>
          <p:nvPr/>
        </p:nvSpPr>
        <p:spPr bwMode="auto">
          <a:xfrm>
            <a:off x="1447800" y="1317054"/>
            <a:ext cx="287338" cy="1655763"/>
          </a:xfrm>
          <a:prstGeom prst="leftBrace">
            <a:avLst>
              <a:gd name="adj1" fmla="val 48020"/>
              <a:gd name="adj2" fmla="val 50046"/>
            </a:avLst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0248" name="Text Box 18"/>
          <p:cNvSpPr txBox="1">
            <a:spLocks noChangeArrowheads="1"/>
          </p:cNvSpPr>
          <p:nvPr/>
        </p:nvSpPr>
        <p:spPr bwMode="auto">
          <a:xfrm>
            <a:off x="1762695" y="908720"/>
            <a:ext cx="2881313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80000"/>
              </a:spcBef>
            </a:pPr>
            <a:r>
              <a:rPr kumimoji="1" lang="en-US" altLang="zh-CN" sz="4000" dirty="0">
                <a:solidFill>
                  <a:schemeClr val="tx2"/>
                </a:solidFill>
                <a:latin typeface="Times New Roman" pitchFamily="18" charset="0"/>
              </a:rPr>
              <a:t>Flare pulse</a:t>
            </a:r>
          </a:p>
          <a:p>
            <a:pPr eaLnBrk="1" hangingPunct="1">
              <a:lnSpc>
                <a:spcPct val="150000"/>
              </a:lnSpc>
              <a:spcBef>
                <a:spcPct val="80000"/>
              </a:spcBef>
            </a:pPr>
            <a:r>
              <a:rPr kumimoji="1" lang="en-US" altLang="zh-CN" sz="4000" dirty="0">
                <a:solidFill>
                  <a:schemeClr val="tx2"/>
                </a:solidFill>
                <a:latin typeface="Times New Roman" pitchFamily="18" charset="0"/>
              </a:rPr>
              <a:t>CMEs</a:t>
            </a:r>
          </a:p>
        </p:txBody>
      </p:sp>
      <p:sp>
        <p:nvSpPr>
          <p:cNvPr id="10249" name="Text Box 20"/>
          <p:cNvSpPr txBox="1">
            <a:spLocks noChangeArrowheads="1"/>
          </p:cNvSpPr>
          <p:nvPr/>
        </p:nvSpPr>
        <p:spPr bwMode="auto">
          <a:xfrm>
            <a:off x="4283075" y="1124744"/>
            <a:ext cx="4897437" cy="82330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1900" b="1" dirty="0">
                <a:latin typeface="Times New Roman" pitchFamily="18" charset="0"/>
              </a:rPr>
              <a:t>Wu et al. (2001),</a:t>
            </a:r>
            <a:r>
              <a:rPr kumimoji="1" lang="en-US" altLang="zh-CN" sz="19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kumimoji="1" lang="en-US" altLang="zh-CN" sz="1900" b="1" dirty="0" err="1">
                <a:latin typeface="Times New Roman" pitchFamily="18" charset="0"/>
              </a:rPr>
              <a:t>Warmuth</a:t>
            </a:r>
            <a:r>
              <a:rPr kumimoji="1" lang="en-US" altLang="zh-CN" sz="1900" b="1" dirty="0">
                <a:latin typeface="Times New Roman" pitchFamily="18" charset="0"/>
              </a:rPr>
              <a:t> et al. (2004), </a:t>
            </a:r>
            <a:endParaRPr kumimoji="1" lang="en-US" altLang="zh-CN" sz="1900" b="1" dirty="0" smtClean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kumimoji="1" lang="en-US" altLang="zh-CN" sz="1900" b="1" dirty="0" err="1" smtClean="0">
                <a:latin typeface="Times New Roman" pitchFamily="18" charset="0"/>
              </a:rPr>
              <a:t>Vrsnak</a:t>
            </a:r>
            <a:r>
              <a:rPr kumimoji="1" lang="en-US" altLang="zh-CN" sz="1900" b="1" dirty="0" smtClean="0">
                <a:latin typeface="Times New Roman" pitchFamily="18" charset="0"/>
              </a:rPr>
              <a:t> </a:t>
            </a:r>
            <a:r>
              <a:rPr kumimoji="1" lang="en-US" altLang="zh-CN" sz="1900" b="1" dirty="0">
                <a:latin typeface="Times New Roman" pitchFamily="18" charset="0"/>
              </a:rPr>
              <a:t>et al. (2002), </a:t>
            </a:r>
            <a:r>
              <a:rPr kumimoji="1" lang="en-US" altLang="zh-CN" sz="1900" b="1" dirty="0" err="1">
                <a:latin typeface="Times New Roman" pitchFamily="18" charset="0"/>
              </a:rPr>
              <a:t>Vrsnak</a:t>
            </a:r>
            <a:r>
              <a:rPr kumimoji="1" lang="en-US" altLang="zh-CN" sz="1900" b="1" dirty="0">
                <a:latin typeface="Times New Roman" pitchFamily="18" charset="0"/>
              </a:rPr>
              <a:t> et al. (2006) ……</a:t>
            </a:r>
            <a:endParaRPr kumimoji="1" lang="zh-CN" altLang="en-US" sz="1900" b="1" dirty="0">
              <a:latin typeface="Times New Roman" pitchFamily="18" charset="0"/>
            </a:endParaRPr>
          </a:p>
        </p:txBody>
      </p:sp>
      <p:sp>
        <p:nvSpPr>
          <p:cNvPr id="10250" name="Text Box 21"/>
          <p:cNvSpPr txBox="1">
            <a:spLocks noChangeArrowheads="1"/>
          </p:cNvSpPr>
          <p:nvPr/>
        </p:nvSpPr>
        <p:spPr bwMode="auto">
          <a:xfrm>
            <a:off x="3995167" y="2398142"/>
            <a:ext cx="5113337" cy="9588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1900" b="1" dirty="0">
                <a:latin typeface="Times New Roman" pitchFamily="18" charset="0"/>
              </a:rPr>
              <a:t>Thompson et al. (2000), </a:t>
            </a:r>
            <a:r>
              <a:rPr kumimoji="1" lang="en-US" altLang="zh-CN" sz="1900" b="1" dirty="0" err="1">
                <a:latin typeface="Times New Roman" pitchFamily="18" charset="0"/>
              </a:rPr>
              <a:t>Biesecker</a:t>
            </a:r>
            <a:r>
              <a:rPr kumimoji="1" lang="en-US" altLang="zh-CN" sz="1900" b="1" dirty="0">
                <a:latin typeface="Times New Roman" pitchFamily="18" charset="0"/>
              </a:rPr>
              <a:t> et al. (2002), Kay et al. (2003), </a:t>
            </a:r>
            <a:r>
              <a:rPr kumimoji="1" lang="en-US" altLang="zh-CN" sz="1900" b="1" dirty="0" err="1">
                <a:latin typeface="Times New Roman" pitchFamily="18" charset="0"/>
              </a:rPr>
              <a:t>Cliver</a:t>
            </a:r>
            <a:r>
              <a:rPr kumimoji="1" lang="en-US" altLang="zh-CN" sz="1900" b="1" dirty="0">
                <a:latin typeface="Times New Roman" pitchFamily="18" charset="0"/>
              </a:rPr>
              <a:t> et al. (2005), Chen et al. (2002, 2005)</a:t>
            </a:r>
            <a:r>
              <a:rPr kumimoji="1" lang="en-US" altLang="zh-CN" sz="19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kumimoji="1" lang="zh-CN" altLang="en-US" sz="19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251" name="Text Box 12"/>
          <p:cNvSpPr txBox="1">
            <a:spLocks noChangeArrowheads="1"/>
          </p:cNvSpPr>
          <p:nvPr/>
        </p:nvSpPr>
        <p:spPr bwMode="auto">
          <a:xfrm>
            <a:off x="3995043" y="3622452"/>
            <a:ext cx="4897437" cy="9588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1900" b="1">
                <a:latin typeface="Times New Roman" pitchFamily="18" charset="0"/>
              </a:rPr>
              <a:t>Wang (2000), Wu et al. (2001), Ofman et al. (2003), Warmuth etl. (2004), Vrsnak et al. (2002), Ballai et al. (2005), ……</a:t>
            </a:r>
            <a:endParaRPr kumimoji="1" lang="zh-CN" altLang="en-US" sz="1900" b="1">
              <a:latin typeface="Times New Roman" pitchFamily="18" charset="0"/>
            </a:endParaRPr>
          </a:p>
        </p:txBody>
      </p:sp>
      <p:sp>
        <p:nvSpPr>
          <p:cNvPr id="10252" name="Oval 13"/>
          <p:cNvSpPr>
            <a:spLocks noChangeArrowheads="1"/>
          </p:cNvSpPr>
          <p:nvPr/>
        </p:nvSpPr>
        <p:spPr bwMode="auto">
          <a:xfrm>
            <a:off x="107255" y="4241577"/>
            <a:ext cx="1449388" cy="7048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kumimoji="1" lang="en-US" altLang="zh-CN" sz="2800">
                <a:solidFill>
                  <a:schemeClr val="tx2"/>
                </a:solidFill>
                <a:latin typeface="Times New Roman" pitchFamily="18" charset="0"/>
              </a:rPr>
              <a:t>nature</a:t>
            </a:r>
          </a:p>
        </p:txBody>
      </p:sp>
      <p:sp>
        <p:nvSpPr>
          <p:cNvPr id="10253" name="Text Box 14"/>
          <p:cNvSpPr txBox="1">
            <a:spLocks noChangeArrowheads="1"/>
          </p:cNvSpPr>
          <p:nvPr/>
        </p:nvSpPr>
        <p:spPr bwMode="auto">
          <a:xfrm>
            <a:off x="1691580" y="3334420"/>
            <a:ext cx="288131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kumimoji="1" lang="en-US" altLang="zh-CN" sz="4000">
                <a:solidFill>
                  <a:schemeClr val="tx2"/>
                </a:solidFill>
                <a:latin typeface="Times New Roman" pitchFamily="18" charset="0"/>
              </a:rPr>
              <a:t>Fast wave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kumimoji="1" lang="en-US" altLang="zh-CN" sz="4000">
                <a:solidFill>
                  <a:schemeClr val="tx2"/>
                </a:solidFill>
                <a:latin typeface="Times New Roman" pitchFamily="18" charset="0"/>
              </a:rPr>
              <a:t>Non-wave</a:t>
            </a:r>
          </a:p>
        </p:txBody>
      </p:sp>
      <p:sp>
        <p:nvSpPr>
          <p:cNvPr id="10254" name="AutoShape 15"/>
          <p:cNvSpPr>
            <a:spLocks/>
          </p:cNvSpPr>
          <p:nvPr/>
        </p:nvSpPr>
        <p:spPr bwMode="auto">
          <a:xfrm>
            <a:off x="1475680" y="3909789"/>
            <a:ext cx="288925" cy="1368425"/>
          </a:xfrm>
          <a:prstGeom prst="leftBrace">
            <a:avLst>
              <a:gd name="adj1" fmla="val 35171"/>
              <a:gd name="adj2" fmla="val 51046"/>
            </a:avLst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0255" name="Text Box 19"/>
          <p:cNvSpPr txBox="1">
            <a:spLocks noChangeArrowheads="1"/>
          </p:cNvSpPr>
          <p:nvPr/>
        </p:nvSpPr>
        <p:spPr bwMode="auto">
          <a:xfrm>
            <a:off x="4356993" y="4846414"/>
            <a:ext cx="4392612" cy="9588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1900" b="1">
                <a:latin typeface="Times New Roman" pitchFamily="18" charset="0"/>
              </a:rPr>
              <a:t>Delannee &amp; Aulanier (1999) Delannee (2000), Chen et al. (2002, 2005), Chen (2006), Harra &amp; Sterling (2003)</a:t>
            </a:r>
            <a:endParaRPr kumimoji="1" lang="zh-CN" altLang="en-US" sz="19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smtClean="0">
                <a:solidFill>
                  <a:srgbClr val="7030A0"/>
                </a:solidFill>
              </a:rPr>
              <a:t>What is the Driving Source?</a:t>
            </a:r>
          </a:p>
        </p:txBody>
      </p:sp>
      <p:grpSp>
        <p:nvGrpSpPr>
          <p:cNvPr id="11267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11278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9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11268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11269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1270" name="Oval 19"/>
          <p:cNvSpPr>
            <a:spLocks noChangeArrowheads="1"/>
          </p:cNvSpPr>
          <p:nvPr/>
        </p:nvSpPr>
        <p:spPr bwMode="auto">
          <a:xfrm>
            <a:off x="1760538" y="1012825"/>
            <a:ext cx="1666875" cy="877888"/>
          </a:xfrm>
          <a:prstGeom prst="ellipse">
            <a:avLst/>
          </a:prstGeom>
          <a:solidFill>
            <a:srgbClr val="FFE5E5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kumimoji="1" lang="en-US" altLang="zh-CN" sz="3600" b="1">
                <a:solidFill>
                  <a:schemeClr val="tx2"/>
                </a:solidFill>
                <a:latin typeface="Times New Roman" pitchFamily="18" charset="0"/>
              </a:rPr>
              <a:t>Flare</a:t>
            </a:r>
          </a:p>
        </p:txBody>
      </p:sp>
      <p:sp>
        <p:nvSpPr>
          <p:cNvPr id="11271" name="Text Box 23"/>
          <p:cNvSpPr txBox="1">
            <a:spLocks noChangeArrowheads="1"/>
          </p:cNvSpPr>
          <p:nvPr/>
        </p:nvSpPr>
        <p:spPr bwMode="auto">
          <a:xfrm>
            <a:off x="1619250" y="2133600"/>
            <a:ext cx="6121400" cy="11874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 b="1">
                <a:latin typeface="Times New Roman" pitchFamily="18" charset="0"/>
              </a:rPr>
              <a:t>Wu et al. (2001),</a:t>
            </a:r>
            <a:r>
              <a:rPr kumimoji="1" lang="en-US" altLang="zh-CN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kumimoji="1" lang="en-US" altLang="zh-CN" sz="2400" b="1">
                <a:latin typeface="Times New Roman" pitchFamily="18" charset="0"/>
              </a:rPr>
              <a:t>Warmuth et al. (2004), Vrsnak et al. (2002), Vrsnak et al. (2006) ……</a:t>
            </a:r>
            <a:endParaRPr kumimoji="1" lang="zh-CN" altLang="en-US" sz="2400" b="1">
              <a:latin typeface="Times New Roman" pitchFamily="18" charset="0"/>
            </a:endParaRP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1743075" y="3330575"/>
            <a:ext cx="1701800" cy="877888"/>
          </a:xfrm>
          <a:prstGeom prst="ellipse">
            <a:avLst/>
          </a:prstGeom>
          <a:solidFill>
            <a:srgbClr val="FFE5E5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kumimoji="1" lang="en-US" altLang="zh-CN" sz="3600" b="1">
                <a:solidFill>
                  <a:schemeClr val="tx2"/>
                </a:solidFill>
                <a:latin typeface="Times New Roman" pitchFamily="18" charset="0"/>
              </a:rPr>
              <a:t>CME</a:t>
            </a:r>
          </a:p>
        </p:txBody>
      </p:sp>
      <p:sp>
        <p:nvSpPr>
          <p:cNvPr id="59420" name="Text Box 24"/>
          <p:cNvSpPr txBox="1">
            <a:spLocks noChangeArrowheads="1"/>
          </p:cNvSpPr>
          <p:nvPr/>
        </p:nvSpPr>
        <p:spPr bwMode="auto">
          <a:xfrm>
            <a:off x="2051050" y="4292600"/>
            <a:ext cx="5473700" cy="10541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2100" b="1">
                <a:latin typeface="Times New Roman" pitchFamily="18" charset="0"/>
              </a:rPr>
              <a:t>Thompson et al. (2000), Biesecker et al. (2002), Attril et al. (2003), Cliver et al. (2005), Chen et al. (2002, 2005) , Chen (2006)</a:t>
            </a:r>
            <a:endParaRPr kumimoji="1" lang="zh-CN" altLang="en-US" sz="2100" b="1">
              <a:latin typeface="Times New Roman" pitchFamily="18" charset="0"/>
            </a:endParaRPr>
          </a:p>
        </p:txBody>
      </p:sp>
      <p:sp>
        <p:nvSpPr>
          <p:cNvPr id="12" name="Text Box 42"/>
          <p:cNvSpPr txBox="1">
            <a:spLocks noChangeArrowheads="1"/>
          </p:cNvSpPr>
          <p:nvPr/>
        </p:nvSpPr>
        <p:spPr bwMode="auto">
          <a:xfrm>
            <a:off x="468313" y="5589588"/>
            <a:ext cx="53276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rgbClr val="FF3300"/>
                </a:solidFill>
              </a:rPr>
              <a:t>Half EIT wave events are associated with B-class flares</a:t>
            </a:r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5580063" y="5734050"/>
            <a:ext cx="2586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 b="1">
                <a:latin typeface="Times New Roman" pitchFamily="18" charset="0"/>
              </a:rPr>
              <a:t>Cliver et al. (2005)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164941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27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549"/>
            <a:ext cx="1641475" cy="17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54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9420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smtClean="0">
                <a:solidFill>
                  <a:srgbClr val="7030A0"/>
                </a:solidFill>
              </a:rPr>
              <a:t>Is Flare the Driving Source?</a:t>
            </a:r>
          </a:p>
        </p:txBody>
      </p:sp>
      <p:grpSp>
        <p:nvGrpSpPr>
          <p:cNvPr id="12291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12299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12292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12293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92168" name="Oval 8"/>
          <p:cNvSpPr>
            <a:spLocks noChangeArrowheads="1"/>
          </p:cNvSpPr>
          <p:nvPr/>
        </p:nvSpPr>
        <p:spPr bwMode="auto">
          <a:xfrm>
            <a:off x="1043608" y="3819376"/>
            <a:ext cx="5688632" cy="1514773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kumimoji="1" lang="en-US" altLang="zh-CN" sz="3200" b="1" dirty="0">
                <a:solidFill>
                  <a:srgbClr val="FF0000"/>
                </a:solidFill>
                <a:latin typeface="Times New Roman" pitchFamily="18" charset="0"/>
              </a:rPr>
              <a:t>Strong 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itchFamily="18" charset="0"/>
              </a:rPr>
              <a:t>Flares</a:t>
            </a:r>
            <a:endParaRPr kumimoji="1" lang="en-US" altLang="zh-CN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kumimoji="1" lang="en-US" altLang="zh-CN" sz="3200" dirty="0">
                <a:solidFill>
                  <a:schemeClr val="tx2"/>
                </a:solidFill>
                <a:latin typeface="Times New Roman" pitchFamily="18" charset="0"/>
              </a:rPr>
              <a:t>(M-, X-classes)</a:t>
            </a:r>
          </a:p>
        </p:txBody>
      </p:sp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2916238" y="1620838"/>
            <a:ext cx="3924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4400">
                <a:solidFill>
                  <a:schemeClr val="tx2"/>
                </a:solidFill>
                <a:latin typeface="Times New Roman" pitchFamily="18" charset="0"/>
              </a:rPr>
              <a:t>CME-less Flares</a:t>
            </a:r>
            <a:endParaRPr kumimoji="1" lang="zh-CN" alt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2171" name="AutoShape 11"/>
          <p:cNvSpPr>
            <a:spLocks noChangeArrowheads="1"/>
          </p:cNvSpPr>
          <p:nvPr/>
        </p:nvSpPr>
        <p:spPr bwMode="auto">
          <a:xfrm>
            <a:off x="790575" y="2492375"/>
            <a:ext cx="1584325" cy="6477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2735263" y="2420938"/>
            <a:ext cx="6408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4400">
                <a:solidFill>
                  <a:schemeClr val="tx2"/>
                </a:solidFill>
                <a:latin typeface="Times New Roman" pitchFamily="18" charset="0"/>
              </a:rPr>
              <a:t>Search for EIT waves</a:t>
            </a:r>
          </a:p>
        </p:txBody>
      </p:sp>
    </p:spTree>
    <p:extLst>
      <p:ext uri="{BB962C8B-B14F-4D97-AF65-F5344CB8AC3E}">
        <p14:creationId xmlns:p14="http://schemas.microsoft.com/office/powerpoint/2010/main" val="12394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8" grpId="0" animBg="1"/>
      <p:bldP spid="92171" grpId="0" animBg="1"/>
      <p:bldP spid="921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smtClean="0">
                <a:solidFill>
                  <a:srgbClr val="7030A0"/>
                </a:solidFill>
              </a:rPr>
              <a:t>Is Flare the Driving Source?</a:t>
            </a:r>
          </a:p>
        </p:txBody>
      </p:sp>
      <p:grpSp>
        <p:nvGrpSpPr>
          <p:cNvPr id="13315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13321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13316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13317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3318" name="Oval 13"/>
          <p:cNvSpPr>
            <a:spLocks noChangeArrowheads="1"/>
          </p:cNvSpPr>
          <p:nvPr/>
        </p:nvSpPr>
        <p:spPr bwMode="auto">
          <a:xfrm>
            <a:off x="1979613" y="1125538"/>
            <a:ext cx="2036762" cy="1525587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kumimoji="1" lang="en-US" altLang="zh-CN" sz="6600">
                <a:solidFill>
                  <a:srgbClr val="FF3300"/>
                </a:solidFill>
                <a:latin typeface="Times New Roman" pitchFamily="18" charset="0"/>
              </a:rPr>
              <a:t>No!</a:t>
            </a:r>
          </a:p>
        </p:txBody>
      </p:sp>
      <p:sp>
        <p:nvSpPr>
          <p:cNvPr id="13319" name="Text Box 14"/>
          <p:cNvSpPr txBox="1">
            <a:spLocks noChangeArrowheads="1"/>
          </p:cNvSpPr>
          <p:nvPr/>
        </p:nvSpPr>
        <p:spPr bwMode="auto">
          <a:xfrm>
            <a:off x="2700338" y="5589588"/>
            <a:ext cx="417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>
                <a:latin typeface="Times New Roman" pitchFamily="18" charset="0"/>
              </a:rPr>
              <a:t>Chen (2006, ApJ, 641, L153)</a:t>
            </a:r>
          </a:p>
        </p:txBody>
      </p:sp>
      <p:pic>
        <p:nvPicPr>
          <p:cNvPr id="6043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068638"/>
            <a:ext cx="7345362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3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smtClean="0">
                <a:solidFill>
                  <a:srgbClr val="7030A0"/>
                </a:solidFill>
              </a:rPr>
              <a:t>Is Flare the Driving Source?</a:t>
            </a:r>
          </a:p>
        </p:txBody>
      </p:sp>
      <p:grpSp>
        <p:nvGrpSpPr>
          <p:cNvPr id="15363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15368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9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15364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15365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250825" y="2852738"/>
            <a:ext cx="85693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4000">
                <a:solidFill>
                  <a:schemeClr val="tx2"/>
                </a:solidFill>
                <a:latin typeface="Times New Roman" pitchFamily="18" charset="0"/>
              </a:rPr>
              <a:t>EIT waves are generated 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1" lang="en-US" altLang="zh-CN" sz="4000">
                <a:solidFill>
                  <a:schemeClr val="tx2"/>
                </a:solidFill>
                <a:latin typeface="Times New Roman" pitchFamily="18" charset="0"/>
              </a:rPr>
              <a:t>by CMEs, 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1" lang="en-US" altLang="zh-CN" sz="4000">
                <a:solidFill>
                  <a:schemeClr val="tx2"/>
                </a:solidFill>
                <a:latin typeface="Times New Roman" pitchFamily="18" charset="0"/>
              </a:rPr>
              <a:t>rather than solar flares.</a:t>
            </a:r>
          </a:p>
        </p:txBody>
      </p:sp>
      <p:sp>
        <p:nvSpPr>
          <p:cNvPr id="15367" name="Text Box 17"/>
          <p:cNvSpPr txBox="1">
            <a:spLocks noChangeArrowheads="1"/>
          </p:cNvSpPr>
          <p:nvPr/>
        </p:nvSpPr>
        <p:spPr bwMode="auto">
          <a:xfrm>
            <a:off x="1547813" y="1854200"/>
            <a:ext cx="6337300" cy="57943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3200">
                <a:solidFill>
                  <a:schemeClr val="tx2"/>
                </a:solidFill>
                <a:latin typeface="Times New Roman" pitchFamily="18" charset="0"/>
              </a:rPr>
              <a:t>Chen, P. F. 2006, ApJ, 641, L153</a:t>
            </a:r>
          </a:p>
        </p:txBody>
      </p:sp>
    </p:spTree>
    <p:extLst>
      <p:ext uri="{BB962C8B-B14F-4D97-AF65-F5344CB8AC3E}">
        <p14:creationId xmlns:p14="http://schemas.microsoft.com/office/powerpoint/2010/main" val="56537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smtClean="0">
                <a:solidFill>
                  <a:srgbClr val="7030A0"/>
                </a:solidFill>
              </a:rPr>
              <a:t>CME-EIT wave relation</a:t>
            </a:r>
          </a:p>
        </p:txBody>
      </p:sp>
      <p:grpSp>
        <p:nvGrpSpPr>
          <p:cNvPr id="16387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16397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16388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16389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163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874838"/>
            <a:ext cx="3919538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3732213"/>
            <a:ext cx="39481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" y="1236663"/>
            <a:ext cx="51514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6396" name="TextBox 10"/>
          <p:cNvSpPr txBox="1">
            <a:spLocks noChangeArrowheads="1"/>
          </p:cNvSpPr>
          <p:nvPr/>
        </p:nvSpPr>
        <p:spPr bwMode="auto">
          <a:xfrm>
            <a:off x="0" y="6006231"/>
            <a:ext cx="6000750" cy="5191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FF3300"/>
                </a:solidFill>
              </a:rPr>
              <a:t>Chen, P. F. </a:t>
            </a:r>
            <a:r>
              <a:rPr lang="en-US" altLang="zh-CN" sz="2800" b="1">
                <a:solidFill>
                  <a:srgbClr val="6600CC"/>
                </a:solidFill>
              </a:rPr>
              <a:t>(2009, ApJ,  698, L112)</a:t>
            </a:r>
            <a:endParaRPr lang="zh-CN" altLang="en-US" sz="2800" b="1">
              <a:solidFill>
                <a:srgbClr val="66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27" y="3798465"/>
            <a:ext cx="5101523" cy="193899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EIT waves fronts are </a:t>
            </a:r>
            <a:r>
              <a:rPr lang="en-US" altLang="zh-CN" sz="4000" dirty="0" smtClean="0"/>
              <a:t>the </a:t>
            </a:r>
            <a:r>
              <a:rPr lang="en-US" altLang="zh-CN" sz="4000" dirty="0"/>
              <a:t>EUV </a:t>
            </a:r>
            <a:r>
              <a:rPr lang="en-US" altLang="zh-CN" sz="4000" dirty="0" smtClean="0"/>
              <a:t>signature of CME </a:t>
            </a:r>
            <a:r>
              <a:rPr lang="en-US" altLang="zh-CN" sz="4000" dirty="0"/>
              <a:t>loop</a:t>
            </a:r>
            <a:r>
              <a:rPr lang="en-US" altLang="zh-CN" sz="4000" dirty="0" smtClean="0"/>
              <a:t>!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1592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smtClean="0">
                <a:solidFill>
                  <a:srgbClr val="7030A0"/>
                </a:solidFill>
              </a:rPr>
              <a:t>What Is the Nature?</a:t>
            </a:r>
          </a:p>
        </p:txBody>
      </p:sp>
      <p:grpSp>
        <p:nvGrpSpPr>
          <p:cNvPr id="18435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18447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3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8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18436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18437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64532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157788"/>
            <a:ext cx="381635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33" name="Object 21"/>
          <p:cNvGraphicFramePr>
            <a:graphicFrameLocks noChangeAspect="1"/>
          </p:cNvGraphicFramePr>
          <p:nvPr/>
        </p:nvGraphicFramePr>
        <p:xfrm>
          <a:off x="280988" y="3868738"/>
          <a:ext cx="3786187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4" name="位图图像" r:id="rId5" imgW="3657143" imgH="1228571" progId="Paint.Picture">
                  <p:embed/>
                </p:oleObj>
              </mc:Choice>
              <mc:Fallback>
                <p:oleObj name="位图图像" r:id="rId5" imgW="3657143" imgH="1228571" progId="Paint.Picture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8" y="3868738"/>
                        <a:ext cx="3786187" cy="127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593975"/>
            <a:ext cx="37338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35" name="Text Box 23"/>
          <p:cNvSpPr txBox="1">
            <a:spLocks noChangeArrowheads="1"/>
          </p:cNvSpPr>
          <p:nvPr/>
        </p:nvSpPr>
        <p:spPr bwMode="auto">
          <a:xfrm>
            <a:off x="5292725" y="4076700"/>
            <a:ext cx="2447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000" b="1">
                <a:latin typeface="Times New Roman" pitchFamily="18" charset="0"/>
              </a:rPr>
              <a:t>Y.-M. Wang (2000)</a:t>
            </a:r>
            <a:endParaRPr kumimoji="1" lang="zh-CN" altLang="en-US" sz="2000" b="1">
              <a:latin typeface="Times New Roman" pitchFamily="18" charset="0"/>
            </a:endParaRPr>
          </a:p>
        </p:txBody>
      </p:sp>
      <p:sp>
        <p:nvSpPr>
          <p:cNvPr id="18442" name="Text Box 25"/>
          <p:cNvSpPr txBox="1">
            <a:spLocks noChangeArrowheads="1"/>
          </p:cNvSpPr>
          <p:nvPr/>
        </p:nvSpPr>
        <p:spPr bwMode="auto">
          <a:xfrm>
            <a:off x="5219700" y="2924175"/>
            <a:ext cx="287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000" b="1">
                <a:latin typeface="Times New Roman" pitchFamily="18" charset="0"/>
              </a:rPr>
              <a:t>Thompson et al. (1998)</a:t>
            </a:r>
          </a:p>
        </p:txBody>
      </p:sp>
      <p:sp>
        <p:nvSpPr>
          <p:cNvPr id="18443" name="Text Box 26"/>
          <p:cNvSpPr txBox="1">
            <a:spLocks noChangeArrowheads="1"/>
          </p:cNvSpPr>
          <p:nvPr/>
        </p:nvSpPr>
        <p:spPr bwMode="auto">
          <a:xfrm>
            <a:off x="1908175" y="1341438"/>
            <a:ext cx="762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6600" b="1">
                <a:solidFill>
                  <a:srgbClr val="FF0066"/>
                </a:solidFill>
                <a:latin typeface="华文彩云" pitchFamily="2" charset="-122"/>
                <a:ea typeface="华文彩云" pitchFamily="2" charset="-122"/>
              </a:rPr>
              <a:t>?</a:t>
            </a:r>
          </a:p>
        </p:txBody>
      </p:sp>
      <p:sp>
        <p:nvSpPr>
          <p:cNvPr id="18444" name="Oval 27"/>
          <p:cNvSpPr>
            <a:spLocks noChangeArrowheads="1"/>
          </p:cNvSpPr>
          <p:nvPr/>
        </p:nvSpPr>
        <p:spPr bwMode="auto">
          <a:xfrm>
            <a:off x="2411413" y="1628775"/>
            <a:ext cx="3028950" cy="6175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kumimoji="1" lang="en-US" altLang="zh-CN" sz="2400">
                <a:latin typeface="Times New Roman" pitchFamily="18" charset="0"/>
              </a:rPr>
              <a:t>Fast-mode wave</a:t>
            </a:r>
          </a:p>
        </p:txBody>
      </p:sp>
      <p:sp>
        <p:nvSpPr>
          <p:cNvPr id="18445" name="WordArt 28"/>
          <p:cNvSpPr>
            <a:spLocks noChangeArrowheads="1" noChangeShapeType="1" noTextEdit="1"/>
          </p:cNvSpPr>
          <p:nvPr/>
        </p:nvSpPr>
        <p:spPr bwMode="auto">
          <a:xfrm>
            <a:off x="5022850" y="1557338"/>
            <a:ext cx="3581400" cy="6175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0028"/>
                <a:gd name="adj2" fmla="val 319"/>
              </a:avLst>
            </a:prstTxWarp>
          </a:bodyPr>
          <a:lstStyle/>
          <a:p>
            <a:pPr algn="ctr"/>
            <a:r>
              <a:rPr lang="en-US" altLang="zh-CN" sz="3600" b="1" kern="10">
                <a:solidFill>
                  <a:srgbClr val="FF00FF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coronal Moreton wave</a:t>
            </a:r>
            <a:endParaRPr lang="zh-CN" altLang="en-US" sz="3600" b="1" kern="10">
              <a:solidFill>
                <a:srgbClr val="FF00FF"/>
              </a:solidFill>
              <a:effectLst>
                <a:outerShdw dist="53882" dir="2700000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0776" name="Rectangle 8"/>
          <p:cNvSpPr>
            <a:spLocks noChangeArrowheads="1"/>
          </p:cNvSpPr>
          <p:nvPr/>
        </p:nvSpPr>
        <p:spPr bwMode="auto">
          <a:xfrm>
            <a:off x="4140200" y="4437063"/>
            <a:ext cx="49323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1" lang="en-US" altLang="zh-CN" sz="2000" b="1">
                <a:latin typeface="Times New Roman" pitchFamily="18" charset="0"/>
              </a:rPr>
              <a:t>Wu et al. （2001）Zheng et al. (2002)</a:t>
            </a:r>
          </a:p>
          <a:p>
            <a:pPr eaLnBrk="1" hangingPunct="1">
              <a:spcBef>
                <a:spcPct val="20000"/>
              </a:spcBef>
            </a:pPr>
            <a:r>
              <a:rPr kumimoji="1" lang="en-US" altLang="zh-CN" sz="2000" b="1">
                <a:latin typeface="Times New Roman" pitchFamily="18" charset="0"/>
              </a:rPr>
              <a:t>Ofman （2003）</a:t>
            </a:r>
            <a:r>
              <a:rPr kumimoji="1" lang="en-US" altLang="zh-CN" sz="2000" b="1">
                <a:solidFill>
                  <a:schemeClr val="tx2"/>
                </a:solidFill>
                <a:latin typeface="Times New Roman" pitchFamily="18" charset="0"/>
              </a:rPr>
              <a:t> Warmuth &amp; Mann (2005), Grechnev et al. 2008; Pomoell et al. (2008), Veronig et al., (2008), Gopalswamy et al. (2009), Long et al. (2009), Patsourakos et al., 2009; Kienreich et al. (2009), ……</a:t>
            </a:r>
            <a:endParaRPr kumimoji="1" lang="zh-CN" altLang="en-US" sz="20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58602"/>
            <a:ext cx="56959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58602"/>
            <a:ext cx="5695950" cy="5238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476672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7030A0"/>
                </a:solidFill>
              </a:rPr>
              <a:t>If there is no magnetic field,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272" y="537321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Courtesy of </a:t>
            </a:r>
          </a:p>
          <a:p>
            <a:r>
              <a:rPr lang="en-US" altLang="zh-CN" sz="2800" dirty="0" smtClean="0"/>
              <a:t>T. </a:t>
            </a:r>
            <a:r>
              <a:rPr lang="en-US" altLang="zh-CN" sz="2800" dirty="0" err="1" smtClean="0"/>
              <a:t>Magata</a:t>
            </a:r>
            <a:endParaRPr lang="zh-CN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760132" y="515722"/>
            <a:ext cx="252028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7030A0"/>
                </a:solidFill>
              </a:rPr>
              <a:t>Sound wave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5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333375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CN" sz="3400" kern="0" dirty="0" smtClean="0">
                <a:solidFill>
                  <a:srgbClr val="7030A0"/>
                </a:solidFill>
              </a:rPr>
              <a:t>Drawback 1 of Fast-mode Wave Model</a:t>
            </a:r>
          </a:p>
        </p:txBody>
      </p:sp>
      <p:pic>
        <p:nvPicPr>
          <p:cNvPr id="38" name="Picture 13" descr="eitspe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31975"/>
            <a:ext cx="44640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592386" y="5221288"/>
            <a:ext cx="3117850" cy="46196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ja-JP" sz="2400" b="1">
                <a:solidFill>
                  <a:srgbClr val="7030A0"/>
                </a:solidFill>
                <a:latin typeface="Times New Roman" pitchFamily="18" charset="0"/>
                <a:ea typeface="宋体" pitchFamily="2" charset="-122"/>
              </a:rPr>
              <a:t>Klassen et al. (2000)</a:t>
            </a: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1690936" y="2349500"/>
            <a:ext cx="2736850" cy="12715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kumimoji="1" lang="en-US" altLang="zh-CN" sz="2800" b="1" dirty="0">
                <a:solidFill>
                  <a:srgbClr val="7030A0"/>
                </a:solidFill>
                <a:latin typeface="Arial" pitchFamily="34" charset="0"/>
              </a:rPr>
              <a:t>V</a:t>
            </a:r>
            <a:r>
              <a:rPr kumimoji="1" lang="en-US" altLang="zh-CN" sz="2800" b="1" baseline="-25000" dirty="0">
                <a:solidFill>
                  <a:srgbClr val="7030A0"/>
                </a:solidFill>
                <a:latin typeface="Arial" pitchFamily="34" charset="0"/>
              </a:rPr>
              <a:t>EIT</a:t>
            </a:r>
            <a:r>
              <a:rPr kumimoji="1" lang="en-US" altLang="zh-CN" sz="2800" b="1" dirty="0">
                <a:solidFill>
                  <a:srgbClr val="7030A0"/>
                </a:solidFill>
                <a:latin typeface="Arial" pitchFamily="34" charset="0"/>
              </a:rPr>
              <a:t> ~1/3 </a:t>
            </a:r>
            <a:r>
              <a:rPr kumimoji="1" lang="en-US" altLang="zh-CN" sz="2800" b="1" dirty="0" err="1">
                <a:solidFill>
                  <a:srgbClr val="7030A0"/>
                </a:solidFill>
                <a:latin typeface="Arial" pitchFamily="34" charset="0"/>
              </a:rPr>
              <a:t>V</a:t>
            </a:r>
            <a:r>
              <a:rPr kumimoji="1" lang="en-US" altLang="zh-CN" sz="2800" b="1" baseline="-25000" dirty="0" err="1">
                <a:solidFill>
                  <a:srgbClr val="7030A0"/>
                </a:solidFill>
                <a:latin typeface="Arial" pitchFamily="34" charset="0"/>
              </a:rPr>
              <a:t>f</a:t>
            </a:r>
            <a:endParaRPr kumimoji="1" lang="zh-CN" altLang="en-US" sz="2800" b="1" baseline="-25000" dirty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41" name="Picture 21" descr="https://encrypted-tbn0.gstatic.com/images?q=tbn:ANd9GcSQvSHQr3BeTVpEvMwqmbBDksX98Z6fxoNtpDBmSvp0-OgiJ3mL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35" y="2682875"/>
            <a:ext cx="3975907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矩形 1"/>
          <p:cNvSpPr>
            <a:spLocks noChangeArrowheads="1"/>
          </p:cNvSpPr>
          <p:nvPr/>
        </p:nvSpPr>
        <p:spPr bwMode="auto">
          <a:xfrm>
            <a:off x="7452320" y="5221288"/>
            <a:ext cx="1656223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rgbClr val="FF0000"/>
                </a:solidFill>
                <a:ea typeface="黑体" pitchFamily="49" charset="-122"/>
              </a:rPr>
              <a:t>Fast-mode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rgbClr val="FF0000"/>
                </a:solidFill>
                <a:ea typeface="黑体" pitchFamily="49" charset="-122"/>
              </a:rPr>
              <a:t>wave</a:t>
            </a:r>
            <a:endParaRPr lang="zh-CN" altLang="en-US" sz="2400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43" name="矩形 27"/>
          <p:cNvSpPr>
            <a:spLocks noChangeArrowheads="1"/>
          </p:cNvSpPr>
          <p:nvPr/>
        </p:nvSpPr>
        <p:spPr bwMode="auto">
          <a:xfrm>
            <a:off x="5312024" y="5680075"/>
            <a:ext cx="1675395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 smtClean="0">
                <a:solidFill>
                  <a:srgbClr val="FF0000"/>
                </a:solidFill>
                <a:ea typeface="黑体" pitchFamily="49" charset="-122"/>
              </a:rPr>
              <a:t>EIT</a:t>
            </a:r>
            <a:r>
              <a:rPr lang="zh-CN" altLang="en-US" sz="2800" dirty="0">
                <a:solidFill>
                  <a:srgbClr val="FF0000"/>
                </a:solidFill>
                <a:ea typeface="黑体" pitchFamily="49" charset="-122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ea typeface="黑体" pitchFamily="49" charset="-122"/>
              </a:rPr>
              <a:t>wave</a:t>
            </a:r>
            <a:endParaRPr lang="zh-CN" altLang="en-US" sz="2800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44" name="椭圆形标注 43"/>
          <p:cNvSpPr/>
          <p:nvPr/>
        </p:nvSpPr>
        <p:spPr>
          <a:xfrm>
            <a:off x="7066210" y="1988840"/>
            <a:ext cx="2077790" cy="1787525"/>
          </a:xfrm>
          <a:prstGeom prst="wedgeEllipseCallout">
            <a:avLst>
              <a:gd name="adj1" fmla="val 25452"/>
              <a:gd name="adj2" fmla="val 7484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You’re too slow!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447970"/>
            <a:ext cx="5820122" cy="40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@PKU</a:t>
            </a:r>
            <a:endParaRPr lang="zh-CN" altLang="en-US" dirty="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333375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CN" sz="3400" kern="0" dirty="0" smtClean="0">
                <a:solidFill>
                  <a:srgbClr val="7030A0"/>
                </a:solidFill>
              </a:rPr>
              <a:t>Drawback 2 of Fast-mode Wave Model</a:t>
            </a:r>
          </a:p>
        </p:txBody>
      </p:sp>
      <p:sp>
        <p:nvSpPr>
          <p:cNvPr id="27" name="空心弧 26"/>
          <p:cNvSpPr/>
          <p:nvPr/>
        </p:nvSpPr>
        <p:spPr>
          <a:xfrm rot="1997710">
            <a:off x="5464643" y="4758079"/>
            <a:ext cx="719138" cy="1368425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468313" y="1541304"/>
            <a:ext cx="3743325" cy="71913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 anchor="ctr"/>
          <a:lstStyle/>
          <a:p>
            <a:pPr algn="ctr">
              <a:lnSpc>
                <a:spcPct val="95000"/>
              </a:lnSpc>
              <a:spcBef>
                <a:spcPct val="50000"/>
              </a:spcBef>
              <a:defRPr/>
            </a:pPr>
            <a:r>
              <a:rPr kumimoji="1" lang="en-US" altLang="zh-CN" sz="2800" b="1" dirty="0" smtClean="0">
                <a:solidFill>
                  <a:srgbClr val="FFFF00"/>
                </a:solidFill>
              </a:rPr>
              <a:t>Stationary front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4716016" y="1268760"/>
            <a:ext cx="4279761" cy="104028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1" lang="en-US" altLang="ja-JP" sz="2800" dirty="0" err="1" smtClean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Delannee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 &amp; </a:t>
            </a:r>
            <a:r>
              <a:rPr kumimoji="1" lang="en-US" altLang="ja-JP" sz="2800" dirty="0" err="1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Aulanier</a:t>
            </a:r>
            <a:r>
              <a:rPr kumimoji="1" lang="en-US" altLang="ja-JP" sz="2800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 (1999)</a:t>
            </a:r>
            <a:endParaRPr kumimoji="1" lang="en-US" altLang="zh-CN" sz="280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1" lang="en-US" altLang="ja-JP" sz="2800" dirty="0" err="1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Delannee</a:t>
            </a:r>
            <a:r>
              <a:rPr kumimoji="1" lang="en-US" altLang="ja-JP" sz="2800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 (2000)</a:t>
            </a:r>
            <a:endParaRPr kumimoji="1" lang="zh-CN" altLang="en-US" sz="2800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7" name="空心弧 16"/>
          <p:cNvSpPr/>
          <p:nvPr/>
        </p:nvSpPr>
        <p:spPr>
          <a:xfrm rot="1997710">
            <a:off x="5185015" y="4195322"/>
            <a:ext cx="1206519" cy="2594167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空心弧 28"/>
          <p:cNvSpPr/>
          <p:nvPr/>
        </p:nvSpPr>
        <p:spPr>
          <a:xfrm>
            <a:off x="3708846" y="4267091"/>
            <a:ext cx="719138" cy="1368425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空心弧 29"/>
          <p:cNvSpPr/>
          <p:nvPr/>
        </p:nvSpPr>
        <p:spPr>
          <a:xfrm>
            <a:off x="3347864" y="3835316"/>
            <a:ext cx="1358826" cy="2232248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空心弧 30"/>
          <p:cNvSpPr/>
          <p:nvPr/>
        </p:nvSpPr>
        <p:spPr>
          <a:xfrm>
            <a:off x="2987824" y="3212976"/>
            <a:ext cx="2088232" cy="3744416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noFill/>
          <a:ln w="38100" cmpd="sng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新月形 1"/>
          <p:cNvSpPr/>
          <p:nvPr/>
        </p:nvSpPr>
        <p:spPr>
          <a:xfrm flipH="1">
            <a:off x="4283968" y="4951303"/>
            <a:ext cx="144016" cy="651341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4860032" y="4005064"/>
            <a:ext cx="0" cy="409585"/>
          </a:xfrm>
          <a:prstGeom prst="line">
            <a:avLst/>
          </a:prstGeom>
          <a:ln w="57150">
            <a:solidFill>
              <a:srgbClr val="99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860032" y="4005064"/>
            <a:ext cx="288032" cy="276800"/>
          </a:xfrm>
          <a:prstGeom prst="line">
            <a:avLst/>
          </a:prstGeom>
          <a:ln w="57150">
            <a:solidFill>
              <a:srgbClr val="99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5580112" y="4531583"/>
            <a:ext cx="360040" cy="0"/>
          </a:xfrm>
          <a:prstGeom prst="line">
            <a:avLst/>
          </a:prstGeom>
          <a:ln w="57150">
            <a:solidFill>
              <a:srgbClr val="99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5824212" y="4531583"/>
            <a:ext cx="115940" cy="276800"/>
          </a:xfrm>
          <a:prstGeom prst="line">
            <a:avLst/>
          </a:prstGeom>
          <a:ln w="57150">
            <a:solidFill>
              <a:srgbClr val="99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0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0.09444 -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685800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3900" smtClean="0">
                <a:solidFill>
                  <a:srgbClr val="7030A0"/>
                </a:solidFill>
              </a:rPr>
              <a:t>Our Field-line Stretching Model</a:t>
            </a:r>
          </a:p>
        </p:txBody>
      </p:sp>
      <p:sp>
        <p:nvSpPr>
          <p:cNvPr id="20483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15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68613"/>
            <a:ext cx="4122738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2" descr="ei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708150"/>
            <a:ext cx="4483101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33"/>
          <p:cNvSpPr txBox="1">
            <a:spLocks noChangeArrowheads="1"/>
          </p:cNvSpPr>
          <p:nvPr/>
        </p:nvSpPr>
        <p:spPr bwMode="auto">
          <a:xfrm>
            <a:off x="323850" y="1012825"/>
            <a:ext cx="8135938" cy="4000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000" b="1">
                <a:solidFill>
                  <a:srgbClr val="FF0000"/>
                </a:solidFill>
              </a:rPr>
              <a:t>Chen, Wu, Shibata, &amp; Fang </a:t>
            </a:r>
            <a:r>
              <a:rPr kumimoji="1" lang="en-US" altLang="zh-CN" sz="2000" b="1"/>
              <a:t>(2002); </a:t>
            </a:r>
            <a:r>
              <a:rPr kumimoji="1" lang="en-US" altLang="zh-CN" sz="2000" b="1">
                <a:solidFill>
                  <a:srgbClr val="FF0000"/>
                </a:solidFill>
              </a:rPr>
              <a:t>Chen, Fang, &amp; Shibata </a:t>
            </a:r>
            <a:r>
              <a:rPr kumimoji="1" lang="en-US" altLang="zh-CN" sz="2000" b="1"/>
              <a:t>(2005)</a:t>
            </a: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4446588" y="1765300"/>
            <a:ext cx="46974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200" b="1" dirty="0" smtClean="0">
                <a:solidFill>
                  <a:srgbClr val="7030A0"/>
                </a:solidFill>
                <a:latin typeface="Tahoma" pitchFamily="34" charset="0"/>
                <a:ea typeface="MS PGothic" pitchFamily="34" charset="-128"/>
              </a:rPr>
              <a:t>Fast-mode wave </a:t>
            </a:r>
            <a:r>
              <a:rPr kumimoji="1" lang="en-US" altLang="zh-CN" sz="2200" dirty="0">
                <a:solidFill>
                  <a:srgbClr val="FF3300"/>
                </a:solidFill>
                <a:latin typeface="Tahoma" pitchFamily="34" charset="0"/>
                <a:ea typeface="MS PGothic" pitchFamily="34" charset="-128"/>
              </a:rPr>
              <a:t>77</a:t>
            </a:r>
            <a:r>
              <a:rPr kumimoji="1" lang="en-US" altLang="ja-JP" sz="2200" dirty="0">
                <a:solidFill>
                  <a:srgbClr val="FF3300"/>
                </a:solidFill>
                <a:latin typeface="Tahoma" pitchFamily="34" charset="0"/>
                <a:ea typeface="MS PGothic" pitchFamily="34" charset="-128"/>
              </a:rPr>
              <a:t>5</a:t>
            </a:r>
            <a:r>
              <a:rPr kumimoji="1" lang="en-US" altLang="zh-CN" sz="2200" dirty="0">
                <a:solidFill>
                  <a:srgbClr val="FF3300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kumimoji="1" lang="en-US" altLang="ja-JP" sz="2200" dirty="0">
                <a:solidFill>
                  <a:srgbClr val="FF3300"/>
                </a:solidFill>
                <a:latin typeface="Tahoma" pitchFamily="34" charset="0"/>
                <a:ea typeface="MS PGothic" pitchFamily="34" charset="-128"/>
              </a:rPr>
              <a:t>km/s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4427538" y="2278063"/>
            <a:ext cx="4697412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200" b="1">
                <a:solidFill>
                  <a:srgbClr val="7030A0"/>
                </a:solidFill>
                <a:latin typeface="Tahoma" pitchFamily="34" charset="0"/>
                <a:ea typeface="MS PGothic" pitchFamily="34" charset="-128"/>
              </a:rPr>
              <a:t>EIT wave </a:t>
            </a:r>
            <a:r>
              <a:rPr kumimoji="1" lang="en-US" altLang="zh-CN" sz="2200">
                <a:solidFill>
                  <a:srgbClr val="FF3300"/>
                </a:solidFill>
                <a:latin typeface="Tahoma" pitchFamily="34" charset="0"/>
                <a:ea typeface="MS PGothic" pitchFamily="34" charset="-128"/>
              </a:rPr>
              <a:t>2</a:t>
            </a:r>
            <a:r>
              <a:rPr kumimoji="1" lang="en-US" altLang="ja-JP" sz="2200">
                <a:solidFill>
                  <a:srgbClr val="FF3300"/>
                </a:solidFill>
                <a:latin typeface="Tahoma" pitchFamily="34" charset="0"/>
                <a:ea typeface="MS PGothic" pitchFamily="34" charset="-128"/>
              </a:rPr>
              <a:t>50</a:t>
            </a:r>
            <a:r>
              <a:rPr kumimoji="1" lang="en-US" altLang="zh-CN" sz="2200">
                <a:solidFill>
                  <a:srgbClr val="FF3300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kumimoji="1" lang="en-US" altLang="ja-JP" sz="2200">
                <a:solidFill>
                  <a:srgbClr val="FF3300"/>
                </a:solidFill>
                <a:latin typeface="Tahoma" pitchFamily="34" charset="0"/>
                <a:ea typeface="MS PGothic" pitchFamily="34" charset="-128"/>
              </a:rPr>
              <a:t>km/s</a:t>
            </a:r>
          </a:p>
        </p:txBody>
      </p:sp>
      <p:sp>
        <p:nvSpPr>
          <p:cNvPr id="20" name="矩形 20"/>
          <p:cNvSpPr>
            <a:spLocks noChangeArrowheads="1"/>
          </p:cNvSpPr>
          <p:nvPr/>
        </p:nvSpPr>
        <p:spPr bwMode="auto">
          <a:xfrm>
            <a:off x="4875213" y="3011488"/>
            <a:ext cx="1352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>
                <a:solidFill>
                  <a:schemeClr val="bg1"/>
                </a:solidFill>
              </a:rPr>
              <a:t>195 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685800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3900" smtClean="0">
                <a:solidFill>
                  <a:srgbClr val="7030A0"/>
                </a:solidFill>
              </a:rPr>
              <a:t>Our Field-line Stretching Model</a:t>
            </a:r>
          </a:p>
        </p:txBody>
      </p:sp>
      <p:grpSp>
        <p:nvGrpSpPr>
          <p:cNvPr id="21507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21513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4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21508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21509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21510" name="Picture 15" descr="D:\chenpf\基金项目\973\二期\结题\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441450"/>
            <a:ext cx="331152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mo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89138"/>
            <a:ext cx="504031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771900"/>
            <a:ext cx="33845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685800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3900" smtClean="0">
                <a:solidFill>
                  <a:srgbClr val="7030A0"/>
                </a:solidFill>
              </a:rPr>
              <a:t>Our Field-line Stretching Model</a:t>
            </a:r>
          </a:p>
        </p:txBody>
      </p:sp>
      <p:grpSp>
        <p:nvGrpSpPr>
          <p:cNvPr id="22531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22542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3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3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22532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22533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graphicFrame>
        <p:nvGraphicFramePr>
          <p:cNvPr id="17" name="Object 14"/>
          <p:cNvGraphicFramePr>
            <a:graphicFrameLocks noChangeAspect="1"/>
          </p:cNvGraphicFramePr>
          <p:nvPr/>
        </p:nvGraphicFramePr>
        <p:xfrm>
          <a:off x="5435600" y="4076700"/>
          <a:ext cx="29210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Microsoft 公式 3.0" r:id="rId4" imgW="2921000" imgH="977900" progId="Equation.3">
                  <p:embed/>
                </p:oleObj>
              </mc:Choice>
              <mc:Fallback>
                <p:oleObj name="Microsoft 公式 3.0" r:id="rId4" imgW="2921000" imgH="9779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076700"/>
                        <a:ext cx="2921000" cy="9779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/>
          <p:cNvGraphicFramePr>
            <a:graphicFrameLocks noChangeAspect="1"/>
          </p:cNvGraphicFramePr>
          <p:nvPr/>
        </p:nvGraphicFramePr>
        <p:xfrm>
          <a:off x="5102225" y="5372100"/>
          <a:ext cx="35052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3" name="Equation" r:id="rId6" imgW="4406900" imgH="1041400" progId="Equation.3">
                  <p:embed/>
                </p:oleObj>
              </mc:Choice>
              <mc:Fallback>
                <p:oleObj name="Equation" r:id="rId6" imgW="4406900" imgH="10414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2225" y="5372100"/>
                        <a:ext cx="3505200" cy="8286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6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1708150"/>
            <a:ext cx="4870450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99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7" name="Text Box 19"/>
          <p:cNvSpPr txBox="1">
            <a:spLocks noChangeArrowheads="1"/>
          </p:cNvSpPr>
          <p:nvPr/>
        </p:nvSpPr>
        <p:spPr bwMode="auto">
          <a:xfrm>
            <a:off x="4572000" y="971550"/>
            <a:ext cx="5842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3200" b="1">
                <a:solidFill>
                  <a:srgbClr val="CC3300"/>
                </a:solidFill>
                <a:latin typeface="Times New Roman" pitchFamily="18" charset="0"/>
              </a:rPr>
              <a:t>t</a:t>
            </a:r>
            <a:r>
              <a:rPr kumimoji="1" lang="en-US" altLang="zh-CN" sz="3200" b="1" baseline="-25000">
                <a:solidFill>
                  <a:srgbClr val="CC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2538" name="Text Box 20"/>
          <p:cNvSpPr txBox="1">
            <a:spLocks noChangeArrowheads="1"/>
          </p:cNvSpPr>
          <p:nvPr/>
        </p:nvSpPr>
        <p:spPr bwMode="auto">
          <a:xfrm>
            <a:off x="6294438" y="981075"/>
            <a:ext cx="5810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3200" b="1">
                <a:solidFill>
                  <a:srgbClr val="CC3300"/>
                </a:solidFill>
                <a:latin typeface="Times New Roman" pitchFamily="18" charset="0"/>
              </a:rPr>
              <a:t>t</a:t>
            </a:r>
            <a:r>
              <a:rPr kumimoji="1" lang="en-US" altLang="zh-CN" sz="3200" b="1" baseline="-25000">
                <a:solidFill>
                  <a:srgbClr val="CC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2539" name="Text Box 21"/>
          <p:cNvSpPr txBox="1">
            <a:spLocks noChangeArrowheads="1"/>
          </p:cNvSpPr>
          <p:nvPr/>
        </p:nvSpPr>
        <p:spPr bwMode="auto">
          <a:xfrm>
            <a:off x="8020050" y="981075"/>
            <a:ext cx="6556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3200" b="1">
                <a:solidFill>
                  <a:srgbClr val="CC3300"/>
                </a:solidFill>
                <a:latin typeface="Times New Roman" pitchFamily="18" charset="0"/>
              </a:rPr>
              <a:t>t</a:t>
            </a:r>
            <a:r>
              <a:rPr kumimoji="1" lang="en-US" altLang="zh-CN" sz="3200" b="1" baseline="-25000">
                <a:solidFill>
                  <a:srgbClr val="CC3300"/>
                </a:solidFill>
                <a:latin typeface="Times New Roman" pitchFamily="18" charset="0"/>
              </a:rPr>
              <a:t>3</a:t>
            </a:r>
          </a:p>
        </p:txBody>
      </p:sp>
      <p:pic>
        <p:nvPicPr>
          <p:cNvPr id="22540" name="Picture 15" descr="D:\chenpf\基金项目\973\二期\结题\a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108075"/>
            <a:ext cx="37306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973513"/>
            <a:ext cx="45116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584200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mtClean="0">
                <a:solidFill>
                  <a:srgbClr val="7030A0"/>
                </a:solidFill>
              </a:rPr>
              <a:t>Why EIT Wave Stops near Magnetic Separatrix</a:t>
            </a:r>
          </a:p>
        </p:txBody>
      </p:sp>
      <p:sp>
        <p:nvSpPr>
          <p:cNvPr id="23555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>
            <a:off x="34925" y="3870325"/>
            <a:ext cx="428783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空心弧 20"/>
          <p:cNvSpPr/>
          <p:nvPr/>
        </p:nvSpPr>
        <p:spPr>
          <a:xfrm>
            <a:off x="250825" y="1196975"/>
            <a:ext cx="2449513" cy="5256213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空心弧 21"/>
          <p:cNvSpPr/>
          <p:nvPr/>
        </p:nvSpPr>
        <p:spPr>
          <a:xfrm>
            <a:off x="2916238" y="2719388"/>
            <a:ext cx="1223962" cy="2303462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空心弧 22"/>
          <p:cNvSpPr/>
          <p:nvPr/>
        </p:nvSpPr>
        <p:spPr>
          <a:xfrm>
            <a:off x="755650" y="2339975"/>
            <a:ext cx="1423988" cy="3032125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空心弧 23"/>
          <p:cNvSpPr/>
          <p:nvPr/>
        </p:nvSpPr>
        <p:spPr>
          <a:xfrm>
            <a:off x="1116013" y="3149600"/>
            <a:ext cx="719137" cy="1368425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1476375" y="4014788"/>
            <a:ext cx="1223963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空心弧 25"/>
          <p:cNvSpPr/>
          <p:nvPr/>
        </p:nvSpPr>
        <p:spPr>
          <a:xfrm>
            <a:off x="3132138" y="3151188"/>
            <a:ext cx="719137" cy="1368425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1403350" y="3422650"/>
            <a:ext cx="184150" cy="2889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4427538" y="1968500"/>
            <a:ext cx="4578350" cy="46196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 b="1">
                <a:solidFill>
                  <a:srgbClr val="FF0000"/>
                </a:solidFill>
              </a:rPr>
              <a:t>Chen, Fang, &amp; Shibata </a:t>
            </a:r>
            <a:r>
              <a:rPr kumimoji="1" lang="en-US" altLang="zh-CN" sz="2400" b="1"/>
              <a:t>(2005)</a:t>
            </a:r>
          </a:p>
        </p:txBody>
      </p:sp>
      <p:pic>
        <p:nvPicPr>
          <p:cNvPr id="29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4149725"/>
            <a:ext cx="2695575" cy="228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99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870325"/>
            <a:ext cx="3279775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99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685800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3900" smtClean="0">
                <a:solidFill>
                  <a:srgbClr val="7030A0"/>
                </a:solidFill>
              </a:rPr>
              <a:t>A Full View of EIT Waves</a:t>
            </a:r>
          </a:p>
        </p:txBody>
      </p:sp>
      <p:sp>
        <p:nvSpPr>
          <p:cNvPr id="24579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24581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82738"/>
            <a:ext cx="4427537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Rectangle 19"/>
          <p:cNvSpPr>
            <a:spLocks noChangeArrowheads="1"/>
          </p:cNvSpPr>
          <p:nvPr/>
        </p:nvSpPr>
        <p:spPr bwMode="auto">
          <a:xfrm>
            <a:off x="395288" y="2159000"/>
            <a:ext cx="424973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2400">
                <a:solidFill>
                  <a:srgbClr val="FF3300"/>
                </a:solidFill>
                <a:latin typeface="Times New Roman" pitchFamily="18" charset="0"/>
              </a:rPr>
              <a:t>1. Coronal Moreton waves</a:t>
            </a:r>
          </a:p>
          <a:p>
            <a:pPr eaLnBrk="1" hangingPunct="1"/>
            <a:r>
              <a:rPr kumimoji="1" lang="en-US" altLang="zh-CN" sz="2400">
                <a:latin typeface="Times New Roman" pitchFamily="18" charset="0"/>
              </a:rPr>
              <a:t>     due to piston-driven shock</a:t>
            </a:r>
          </a:p>
          <a:p>
            <a:pPr eaLnBrk="1" hangingPunct="1"/>
            <a:r>
              <a:rPr kumimoji="1" lang="en-US" altLang="zh-CN" sz="2400">
                <a:solidFill>
                  <a:srgbClr val="FF3300"/>
                </a:solidFill>
                <a:latin typeface="Times New Roman" pitchFamily="18" charset="0"/>
              </a:rPr>
              <a:t>2. Diffuse “EIT waves”</a:t>
            </a:r>
          </a:p>
          <a:p>
            <a:pPr eaLnBrk="1" hangingPunct="1"/>
            <a:r>
              <a:rPr kumimoji="1" lang="en-US" altLang="zh-CN" sz="2400">
                <a:solidFill>
                  <a:srgbClr val="FF3300"/>
                </a:solidFill>
                <a:latin typeface="Times New Roman" pitchFamily="18" charset="0"/>
              </a:rPr>
              <a:t>    </a:t>
            </a:r>
            <a:r>
              <a:rPr kumimoji="1" lang="en-US" altLang="zh-CN" sz="2400">
                <a:latin typeface="Times New Roman" pitchFamily="18" charset="0"/>
              </a:rPr>
              <a:t>due to successive opening of</a:t>
            </a:r>
          </a:p>
          <a:p>
            <a:pPr eaLnBrk="1" hangingPunct="1"/>
            <a:r>
              <a:rPr kumimoji="1" lang="en-US" altLang="zh-CN" sz="2400">
                <a:latin typeface="Times New Roman" pitchFamily="18" charset="0"/>
              </a:rPr>
              <a:t>    closed field lines.</a:t>
            </a:r>
          </a:p>
        </p:txBody>
      </p:sp>
      <p:sp>
        <p:nvSpPr>
          <p:cNvPr id="24583" name="Text Box 21"/>
          <p:cNvSpPr txBox="1">
            <a:spLocks noChangeArrowheads="1"/>
          </p:cNvSpPr>
          <p:nvPr/>
        </p:nvSpPr>
        <p:spPr bwMode="auto">
          <a:xfrm>
            <a:off x="250825" y="1655763"/>
            <a:ext cx="4033838" cy="5238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latin typeface="Times New Roman" pitchFamily="18" charset="0"/>
              </a:rPr>
              <a:t>Chen et al. (2002, 2005)</a:t>
            </a:r>
          </a:p>
        </p:txBody>
      </p:sp>
      <p:sp>
        <p:nvSpPr>
          <p:cNvPr id="88086" name="Rectangle 22"/>
          <p:cNvSpPr>
            <a:spLocks noChangeArrowheads="1"/>
          </p:cNvSpPr>
          <p:nvPr/>
        </p:nvSpPr>
        <p:spPr bwMode="auto">
          <a:xfrm>
            <a:off x="1476375" y="4437063"/>
            <a:ext cx="61912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kumimoji="1" lang="en-US" altLang="zh-CN" sz="2800" b="1">
                <a:latin typeface="Times New Roman" pitchFamily="18" charset="0"/>
              </a:rPr>
              <a:t>EIT telescope missed the faster one because of low time cadence, 15 min</a:t>
            </a:r>
            <a:endParaRPr kumimoji="1" lang="zh-CN" altLang="en-US" sz="28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</a:rPr>
              <a:t>SDO Era (since 2010)</a:t>
            </a:r>
          </a:p>
        </p:txBody>
      </p:sp>
      <p:grpSp>
        <p:nvGrpSpPr>
          <p:cNvPr id="36867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36872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3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36868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36869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6870" name="Rectangle 19"/>
          <p:cNvSpPr>
            <a:spLocks noChangeArrowheads="1"/>
          </p:cNvSpPr>
          <p:nvPr/>
        </p:nvSpPr>
        <p:spPr bwMode="auto">
          <a:xfrm>
            <a:off x="549275" y="1001713"/>
            <a:ext cx="756126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kumimoji="1" lang="en-US" altLang="zh-CN" sz="4400" dirty="0" smtClean="0">
                <a:solidFill>
                  <a:srgbClr val="0070C0"/>
                </a:solidFill>
                <a:latin typeface="Times New Roman" pitchFamily="18" charset="0"/>
              </a:rPr>
              <a:t>SDO</a:t>
            </a:r>
            <a:r>
              <a:rPr kumimoji="1" lang="en-US" altLang="zh-CN" sz="4400" dirty="0" smtClean="0">
                <a:solidFill>
                  <a:srgbClr val="FF3300"/>
                </a:solidFill>
                <a:latin typeface="Times New Roman" pitchFamily="18" charset="0"/>
              </a:rPr>
              <a:t>:</a:t>
            </a:r>
            <a:r>
              <a:rPr kumimoji="1" lang="en-US" altLang="zh-CN" sz="4400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1" lang="en-US" altLang="zh-CN" sz="4400" dirty="0">
                <a:solidFill>
                  <a:srgbClr val="00B050"/>
                </a:solidFill>
                <a:latin typeface="Times New Roman" pitchFamily="18" charset="0"/>
              </a:rPr>
              <a:t>12 s, 4K*4K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325" y="1989138"/>
            <a:ext cx="7753350" cy="40624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</a:rPr>
              <a:t>SDO Era</a:t>
            </a:r>
          </a:p>
        </p:txBody>
      </p:sp>
      <p:grpSp>
        <p:nvGrpSpPr>
          <p:cNvPr id="38915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38920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38916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1463675" y="1125538"/>
            <a:ext cx="5861050" cy="46196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 b="1">
                <a:solidFill>
                  <a:srgbClr val="FF3300"/>
                </a:solidFill>
                <a:latin typeface="Times New Roman" pitchFamily="18" charset="0"/>
              </a:rPr>
              <a:t>Chen, P. F. &amp; Wu, Y</a:t>
            </a:r>
            <a:r>
              <a:rPr kumimoji="1" lang="en-US" altLang="zh-CN" sz="2400" b="1">
                <a:solidFill>
                  <a:srgbClr val="00B050"/>
                </a:solidFill>
                <a:latin typeface="Times New Roman" pitchFamily="18" charset="0"/>
              </a:rPr>
              <a:t>. (2011, ApJ, 732, L20)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8" y="2420938"/>
            <a:ext cx="7743825" cy="26479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</a:rPr>
              <a:t>SDO Era</a:t>
            </a:r>
          </a:p>
        </p:txBody>
      </p:sp>
      <p:grpSp>
        <p:nvGrpSpPr>
          <p:cNvPr id="39939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39944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5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39940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39941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1463675" y="1125538"/>
            <a:ext cx="5861050" cy="46196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 b="1">
                <a:solidFill>
                  <a:srgbClr val="FF3300"/>
                </a:solidFill>
                <a:latin typeface="Times New Roman" pitchFamily="18" charset="0"/>
              </a:rPr>
              <a:t>Chen, P. F. &amp; Wu, Y</a:t>
            </a:r>
            <a:r>
              <a:rPr kumimoji="1" lang="en-US" altLang="zh-CN" sz="2400" b="1">
                <a:solidFill>
                  <a:srgbClr val="00B050"/>
                </a:solidFill>
                <a:latin typeface="Times New Roman" pitchFamily="18" charset="0"/>
              </a:rPr>
              <a:t>. (2011, ApJ, 732, L20)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463" y="1735138"/>
            <a:ext cx="5553075" cy="40005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1497"/>
            <a:ext cx="46767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96" y="476672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7030A0"/>
                </a:solidFill>
              </a:rPr>
              <a:t>If there is magnetic field,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072" y="5903893"/>
            <a:ext cx="3825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Courtesy of T. </a:t>
            </a:r>
            <a:r>
              <a:rPr lang="en-US" altLang="zh-CN" sz="2800" dirty="0" err="1" smtClean="0"/>
              <a:t>Magata</a:t>
            </a:r>
            <a:endParaRPr lang="zh-CN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436096" y="2988241"/>
            <a:ext cx="34563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7030A0"/>
                </a:solidFill>
              </a:rPr>
              <a:t>Slow-mode wave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680520" cy="42891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6096" y="1268760"/>
            <a:ext cx="34563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7030A0"/>
                </a:solidFill>
              </a:rPr>
              <a:t>Fast-mode wave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177281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Nearly isotropic</a:t>
            </a:r>
            <a:endParaRPr lang="zh-CN" alt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796136" y="350100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Along the B field</a:t>
            </a:r>
            <a:endParaRPr lang="zh-CN" alt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6" y="4904582"/>
            <a:ext cx="34563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7030A0"/>
                </a:solidFill>
              </a:rPr>
              <a:t>Alfven wave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6136" y="537321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Along the B field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7371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7" grpId="0"/>
      <p:bldP spid="13" grpId="0"/>
      <p:bldP spid="12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</a:rPr>
              <a:t>SDO Era</a:t>
            </a:r>
          </a:p>
        </p:txBody>
      </p:sp>
      <p:grpSp>
        <p:nvGrpSpPr>
          <p:cNvPr id="40963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40974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5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40964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40965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0967" name="Text Box 21"/>
          <p:cNvSpPr txBox="1">
            <a:spLocks noChangeArrowheads="1"/>
          </p:cNvSpPr>
          <p:nvPr/>
        </p:nvSpPr>
        <p:spPr bwMode="auto">
          <a:xfrm>
            <a:off x="395536" y="1600994"/>
            <a:ext cx="8424936" cy="954107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800" b="1" dirty="0" err="1">
                <a:latin typeface="Times New Roman" pitchFamily="18" charset="0"/>
              </a:rPr>
              <a:t>Schrijver</a:t>
            </a:r>
            <a:r>
              <a:rPr kumimoji="1" lang="en-US" altLang="zh-CN" sz="2800" b="1" dirty="0">
                <a:latin typeface="Times New Roman" pitchFamily="18" charset="0"/>
              </a:rPr>
              <a:t> et al. (2011), Cheng et al. (2012), Shen et al. (2012, 2013), Kumar, </a:t>
            </a:r>
            <a:r>
              <a:rPr kumimoji="1" lang="en-US" altLang="zh-CN" sz="2800" b="1" dirty="0" smtClean="0">
                <a:latin typeface="Times New Roman" pitchFamily="18" charset="0"/>
              </a:rPr>
              <a:t>Cho, Chen</a:t>
            </a:r>
            <a:r>
              <a:rPr kumimoji="1" lang="en-US" altLang="zh-CN" sz="2800" b="1" dirty="0">
                <a:latin typeface="Times New Roman" pitchFamily="18" charset="0"/>
              </a:rPr>
              <a:t>, P. F. (2013) ……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9127" y="2564904"/>
            <a:ext cx="6175161" cy="398576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@PKU</a:t>
            </a:r>
            <a:endParaRPr lang="zh-CN" altLang="en-US" dirty="0"/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1463675" y="1125538"/>
            <a:ext cx="4548485" cy="46166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 b="1" dirty="0" smtClean="0">
                <a:solidFill>
                  <a:srgbClr val="FF3300"/>
                </a:solidFill>
                <a:latin typeface="Times New Roman" pitchFamily="18" charset="0"/>
              </a:rPr>
              <a:t>Chandra, Chen et al.</a:t>
            </a:r>
            <a:r>
              <a:rPr kumimoji="1" lang="en-US" altLang="zh-CN" sz="24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1" lang="en-US" altLang="zh-CN" sz="2400" b="1" dirty="0">
                <a:solidFill>
                  <a:srgbClr val="00B050"/>
                </a:solidFill>
                <a:latin typeface="Times New Roman" pitchFamily="18" charset="0"/>
              </a:rPr>
              <a:t>(</a:t>
            </a:r>
            <a:r>
              <a:rPr kumimoji="1" lang="en-US" altLang="zh-CN" sz="2400" b="1" dirty="0" smtClean="0">
                <a:solidFill>
                  <a:srgbClr val="00B050"/>
                </a:solidFill>
                <a:latin typeface="Times New Roman" pitchFamily="18" charset="0"/>
              </a:rPr>
              <a:t>2016, </a:t>
            </a:r>
            <a:r>
              <a:rPr kumimoji="1" lang="en-US" altLang="zh-CN" sz="2400" b="1" dirty="0" err="1" smtClean="0">
                <a:solidFill>
                  <a:srgbClr val="00B050"/>
                </a:solidFill>
                <a:latin typeface="Times New Roman" pitchFamily="18" charset="0"/>
              </a:rPr>
              <a:t>ApJ</a:t>
            </a:r>
            <a:r>
              <a:rPr kumimoji="1" lang="en-US" altLang="zh-CN" sz="2400" b="1" dirty="0" smtClean="0">
                <a:solidFill>
                  <a:srgbClr val="00B050"/>
                </a:solidFill>
                <a:latin typeface="Times New Roman" pitchFamily="18" charset="0"/>
              </a:rPr>
              <a:t>)</a:t>
            </a:r>
            <a:endParaRPr kumimoji="1" lang="en-US" altLang="zh-CN" sz="24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91273"/>
            <a:ext cx="4824536" cy="414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5724545"/>
            <a:ext cx="619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EUV wave event on 2011 May 11</a:t>
            </a:r>
            <a:endParaRPr lang="zh-CN" altLang="en-US" sz="3200" dirty="0"/>
          </a:p>
        </p:txBody>
      </p:sp>
      <p:sp>
        <p:nvSpPr>
          <p:cNvPr id="4" name="任意多边形 3"/>
          <p:cNvSpPr/>
          <p:nvPr/>
        </p:nvSpPr>
        <p:spPr>
          <a:xfrm>
            <a:off x="5029200" y="3310759"/>
            <a:ext cx="520262" cy="2222938"/>
          </a:xfrm>
          <a:custGeom>
            <a:avLst/>
            <a:gdLst>
              <a:gd name="connsiteX0" fmla="*/ 0 w 520262"/>
              <a:gd name="connsiteY0" fmla="*/ 0 h 2222938"/>
              <a:gd name="connsiteX1" fmla="*/ 394138 w 520262"/>
              <a:gd name="connsiteY1" fmla="*/ 819807 h 2222938"/>
              <a:gd name="connsiteX2" fmla="*/ 520262 w 520262"/>
              <a:gd name="connsiteY2" fmla="*/ 2222938 h 222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262" h="2222938">
                <a:moveTo>
                  <a:pt x="0" y="0"/>
                </a:moveTo>
                <a:cubicBezTo>
                  <a:pt x="153714" y="224658"/>
                  <a:pt x="307428" y="449317"/>
                  <a:pt x="394138" y="819807"/>
                </a:cubicBezTo>
                <a:cubicBezTo>
                  <a:pt x="480848" y="1190297"/>
                  <a:pt x="500555" y="1706617"/>
                  <a:pt x="520262" y="222293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333375"/>
            <a:ext cx="8893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4000" kern="0" dirty="0" smtClean="0">
                <a:solidFill>
                  <a:srgbClr val="7030A0"/>
                </a:solidFill>
              </a:rPr>
              <a:t>However, </a:t>
            </a:r>
          </a:p>
        </p:txBody>
      </p:sp>
    </p:spTree>
    <p:extLst>
      <p:ext uri="{BB962C8B-B14F-4D97-AF65-F5344CB8AC3E}">
        <p14:creationId xmlns:p14="http://schemas.microsoft.com/office/powerpoint/2010/main" val="119313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423069"/>
            <a:ext cx="6732240" cy="701675"/>
          </a:xfrm>
          <a:noFill/>
        </p:spPr>
        <p:txBody>
          <a:bodyPr wrap="square"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</a:rPr>
              <a:t>Another Stationary Front</a:t>
            </a: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flipV="1">
            <a:off x="0" y="1070769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292152" y="593162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/>
              <a:t>Time  (UT)</a:t>
            </a:r>
            <a:endParaRPr lang="zh-CN" altLang="en-US" sz="36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009490" y="324984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/>
              <a:t>Distance</a:t>
            </a:r>
            <a:endParaRPr lang="zh-CN" altLang="en-US" sz="3600" dirty="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4672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59395"/>
            <a:ext cx="3168352" cy="485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7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</a:rPr>
              <a:t>Why?</a:t>
            </a: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flipV="1">
            <a:off x="0" y="981075"/>
            <a:ext cx="183569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67437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0" y="548680"/>
            <a:ext cx="4548485" cy="46166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 b="1" dirty="0" smtClean="0">
                <a:solidFill>
                  <a:srgbClr val="FF3300"/>
                </a:solidFill>
                <a:latin typeface="Times New Roman" pitchFamily="18" charset="0"/>
              </a:rPr>
              <a:t>Chandra, Chen et al.</a:t>
            </a:r>
            <a:r>
              <a:rPr kumimoji="1" lang="en-US" altLang="zh-CN" sz="24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1" lang="en-US" altLang="zh-CN" sz="2400" b="1" dirty="0">
                <a:solidFill>
                  <a:srgbClr val="00B050"/>
                </a:solidFill>
                <a:latin typeface="Times New Roman" pitchFamily="18" charset="0"/>
              </a:rPr>
              <a:t>(</a:t>
            </a:r>
            <a:r>
              <a:rPr kumimoji="1" lang="en-US" altLang="zh-CN" sz="2400" b="1" dirty="0" smtClean="0">
                <a:solidFill>
                  <a:srgbClr val="00B050"/>
                </a:solidFill>
                <a:latin typeface="Times New Roman" pitchFamily="18" charset="0"/>
              </a:rPr>
              <a:t>2016, </a:t>
            </a:r>
            <a:r>
              <a:rPr kumimoji="1" lang="en-US" altLang="zh-CN" sz="2400" b="1" dirty="0" err="1" smtClean="0">
                <a:solidFill>
                  <a:srgbClr val="00B050"/>
                </a:solidFill>
                <a:latin typeface="Times New Roman" pitchFamily="18" charset="0"/>
              </a:rPr>
              <a:t>ApJ</a:t>
            </a:r>
            <a:r>
              <a:rPr kumimoji="1" lang="en-US" altLang="zh-CN" sz="2400" b="1" dirty="0" smtClean="0">
                <a:solidFill>
                  <a:srgbClr val="00B050"/>
                </a:solidFill>
                <a:latin typeface="Times New Roman" pitchFamily="18" charset="0"/>
              </a:rPr>
              <a:t>)</a:t>
            </a:r>
            <a:endParaRPr kumimoji="1" lang="en-US" altLang="zh-CN" sz="24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084363" y="2349029"/>
            <a:ext cx="60160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空心弧 7"/>
          <p:cNvSpPr/>
          <p:nvPr/>
        </p:nvSpPr>
        <p:spPr>
          <a:xfrm>
            <a:off x="2300263" y="764704"/>
            <a:ext cx="2449512" cy="3086100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空心弧 8"/>
          <p:cNvSpPr/>
          <p:nvPr/>
        </p:nvSpPr>
        <p:spPr>
          <a:xfrm>
            <a:off x="4965675" y="1198091"/>
            <a:ext cx="1223963" cy="2303463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空心弧 9"/>
          <p:cNvSpPr/>
          <p:nvPr/>
        </p:nvSpPr>
        <p:spPr>
          <a:xfrm>
            <a:off x="2805088" y="1196504"/>
            <a:ext cx="1423987" cy="2303462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空心弧 10"/>
          <p:cNvSpPr/>
          <p:nvPr/>
        </p:nvSpPr>
        <p:spPr>
          <a:xfrm>
            <a:off x="3165450" y="1628304"/>
            <a:ext cx="719138" cy="1368425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空心弧 11"/>
          <p:cNvSpPr/>
          <p:nvPr/>
        </p:nvSpPr>
        <p:spPr>
          <a:xfrm>
            <a:off x="5181575" y="1628304"/>
            <a:ext cx="719138" cy="1368425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416619" y="1834580"/>
            <a:ext cx="223466" cy="216024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空心弧 13"/>
          <p:cNvSpPr/>
          <p:nvPr/>
        </p:nvSpPr>
        <p:spPr>
          <a:xfrm>
            <a:off x="6444208" y="1186508"/>
            <a:ext cx="1223963" cy="2303463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空心弧 14"/>
          <p:cNvSpPr/>
          <p:nvPr/>
        </p:nvSpPr>
        <p:spPr>
          <a:xfrm>
            <a:off x="6660108" y="1616721"/>
            <a:ext cx="719138" cy="1368425"/>
          </a:xfrm>
          <a:prstGeom prst="blockArc">
            <a:avLst>
              <a:gd name="adj1" fmla="val 10800000"/>
              <a:gd name="adj2" fmla="val 0"/>
              <a:gd name="adj3" fmla="val 216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0627" y="2410644"/>
            <a:ext cx="827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F1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8375" y="2410644"/>
            <a:ext cx="827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F2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5577656" y="1402532"/>
            <a:ext cx="147853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62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</a:rPr>
              <a:t>Simulation</a:t>
            </a: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flipV="1">
            <a:off x="0" y="981075"/>
            <a:ext cx="27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8" name="矩形 20"/>
          <p:cNvSpPr>
            <a:spLocks noChangeArrowheads="1"/>
          </p:cNvSpPr>
          <p:nvPr/>
        </p:nvSpPr>
        <p:spPr bwMode="auto">
          <a:xfrm>
            <a:off x="4283968" y="2204864"/>
            <a:ext cx="1352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</a:rPr>
              <a:t>193 </a:t>
            </a:r>
            <a:r>
              <a:rPr lang="en-US" altLang="zh-CN" sz="3200" dirty="0">
                <a:solidFill>
                  <a:schemeClr val="bg1"/>
                </a:solidFill>
              </a:rPr>
              <a:t>Å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103438" y="591071"/>
            <a:ext cx="3484786" cy="5847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3200" b="1" dirty="0" smtClean="0">
                <a:solidFill>
                  <a:srgbClr val="FF3300"/>
                </a:solidFill>
                <a:latin typeface="Times New Roman" pitchFamily="18" charset="0"/>
              </a:rPr>
              <a:t>Chen et al.</a:t>
            </a:r>
            <a:r>
              <a:rPr kumimoji="1" lang="en-US" altLang="zh-CN" sz="32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1" lang="en-US" altLang="zh-CN" sz="3200" b="1" dirty="0">
                <a:solidFill>
                  <a:srgbClr val="00B050"/>
                </a:solidFill>
                <a:latin typeface="Times New Roman" pitchFamily="18" charset="0"/>
              </a:rPr>
              <a:t>(</a:t>
            </a:r>
            <a:r>
              <a:rPr kumimoji="1" lang="en-US" altLang="zh-CN" sz="3200" b="1" dirty="0" smtClean="0">
                <a:solidFill>
                  <a:srgbClr val="00B050"/>
                </a:solidFill>
                <a:latin typeface="Times New Roman" pitchFamily="18" charset="0"/>
              </a:rPr>
              <a:t>2016)</a:t>
            </a:r>
            <a:endParaRPr kumimoji="1" lang="en-US" altLang="zh-CN" sz="32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00808"/>
            <a:ext cx="9144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464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9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</a:rPr>
              <a:t>Simulation</a:t>
            </a: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flipV="1">
            <a:off x="0" y="981075"/>
            <a:ext cx="27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8" name="矩形 20"/>
          <p:cNvSpPr>
            <a:spLocks noChangeArrowheads="1"/>
          </p:cNvSpPr>
          <p:nvPr/>
        </p:nvSpPr>
        <p:spPr bwMode="auto">
          <a:xfrm>
            <a:off x="4283968" y="2204864"/>
            <a:ext cx="1352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</a:rPr>
              <a:t>193 </a:t>
            </a:r>
            <a:r>
              <a:rPr lang="en-US" altLang="zh-CN" sz="3200" dirty="0">
                <a:solidFill>
                  <a:schemeClr val="bg1"/>
                </a:solidFill>
              </a:rPr>
              <a:t>Å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12768" cy="53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103438" y="548680"/>
            <a:ext cx="3484786" cy="5847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3200" b="1" dirty="0" smtClean="0">
                <a:solidFill>
                  <a:srgbClr val="FF3300"/>
                </a:solidFill>
                <a:latin typeface="Times New Roman" pitchFamily="18" charset="0"/>
              </a:rPr>
              <a:t>Chen et al.</a:t>
            </a:r>
            <a:r>
              <a:rPr kumimoji="1" lang="en-US" altLang="zh-CN" sz="32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1" lang="en-US" altLang="zh-CN" sz="3200" b="1" dirty="0">
                <a:solidFill>
                  <a:srgbClr val="00B050"/>
                </a:solidFill>
                <a:latin typeface="Times New Roman" pitchFamily="18" charset="0"/>
              </a:rPr>
              <a:t>(</a:t>
            </a:r>
            <a:r>
              <a:rPr kumimoji="1" lang="en-US" altLang="zh-CN" sz="3200" b="1" dirty="0" smtClean="0">
                <a:solidFill>
                  <a:srgbClr val="00B050"/>
                </a:solidFill>
                <a:latin typeface="Times New Roman" pitchFamily="18" charset="0"/>
              </a:rPr>
              <a:t>2016)</a:t>
            </a:r>
            <a:endParaRPr kumimoji="1" lang="en-US" altLang="zh-CN" sz="32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2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</a:rPr>
              <a:t>Simulation</a:t>
            </a: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flipV="1">
            <a:off x="0" y="981075"/>
            <a:ext cx="27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8" name="矩形 20"/>
          <p:cNvSpPr>
            <a:spLocks noChangeArrowheads="1"/>
          </p:cNvSpPr>
          <p:nvPr/>
        </p:nvSpPr>
        <p:spPr bwMode="auto">
          <a:xfrm>
            <a:off x="4283968" y="2204864"/>
            <a:ext cx="1352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</a:rPr>
              <a:t>193 </a:t>
            </a:r>
            <a:r>
              <a:rPr lang="en-US" altLang="zh-CN" sz="3200" dirty="0">
                <a:solidFill>
                  <a:schemeClr val="bg1"/>
                </a:solidFill>
              </a:rPr>
              <a:t>Å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30122"/>
            <a:ext cx="3860453" cy="543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103438" y="591071"/>
            <a:ext cx="3484786" cy="5847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3200" b="1" dirty="0" smtClean="0">
                <a:solidFill>
                  <a:srgbClr val="FF3300"/>
                </a:solidFill>
                <a:latin typeface="Times New Roman" pitchFamily="18" charset="0"/>
              </a:rPr>
              <a:t>Chen et al.</a:t>
            </a:r>
            <a:r>
              <a:rPr kumimoji="1" lang="en-US" altLang="zh-CN" sz="32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1" lang="en-US" altLang="zh-CN" sz="3200" b="1" dirty="0">
                <a:solidFill>
                  <a:srgbClr val="00B050"/>
                </a:solidFill>
                <a:latin typeface="Times New Roman" pitchFamily="18" charset="0"/>
              </a:rPr>
              <a:t>(</a:t>
            </a:r>
            <a:r>
              <a:rPr kumimoji="1" lang="en-US" altLang="zh-CN" sz="3200" b="1" dirty="0" smtClean="0">
                <a:solidFill>
                  <a:srgbClr val="00B050"/>
                </a:solidFill>
                <a:latin typeface="Times New Roman" pitchFamily="18" charset="0"/>
              </a:rPr>
              <a:t>2016)</a:t>
            </a:r>
            <a:endParaRPr kumimoji="1" lang="en-US" altLang="zh-CN" sz="32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3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8" y="1849512"/>
            <a:ext cx="8313418" cy="409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1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</a:rPr>
              <a:t>Simulation</a:t>
            </a: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flipV="1">
            <a:off x="0" y="981075"/>
            <a:ext cx="27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8" name="矩形 20"/>
          <p:cNvSpPr>
            <a:spLocks noChangeArrowheads="1"/>
          </p:cNvSpPr>
          <p:nvPr/>
        </p:nvSpPr>
        <p:spPr bwMode="auto">
          <a:xfrm>
            <a:off x="4283968" y="2204864"/>
            <a:ext cx="1352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</a:rPr>
              <a:t>193 </a:t>
            </a:r>
            <a:r>
              <a:rPr lang="en-US" altLang="zh-CN" sz="3200" dirty="0">
                <a:solidFill>
                  <a:schemeClr val="bg1"/>
                </a:solidFill>
              </a:rPr>
              <a:t>Å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0" y="1892623"/>
            <a:ext cx="5850335" cy="412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03438" y="591071"/>
            <a:ext cx="3484786" cy="5847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3200" b="1" dirty="0" smtClean="0">
                <a:solidFill>
                  <a:srgbClr val="FF3300"/>
                </a:solidFill>
                <a:latin typeface="Times New Roman" pitchFamily="18" charset="0"/>
              </a:rPr>
              <a:t>Chen et al.</a:t>
            </a:r>
            <a:r>
              <a:rPr kumimoji="1" lang="en-US" altLang="zh-CN" sz="32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1" lang="en-US" altLang="zh-CN" sz="3200" b="1" dirty="0">
                <a:solidFill>
                  <a:srgbClr val="00B050"/>
                </a:solidFill>
                <a:latin typeface="Times New Roman" pitchFamily="18" charset="0"/>
              </a:rPr>
              <a:t>(</a:t>
            </a:r>
            <a:r>
              <a:rPr kumimoji="1" lang="en-US" altLang="zh-CN" sz="3200" b="1" dirty="0" smtClean="0">
                <a:solidFill>
                  <a:srgbClr val="00B050"/>
                </a:solidFill>
                <a:latin typeface="Times New Roman" pitchFamily="18" charset="0"/>
              </a:rPr>
              <a:t>2016)</a:t>
            </a:r>
            <a:endParaRPr kumimoji="1" lang="en-US" altLang="zh-CN" sz="32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23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802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smtClean="0">
                <a:solidFill>
                  <a:srgbClr val="7030A0"/>
                </a:solidFill>
              </a:rPr>
              <a:t>Why Do We Study EIT Waves (1)</a:t>
            </a:r>
            <a:endParaRPr lang="en-US" altLang="zh-CN" sz="4000" smtClean="0">
              <a:solidFill>
                <a:srgbClr val="FF0000"/>
              </a:solidFill>
            </a:endParaRPr>
          </a:p>
        </p:txBody>
      </p:sp>
      <p:grpSp>
        <p:nvGrpSpPr>
          <p:cNvPr id="45059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45069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0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45060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15" name="Picture 22" descr="512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16496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6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893175" cy="70802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</a:rPr>
              <a:t>Why Do We Study EIT Waves (2)</a:t>
            </a:r>
            <a:endParaRPr lang="en-US" altLang="zh-CN" sz="4000" dirty="0" smtClean="0">
              <a:solidFill>
                <a:srgbClr val="FF0000"/>
              </a:solidFill>
            </a:endParaRPr>
          </a:p>
        </p:txBody>
      </p:sp>
      <p:grpSp>
        <p:nvGrpSpPr>
          <p:cNvPr id="45059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45069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0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45060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062" name="Text Box 16"/>
          <p:cNvSpPr txBox="1">
            <a:spLocks noChangeArrowheads="1"/>
          </p:cNvSpPr>
          <p:nvPr/>
        </p:nvSpPr>
        <p:spPr bwMode="auto">
          <a:xfrm>
            <a:off x="107504" y="1111250"/>
            <a:ext cx="892899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4400" dirty="0">
                <a:solidFill>
                  <a:srgbClr val="FF3300"/>
                </a:solidFill>
                <a:latin typeface="Times New Roman" pitchFamily="18" charset="0"/>
              </a:rPr>
              <a:t>coronal seismology </a:t>
            </a:r>
            <a:r>
              <a:rPr kumimoji="1" lang="en-US" altLang="zh-CN" sz="2800" dirty="0" smtClean="0">
                <a:solidFill>
                  <a:schemeClr val="tx2"/>
                </a:solidFill>
                <a:latin typeface="Times New Roman" pitchFamily="18" charset="0"/>
              </a:rPr>
              <a:t>(</a:t>
            </a:r>
            <a:r>
              <a:rPr kumimoji="1" lang="en-US" altLang="zh-CN" sz="2800" dirty="0" err="1" smtClean="0">
                <a:solidFill>
                  <a:schemeClr val="tx2"/>
                </a:solidFill>
                <a:latin typeface="Times New Roman" pitchFamily="18" charset="0"/>
              </a:rPr>
              <a:t>Nakariakov</a:t>
            </a:r>
            <a:r>
              <a:rPr kumimoji="1" lang="en-US" altLang="zh-CN" sz="2800" dirty="0" smtClean="0">
                <a:solidFill>
                  <a:schemeClr val="tx2"/>
                </a:solidFill>
                <a:latin typeface="Times New Roman" pitchFamily="18" charset="0"/>
              </a:rPr>
              <a:t> et al. 2005)</a:t>
            </a:r>
            <a:endParaRPr kumimoji="1" lang="en-US" altLang="zh-CN" sz="28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2636912"/>
            <a:ext cx="3367087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2355850" y="4795912"/>
            <a:ext cx="1223963" cy="17287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031" y="10800"/>
                </a:moveTo>
                <a:cubicBezTo>
                  <a:pt x="19031" y="6254"/>
                  <a:pt x="15345" y="2569"/>
                  <a:pt x="10800" y="2569"/>
                </a:cubicBezTo>
                <a:cubicBezTo>
                  <a:pt x="10414" y="2568"/>
                  <a:pt x="10028" y="2596"/>
                  <a:pt x="9646" y="2650"/>
                </a:cubicBezTo>
                <a:lnTo>
                  <a:pt x="9286" y="106"/>
                </a:lnTo>
                <a:cubicBezTo>
                  <a:pt x="9788" y="35"/>
                  <a:pt x="10293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316" y="14785"/>
                </a:lnTo>
                <a:lnTo>
                  <a:pt x="16331" y="10800"/>
                </a:lnTo>
                <a:lnTo>
                  <a:pt x="19031" y="10800"/>
                </a:lnTo>
                <a:close/>
              </a:path>
            </a:pathLst>
          </a:custGeom>
          <a:solidFill>
            <a:srgbClr val="6600CC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2860675" y="2924249"/>
            <a:ext cx="215900" cy="1728788"/>
          </a:xfrm>
          <a:prstGeom prst="upArrow">
            <a:avLst>
              <a:gd name="adj1" fmla="val 50000"/>
              <a:gd name="adj2" fmla="val 200184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2139950" y="2924249"/>
            <a:ext cx="1873250" cy="4679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135" y="10703"/>
                </a:moveTo>
                <a:cubicBezTo>
                  <a:pt x="20082" y="5584"/>
                  <a:pt x="15918" y="1464"/>
                  <a:pt x="10800" y="1464"/>
                </a:cubicBezTo>
                <a:cubicBezTo>
                  <a:pt x="10425" y="1463"/>
                  <a:pt x="10051" y="1486"/>
                  <a:pt x="9679" y="1531"/>
                </a:cubicBezTo>
                <a:lnTo>
                  <a:pt x="9503" y="78"/>
                </a:lnTo>
                <a:cubicBezTo>
                  <a:pt x="9933" y="26"/>
                  <a:pt x="10366" y="-1"/>
                  <a:pt x="10800" y="0"/>
                </a:cubicBezTo>
                <a:cubicBezTo>
                  <a:pt x="16720" y="0"/>
                  <a:pt x="21537" y="4767"/>
                  <a:pt x="21599" y="10687"/>
                </a:cubicBezTo>
                <a:lnTo>
                  <a:pt x="24299" y="10659"/>
                </a:lnTo>
                <a:lnTo>
                  <a:pt x="20903" y="14127"/>
                </a:lnTo>
                <a:lnTo>
                  <a:pt x="17435" y="10731"/>
                </a:lnTo>
                <a:lnTo>
                  <a:pt x="20135" y="10703"/>
                </a:lnTo>
                <a:close/>
              </a:path>
            </a:pathLst>
          </a:custGeom>
          <a:solidFill>
            <a:srgbClr val="6600CC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076057" y="3140968"/>
            <a:ext cx="3456383" cy="101566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 b="1" dirty="0">
                <a:solidFill>
                  <a:srgbClr val="FF3300"/>
                </a:solidFill>
                <a:latin typeface="Times New Roman" pitchFamily="18" charset="0"/>
              </a:rPr>
              <a:t>Chen, </a:t>
            </a:r>
            <a:r>
              <a:rPr kumimoji="1" lang="en-US" altLang="zh-CN" sz="2400" b="1" dirty="0">
                <a:solidFill>
                  <a:srgbClr val="7030A0"/>
                </a:solidFill>
                <a:latin typeface="Times New Roman" pitchFamily="18" charset="0"/>
              </a:rPr>
              <a:t>2009</a:t>
            </a:r>
            <a:r>
              <a:rPr kumimoji="1" lang="en-US" altLang="zh-CN" sz="2400" b="1" dirty="0">
                <a:solidFill>
                  <a:srgbClr val="FF3300"/>
                </a:solidFill>
                <a:latin typeface="Times New Roman" pitchFamily="18" charset="0"/>
              </a:rPr>
              <a:t>, </a:t>
            </a:r>
            <a:endParaRPr kumimoji="1" lang="en-US" altLang="zh-CN" sz="2400" b="1" dirty="0" smtClean="0">
              <a:solidFill>
                <a:srgbClr val="FF33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kumimoji="1" lang="en-US" altLang="zh-CN" sz="2400" b="1" dirty="0" smtClean="0">
                <a:solidFill>
                  <a:srgbClr val="FF3300"/>
                </a:solidFill>
                <a:latin typeface="Times New Roman" pitchFamily="18" charset="0"/>
              </a:rPr>
              <a:t>Sci</a:t>
            </a:r>
            <a:r>
              <a:rPr kumimoji="1" lang="en-US" altLang="zh-CN" sz="2400" b="1" dirty="0">
                <a:solidFill>
                  <a:srgbClr val="FF3300"/>
                </a:solidFill>
                <a:latin typeface="Times New Roman" pitchFamily="18" charset="0"/>
              </a:rPr>
              <a:t>. </a:t>
            </a:r>
            <a:r>
              <a:rPr kumimoji="1" lang="en-US" altLang="zh-CN" sz="2400" b="1" dirty="0" smtClean="0">
                <a:solidFill>
                  <a:srgbClr val="FF3300"/>
                </a:solidFill>
                <a:latin typeface="Times New Roman" pitchFamily="18" charset="0"/>
              </a:rPr>
              <a:t>China </a:t>
            </a:r>
            <a:r>
              <a:rPr kumimoji="1" lang="en-US" altLang="zh-CN" sz="2400" b="1" dirty="0">
                <a:solidFill>
                  <a:srgbClr val="FF3300"/>
                </a:solidFill>
                <a:latin typeface="Times New Roman" pitchFamily="18" charset="0"/>
              </a:rPr>
              <a:t>(G</a:t>
            </a:r>
            <a:r>
              <a:rPr kumimoji="1" lang="en-US" altLang="zh-CN" sz="2400" b="1" dirty="0" smtClean="0">
                <a:solidFill>
                  <a:srgbClr val="FF3300"/>
                </a:solidFill>
                <a:latin typeface="Times New Roman" pitchFamily="18" charset="0"/>
              </a:rPr>
              <a:t>), </a:t>
            </a:r>
            <a:r>
              <a:rPr kumimoji="1" lang="en-US" altLang="zh-CN" sz="2400" b="1" dirty="0">
                <a:solidFill>
                  <a:srgbClr val="7030A0"/>
                </a:solidFill>
                <a:latin typeface="Times New Roman" pitchFamily="18" charset="0"/>
              </a:rPr>
              <a:t>52, 1785</a:t>
            </a:r>
          </a:p>
        </p:txBody>
      </p:sp>
    </p:spTree>
    <p:extLst>
      <p:ext uri="{BB962C8B-B14F-4D97-AF65-F5344CB8AC3E}">
        <p14:creationId xmlns:p14="http://schemas.microsoft.com/office/powerpoint/2010/main" val="378269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1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65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5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49163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4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16" name="矩形 23"/>
          <p:cNvSpPr>
            <a:spLocks noChangeArrowheads="1"/>
          </p:cNvSpPr>
          <p:nvPr/>
        </p:nvSpPr>
        <p:spPr bwMode="auto">
          <a:xfrm>
            <a:off x="2987824" y="4009062"/>
            <a:ext cx="6156176" cy="106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3200" b="1" dirty="0" smtClean="0">
                <a:solidFill>
                  <a:srgbClr val="003300"/>
                </a:solidFill>
                <a:hlinkClick r:id="rId3"/>
              </a:rPr>
              <a:t>chenpf@nju.edu.cn</a:t>
            </a:r>
            <a:endParaRPr lang="en-US" altLang="zh-CN" sz="3200" b="1" dirty="0" smtClean="0">
              <a:solidFill>
                <a:srgbClr val="003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2600" b="1" dirty="0" smtClean="0">
                <a:solidFill>
                  <a:srgbClr val="003300"/>
                </a:solidFill>
              </a:rPr>
              <a:t>http://astronomy.nju.edu.cn/~chenpf</a:t>
            </a:r>
            <a:endParaRPr lang="en-US" altLang="zh-CN" sz="2600" b="1" dirty="0">
              <a:solidFill>
                <a:srgbClr val="0033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86515" y="1268760"/>
            <a:ext cx="549381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dirty="0">
                <a:solidFill>
                  <a:srgbClr val="C00000"/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谢谢</a:t>
            </a:r>
            <a:r>
              <a:rPr lang="zh-CN" altLang="en-US" sz="13800" dirty="0">
                <a:solidFill>
                  <a:srgbClr val="C00000"/>
                </a:solidFill>
                <a:latin typeface="迷你繁启体" panose="03000509000000000000" pitchFamily="65" charset="-122"/>
                <a:ea typeface="迷你繁启体" panose="03000509000000000000" pitchFamily="65" charset="-122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7807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92796"/>
            <a:ext cx="5616624" cy="541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7030A0"/>
                </a:solidFill>
              </a:rPr>
              <a:t>The Sun in most people’s view</a:t>
            </a:r>
          </a:p>
        </p:txBody>
      </p:sp>
      <p:pic>
        <p:nvPicPr>
          <p:cNvPr id="4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32859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0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229600" cy="923330"/>
          </a:xfrm>
          <a:noFill/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5400" smtClean="0"/>
              <a:t>Outline</a:t>
            </a: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1403648" y="1772816"/>
            <a:ext cx="5822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dirty="0" smtClean="0">
                <a:solidFill>
                  <a:srgbClr val="7030A0"/>
                </a:solidFill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Background</a:t>
            </a:r>
            <a:endParaRPr lang="en-US" altLang="zh-CN" sz="4400" dirty="0">
              <a:solidFill>
                <a:srgbClr val="7030A0"/>
              </a:solidFill>
              <a:latin typeface="Times New Roman" pitchFamily="18" charset="0"/>
              <a:ea typeface="华文行楷" pitchFamily="2" charset="-122"/>
              <a:cs typeface="Times New Roman" pitchFamily="18" charset="0"/>
            </a:endParaRPr>
          </a:p>
        </p:txBody>
      </p:sp>
      <p:sp>
        <p:nvSpPr>
          <p:cNvPr id="6148" name="Oval 10"/>
          <p:cNvSpPr>
            <a:spLocks noChangeArrowheads="1"/>
          </p:cNvSpPr>
          <p:nvPr/>
        </p:nvSpPr>
        <p:spPr bwMode="auto">
          <a:xfrm flipV="1">
            <a:off x="1968673" y="2919661"/>
            <a:ext cx="4464050" cy="73025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149" name="Text Box 12"/>
          <p:cNvSpPr txBox="1">
            <a:spLocks noChangeArrowheads="1"/>
          </p:cNvSpPr>
          <p:nvPr/>
        </p:nvSpPr>
        <p:spPr bwMode="auto">
          <a:xfrm>
            <a:off x="1403648" y="3212827"/>
            <a:ext cx="77403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dirty="0" smtClean="0">
                <a:solidFill>
                  <a:srgbClr val="7030A0"/>
                </a:solidFill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Two Debates on Coronal Waves</a:t>
            </a:r>
          </a:p>
        </p:txBody>
      </p:sp>
      <p:sp>
        <p:nvSpPr>
          <p:cNvPr id="6150" name="Oval 13"/>
          <p:cNvSpPr>
            <a:spLocks noChangeArrowheads="1"/>
          </p:cNvSpPr>
          <p:nvPr/>
        </p:nvSpPr>
        <p:spPr bwMode="auto">
          <a:xfrm flipV="1">
            <a:off x="1970261" y="4215805"/>
            <a:ext cx="4464050" cy="73025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152" name="Oval 14"/>
          <p:cNvSpPr>
            <a:spLocks noChangeArrowheads="1"/>
          </p:cNvSpPr>
          <p:nvPr/>
        </p:nvSpPr>
        <p:spPr bwMode="auto">
          <a:xfrm>
            <a:off x="683568" y="1927275"/>
            <a:ext cx="504825" cy="550863"/>
          </a:xfrm>
          <a:prstGeom prst="ellipse">
            <a:avLst/>
          </a:prstGeom>
          <a:gradFill rotWithShape="1">
            <a:gsLst>
              <a:gs pos="0">
                <a:srgbClr val="1D7775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grpSp>
        <p:nvGrpSpPr>
          <p:cNvPr id="6153" name="Group 22"/>
          <p:cNvGrpSpPr>
            <a:grpSpLocks/>
          </p:cNvGrpSpPr>
          <p:nvPr/>
        </p:nvGrpSpPr>
        <p:grpSpPr bwMode="auto">
          <a:xfrm>
            <a:off x="6950075" y="5518150"/>
            <a:ext cx="2051050" cy="1196975"/>
            <a:chOff x="3561" y="2840"/>
            <a:chExt cx="2199" cy="1480"/>
          </a:xfrm>
        </p:grpSpPr>
        <p:pic>
          <p:nvPicPr>
            <p:cNvPr id="6159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3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0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6156" name="Oval 14"/>
          <p:cNvSpPr>
            <a:spLocks noChangeArrowheads="1"/>
          </p:cNvSpPr>
          <p:nvPr/>
        </p:nvSpPr>
        <p:spPr bwMode="auto">
          <a:xfrm>
            <a:off x="683568" y="3233465"/>
            <a:ext cx="504825" cy="550862"/>
          </a:xfrm>
          <a:prstGeom prst="ellipse">
            <a:avLst/>
          </a:prstGeom>
          <a:gradFill rotWithShape="1">
            <a:gsLst>
              <a:gs pos="0">
                <a:srgbClr val="1D7775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158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475656" y="4531767"/>
            <a:ext cx="5429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dirty="0" smtClean="0">
                <a:solidFill>
                  <a:srgbClr val="7030A0"/>
                </a:solidFill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Recent Work</a:t>
            </a: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683568" y="4576862"/>
            <a:ext cx="504825" cy="550862"/>
          </a:xfrm>
          <a:prstGeom prst="ellipse">
            <a:avLst/>
          </a:prstGeom>
          <a:gradFill rotWithShape="1">
            <a:gsLst>
              <a:gs pos="0">
                <a:srgbClr val="1D7775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556592"/>
            <a:ext cx="73056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1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3995936" cy="701675"/>
          </a:xfrm>
          <a:noFill/>
        </p:spPr>
        <p:txBody>
          <a:bodyPr wrap="square"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7030A0"/>
                </a:solidFill>
                <a:hlinkClick r:id="rId2" action="ppaction://hlinkfile"/>
              </a:rPr>
              <a:t>Moreton wave</a:t>
            </a:r>
          </a:p>
        </p:txBody>
      </p:sp>
      <p:grpSp>
        <p:nvGrpSpPr>
          <p:cNvPr id="7171" name="Group 22"/>
          <p:cNvGrpSpPr>
            <a:grpSpLocks/>
          </p:cNvGrpSpPr>
          <p:nvPr/>
        </p:nvGrpSpPr>
        <p:grpSpPr bwMode="auto">
          <a:xfrm>
            <a:off x="7092950" y="5661025"/>
            <a:ext cx="2051050" cy="1196975"/>
            <a:chOff x="3561" y="2840"/>
            <a:chExt cx="2199" cy="1480"/>
          </a:xfrm>
        </p:grpSpPr>
        <p:pic>
          <p:nvPicPr>
            <p:cNvPr id="7183" name="Picture 23" descr="OOOPIC_vipvip4_2008090402070895c4408333f526ce20"/>
            <p:cNvPicPr>
              <a:picLocks noChangeAspect="1" noChangeArrowheads="1"/>
            </p:cNvPicPr>
            <p:nvPr/>
          </p:nvPicPr>
          <p:blipFill>
            <a:blip r:embed="rId3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16063" b="54062"/>
            <a:stretch>
              <a:fillRect/>
            </a:stretch>
          </p:blipFill>
          <p:spPr bwMode="auto">
            <a:xfrm>
              <a:off x="3606" y="2886"/>
              <a:ext cx="2154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4" name="Rectangle 24"/>
            <p:cNvSpPr>
              <a:spLocks noChangeArrowheads="1"/>
            </p:cNvSpPr>
            <p:nvPr/>
          </p:nvSpPr>
          <p:spPr bwMode="auto">
            <a:xfrm flipH="1">
              <a:off x="3561" y="2840"/>
              <a:ext cx="498" cy="148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7172" name="Rectangle 18"/>
          <p:cNvSpPr>
            <a:spLocks noChangeArrowheads="1"/>
          </p:cNvSpPr>
          <p:nvPr/>
        </p:nvSpPr>
        <p:spPr bwMode="auto">
          <a:xfrm>
            <a:off x="0" y="6546850"/>
            <a:ext cx="9144000" cy="311150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dirty="0"/>
              <a:t>P. F. Chen  </a:t>
            </a:r>
            <a:r>
              <a:rPr lang="en-US" altLang="zh-CN" dirty="0" smtClean="0"/>
              <a:t>@KIAA</a:t>
            </a:r>
            <a:endParaRPr lang="zh-CN" altLang="en-US" dirty="0"/>
          </a:p>
        </p:txBody>
      </p:sp>
      <p:sp>
        <p:nvSpPr>
          <p:cNvPr id="7173" name="Line 4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395536" y="1412776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800" b="1" dirty="0">
                <a:solidFill>
                  <a:srgbClr val="009900"/>
                </a:solidFill>
                <a:latin typeface="Times New Roman" pitchFamily="18" charset="0"/>
              </a:rPr>
              <a:t>Moreton et al. (1961)</a:t>
            </a:r>
          </a:p>
        </p:txBody>
      </p:sp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0" y="3362854"/>
            <a:ext cx="5724128" cy="183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50000"/>
              </a:spcBef>
            </a:pPr>
            <a:r>
              <a:rPr kumimoji="1" lang="en-US" altLang="zh-CN" sz="2800" b="1" dirty="0" smtClean="0">
                <a:latin typeface="Times New Roman" pitchFamily="18" charset="0"/>
              </a:rPr>
              <a:t>Propagation </a:t>
            </a:r>
            <a:r>
              <a:rPr kumimoji="1" lang="en-US" altLang="zh-CN" sz="2800" b="1" dirty="0">
                <a:latin typeface="Times New Roman" pitchFamily="18" charset="0"/>
              </a:rPr>
              <a:t>velocity:   ~1</a:t>
            </a:r>
            <a:r>
              <a:rPr kumimoji="1" lang="en-US" altLang="ja-JP" sz="2800" b="1" dirty="0">
                <a:latin typeface="Times New Roman" pitchFamily="18" charset="0"/>
              </a:rPr>
              <a:t>000 km/s   </a:t>
            </a:r>
          </a:p>
          <a:p>
            <a:pPr eaLnBrk="1" hangingPunct="1">
              <a:lnSpc>
                <a:spcPct val="200000"/>
              </a:lnSpc>
              <a:spcBef>
                <a:spcPct val="5000"/>
              </a:spcBef>
              <a:spcAft>
                <a:spcPct val="5000"/>
              </a:spcAft>
            </a:pPr>
            <a:r>
              <a:rPr kumimoji="1" lang="en-US" altLang="zh-CN" sz="2800" b="1" dirty="0">
                <a:latin typeface="Times New Roman" pitchFamily="18" charset="0"/>
              </a:rPr>
              <a:t>Propagation distance:  </a:t>
            </a:r>
            <a:r>
              <a:rPr kumimoji="1" lang="en-US" altLang="zh-CN" sz="2800" b="1" dirty="0" smtClean="0">
                <a:latin typeface="Times New Roman" pitchFamily="18" charset="0"/>
              </a:rPr>
              <a:t> </a:t>
            </a:r>
            <a:r>
              <a:rPr kumimoji="1" lang="en-US" altLang="ja-JP" sz="2800" b="1" dirty="0" smtClean="0">
                <a:latin typeface="Times New Roman" pitchFamily="18" charset="0"/>
              </a:rPr>
              <a:t>5</a:t>
            </a:r>
            <a:r>
              <a:rPr kumimoji="1" lang="en-US" altLang="ja-JP" sz="2800" b="1" dirty="0">
                <a:latin typeface="Times New Roman" pitchFamily="18" charset="0"/>
                <a:sym typeface="Symbol" pitchFamily="18" charset="2"/>
              </a:rPr>
              <a:t>10</a:t>
            </a:r>
            <a:r>
              <a:rPr kumimoji="1" lang="en-US" altLang="ja-JP" sz="2800" b="1" baseline="30000" dirty="0">
                <a:latin typeface="Times New Roman" pitchFamily="18" charset="0"/>
                <a:sym typeface="Symbol" pitchFamily="18" charset="2"/>
              </a:rPr>
              <a:t>5</a:t>
            </a:r>
            <a:r>
              <a:rPr kumimoji="1" lang="en-US" altLang="ja-JP" sz="2800" b="1" dirty="0">
                <a:latin typeface="Times New Roman" pitchFamily="18" charset="0"/>
                <a:sym typeface="Symbol" pitchFamily="18" charset="2"/>
              </a:rPr>
              <a:t> km</a:t>
            </a:r>
            <a:endParaRPr kumimoji="1" lang="zh-CN" altLang="en-US" sz="2800" b="1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019800" y="4119463"/>
            <a:ext cx="25846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 dirty="0"/>
              <a:t>Credit: </a:t>
            </a:r>
            <a:r>
              <a:rPr kumimoji="1" lang="en-US" altLang="zh-CN" sz="2400" dirty="0" smtClean="0"/>
              <a:t>ISOON</a:t>
            </a:r>
            <a:endParaRPr kumimoji="1" lang="en-US" altLang="zh-CN" sz="24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552" y="981075"/>
            <a:ext cx="4244016" cy="318301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5436096" y="981075"/>
            <a:ext cx="576064" cy="324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03552" y="2049361"/>
            <a:ext cx="5117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A</a:t>
            </a:r>
            <a:r>
              <a:rPr lang="en-US" altLang="zh-CN" sz="2800" dirty="0" smtClean="0"/>
              <a:t> wave observed in the chromosphere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6512" y="476672"/>
            <a:ext cx="9144000" cy="503238"/>
          </a:xfrm>
        </p:spPr>
        <p:txBody>
          <a:bodyPr/>
          <a:lstStyle/>
          <a:p>
            <a:pPr algn="l"/>
            <a:r>
              <a:rPr lang="en-US" altLang="zh-CN" sz="4800" dirty="0" err="1" smtClean="0">
                <a:solidFill>
                  <a:srgbClr val="7030A0"/>
                </a:solidFill>
              </a:rPr>
              <a:t>Magnetoacoustic</a:t>
            </a:r>
            <a:r>
              <a:rPr lang="en-US" altLang="zh-CN" sz="4800" dirty="0" smtClean="0">
                <a:solidFill>
                  <a:srgbClr val="7030A0"/>
                </a:solidFill>
              </a:rPr>
              <a:t> </a:t>
            </a:r>
            <a:r>
              <a:rPr lang="en-US" altLang="zh-CN" sz="4800" dirty="0">
                <a:solidFill>
                  <a:srgbClr val="7030A0"/>
                </a:solidFill>
              </a:rPr>
              <a:t>Wave </a:t>
            </a:r>
            <a:r>
              <a:rPr lang="en-US" altLang="zh-CN" sz="4800" dirty="0" smtClean="0">
                <a:solidFill>
                  <a:srgbClr val="7030A0"/>
                </a:solidFill>
              </a:rPr>
              <a:t>Speed</a:t>
            </a:r>
            <a:endParaRPr lang="zh-CN" altLang="en-US" sz="3600" dirty="0"/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 flipV="1">
            <a:off x="0" y="114350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4" name="Picture 26" descr="solaratmopherelay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24136"/>
            <a:ext cx="2161332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3851920" y="5607657"/>
            <a:ext cx="46974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4000" dirty="0" smtClean="0">
                <a:solidFill>
                  <a:srgbClr val="FF33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~100 </a:t>
            </a:r>
            <a:r>
              <a:rPr kumimoji="1" lang="en-US" altLang="ja-JP" sz="4000" dirty="0">
                <a:solidFill>
                  <a:srgbClr val="FF33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km/s</a:t>
            </a:r>
          </a:p>
        </p:txBody>
      </p:sp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3851920" y="3099571"/>
            <a:ext cx="504056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6600" dirty="0" smtClean="0">
                <a:solidFill>
                  <a:srgbClr val="FF33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~1000 </a:t>
            </a:r>
            <a:r>
              <a:rPr kumimoji="1" lang="en-US" altLang="ja-JP" sz="6600" dirty="0">
                <a:solidFill>
                  <a:srgbClr val="FF33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km/s</a:t>
            </a:r>
          </a:p>
        </p:txBody>
      </p:sp>
      <p:sp>
        <p:nvSpPr>
          <p:cNvPr id="7" name="右箭头 6"/>
          <p:cNvSpPr/>
          <p:nvPr/>
        </p:nvSpPr>
        <p:spPr>
          <a:xfrm>
            <a:off x="3204940" y="5679665"/>
            <a:ext cx="646980" cy="50405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3203848" y="3447417"/>
            <a:ext cx="646980" cy="50405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84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3300</TotalTime>
  <Words>1203</Words>
  <Application>Microsoft Office PowerPoint</Application>
  <PresentationFormat>全屏显示(4:3)</PresentationFormat>
  <Paragraphs>189</Paragraphs>
  <Slides>40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44" baseType="lpstr">
      <vt:lpstr>默认设计模板</vt:lpstr>
      <vt:lpstr>位图图像</vt:lpstr>
      <vt:lpstr>Microsoft 公式 3.0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Moreton wave</vt:lpstr>
      <vt:lpstr>Magnetoacoustic Wave Speed</vt:lpstr>
      <vt:lpstr>Moreton wave</vt:lpstr>
      <vt:lpstr>Moreton wave</vt:lpstr>
      <vt:lpstr>PowerPoint 演示文稿</vt:lpstr>
      <vt:lpstr>Debates</vt:lpstr>
      <vt:lpstr>What is the Driving Source?</vt:lpstr>
      <vt:lpstr>Is Flare the Driving Source?</vt:lpstr>
      <vt:lpstr>Is Flare the Driving Source?</vt:lpstr>
      <vt:lpstr>Is Flare the Driving Source?</vt:lpstr>
      <vt:lpstr>CME-EIT wave relation</vt:lpstr>
      <vt:lpstr>What Is the Nature?</vt:lpstr>
      <vt:lpstr>PowerPoint 演示文稿</vt:lpstr>
      <vt:lpstr>PowerPoint 演示文稿</vt:lpstr>
      <vt:lpstr>Our Field-line Stretching Model</vt:lpstr>
      <vt:lpstr>Our Field-line Stretching Model</vt:lpstr>
      <vt:lpstr>Our Field-line Stretching Model</vt:lpstr>
      <vt:lpstr>Why EIT Wave Stops near Magnetic Separatrix</vt:lpstr>
      <vt:lpstr>A Full View of EIT Waves</vt:lpstr>
      <vt:lpstr>SDO Era (since 2010)</vt:lpstr>
      <vt:lpstr>SDO Era</vt:lpstr>
      <vt:lpstr>SDO Era</vt:lpstr>
      <vt:lpstr>SDO Era</vt:lpstr>
      <vt:lpstr>PowerPoint 演示文稿</vt:lpstr>
      <vt:lpstr>Another Stationary Front</vt:lpstr>
      <vt:lpstr>Why?</vt:lpstr>
      <vt:lpstr>Simulation</vt:lpstr>
      <vt:lpstr>Simulation</vt:lpstr>
      <vt:lpstr>Simulation</vt:lpstr>
      <vt:lpstr>Simulation</vt:lpstr>
      <vt:lpstr>Why Do We Study EIT Waves (1)</vt:lpstr>
      <vt:lpstr>Why Do We Study EIT Waves (2)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陈鹏飞</cp:lastModifiedBy>
  <cp:revision>156</cp:revision>
  <dcterms:created xsi:type="dcterms:W3CDTF">2009-09-23T03:24:59Z</dcterms:created>
  <dcterms:modified xsi:type="dcterms:W3CDTF">2016-12-09T14:20:09Z</dcterms:modified>
</cp:coreProperties>
</file>