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2"/>
  </p:notesMasterIdLst>
  <p:sldIdLst>
    <p:sldId id="642" r:id="rId2"/>
    <p:sldId id="837" r:id="rId3"/>
    <p:sldId id="842" r:id="rId4"/>
    <p:sldId id="845" r:id="rId5"/>
    <p:sldId id="846" r:id="rId6"/>
    <p:sldId id="848" r:id="rId7"/>
    <p:sldId id="851" r:id="rId8"/>
    <p:sldId id="852" r:id="rId9"/>
    <p:sldId id="853" r:id="rId10"/>
    <p:sldId id="865" r:id="rId11"/>
    <p:sldId id="862" r:id="rId12"/>
    <p:sldId id="858" r:id="rId13"/>
    <p:sldId id="863" r:id="rId14"/>
    <p:sldId id="864" r:id="rId15"/>
    <p:sldId id="841" r:id="rId16"/>
    <p:sldId id="774" r:id="rId17"/>
    <p:sldId id="817" r:id="rId18"/>
    <p:sldId id="854" r:id="rId19"/>
    <p:sldId id="821" r:id="rId20"/>
    <p:sldId id="832" r:id="rId21"/>
    <p:sldId id="855" r:id="rId22"/>
    <p:sldId id="869" r:id="rId23"/>
    <p:sldId id="838" r:id="rId24"/>
    <p:sldId id="839" r:id="rId25"/>
    <p:sldId id="840" r:id="rId26"/>
    <p:sldId id="794" r:id="rId27"/>
    <p:sldId id="795" r:id="rId28"/>
    <p:sldId id="796" r:id="rId29"/>
    <p:sldId id="861" r:id="rId30"/>
    <p:sldId id="860" r:id="rId31"/>
    <p:sldId id="857" r:id="rId32"/>
    <p:sldId id="799" r:id="rId33"/>
    <p:sldId id="823" r:id="rId34"/>
    <p:sldId id="859" r:id="rId35"/>
    <p:sldId id="831" r:id="rId36"/>
    <p:sldId id="856" r:id="rId37"/>
    <p:sldId id="829" r:id="rId38"/>
    <p:sldId id="825" r:id="rId39"/>
    <p:sldId id="866" r:id="rId40"/>
    <p:sldId id="870" r:id="rId41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D6"/>
    <a:srgbClr val="C27500"/>
    <a:srgbClr val="00AC00"/>
    <a:srgbClr val="2ACC02"/>
    <a:srgbClr val="1CCC0C"/>
    <a:srgbClr val="00FF00"/>
    <a:srgbClr val="FFFF66"/>
    <a:srgbClr val="FF990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7" autoAdjust="0"/>
    <p:restoredTop sz="89565" autoAdjust="0"/>
  </p:normalViewPr>
  <p:slideViewPr>
    <p:cSldViewPr>
      <p:cViewPr varScale="1">
        <p:scale>
          <a:sx n="82" d="100"/>
          <a:sy n="82" d="100"/>
        </p:scale>
        <p:origin x="-12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11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5E0E2E-D355-BF4C-9AFE-B36115A05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67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CED328-E341-144E-AB71-C885C48C7C06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Probabilities: K15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01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Probably Paris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KJ Bayesian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19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square – under-estimate,</a:t>
            </a:r>
            <a:r>
              <a:rPr lang="en-US" baseline="0" dirty="0" smtClean="0"/>
              <a:t> Aqua triangle – over-estimate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30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</a:t>
            </a:r>
            <a:r>
              <a:rPr lang="en-US" baseline="0" dirty="0" smtClean="0"/>
              <a:t> to B0736-40 (</a:t>
            </a:r>
            <a:r>
              <a:rPr lang="en-US" baseline="0" dirty="0" err="1" smtClean="0"/>
              <a:t>Karastergiou</a:t>
            </a:r>
            <a:r>
              <a:rPr lang="en-US" baseline="0" dirty="0" smtClean="0"/>
              <a:t> et al. 2011) but first in MSP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53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A375E-C3F2-CF40-BDED-BCD4D0D010E1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15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Omega_SO</a:t>
            </a:r>
            <a:r>
              <a:rPr lang="en-US" dirty="0" smtClean="0"/>
              <a:t> from eclipse </a:t>
            </a:r>
            <a:r>
              <a:rPr lang="en-US" smtClean="0"/>
              <a:t>modelling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A269F-03A1-4D4D-AD0A-A401260EEA4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01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6A214-CB93-074B-928B-BDFFA215C21C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18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4986B7-9DA2-0F47-9E30-F1EBB5CBFE66}" type="slidenum">
              <a:rPr lang="en-US"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21</a:t>
            </a:fld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2A6D3-96CA-D343-8EBE-72477DCED9D9}" type="slidenum">
              <a:rPr lang="en-US"/>
              <a:pPr/>
              <a:t>23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BBN – Big Bang </a:t>
            </a:r>
            <a:r>
              <a:rPr lang="en-US" dirty="0" err="1" smtClean="0"/>
              <a:t>Nucleosynthesis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E0E2E-D355-BF4C-9AFE-B36115A05CF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672CD-63D8-B645-9810-FD9F48D5357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DFF7B-4AFD-D441-ADA2-178F9064A38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B34F2-6F9D-8140-AB53-D072CC4CAC1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725DA-5BD1-B645-B2B8-9708688098E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616F-F1C4-EF47-8E53-9872C83EE9A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F6C4C-A8F6-F740-A2C5-43062DB6731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79B57-3413-5B4D-9661-D22DA794137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9EA-DC50-3B41-A8BF-5302C86866F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7A0CF-407E-9D45-A8CD-80C236FB901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B1266-8B87-3F41-8765-03A35917A51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3C528-C403-784D-AABC-178EFA5872B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00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86D326F-7CBF-144B-90D7-BB241EBF338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2055" name="Rectangle 7"/>
          <p:cNvSpPr>
            <a:spLocks noChangeArrowheads="1"/>
          </p:cNvSpPr>
          <p:nvPr userDrawn="1"/>
        </p:nvSpPr>
        <p:spPr bwMode="auto">
          <a:xfrm>
            <a:off x="4479925" y="3200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185664" y="-27384"/>
            <a:ext cx="612264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AU" sz="4400" b="1" dirty="0" smtClean="0">
                <a:solidFill>
                  <a:srgbClr val="0000FF"/>
                </a:solidFill>
              </a:rPr>
              <a:t>Pulsars and FRBs: Recent Developments</a:t>
            </a:r>
            <a:endParaRPr lang="en-AU" sz="4400" b="1" dirty="0">
              <a:solidFill>
                <a:srgbClr val="0000FF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667000" y="1412776"/>
            <a:ext cx="342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3200" b="1" dirty="0">
                <a:solidFill>
                  <a:srgbClr val="008000"/>
                </a:solidFill>
              </a:rPr>
              <a:t>R. N. Manchester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859632" y="2060848"/>
            <a:ext cx="480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AU" sz="2000" dirty="0" smtClean="0"/>
              <a:t>CSIRO Astronomy and Space Science  </a:t>
            </a:r>
            <a:r>
              <a:rPr lang="en-AU" sz="2000" dirty="0"/>
              <a:t>Sydney Australia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3124200" y="2852936"/>
            <a:ext cx="2362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3200" b="1" dirty="0">
                <a:solidFill>
                  <a:srgbClr val="0000FF"/>
                </a:solidFill>
              </a:rPr>
              <a:t>Summary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331640" y="3501008"/>
            <a:ext cx="66247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</a:t>
            </a:r>
            <a:r>
              <a:rPr lang="en-AU" dirty="0" smtClean="0"/>
              <a:t>The YMW16</a:t>
            </a:r>
            <a:r>
              <a:rPr lang="en-AU" dirty="0" smtClean="0"/>
              <a:t> model for pulsar and FRB distances</a:t>
            </a:r>
            <a:endParaRPr lang="en-AU" dirty="0"/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</a:t>
            </a:r>
            <a:r>
              <a:rPr lang="en-AU" dirty="0" smtClean="0"/>
              <a:t>Pulsar profile stability</a:t>
            </a:r>
            <a:endParaRPr lang="en-AU" dirty="0" smtClean="0"/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</a:t>
            </a:r>
            <a:r>
              <a:rPr lang="en-AU" dirty="0" smtClean="0"/>
              <a:t>Galactic magnetic fields</a:t>
            </a:r>
            <a:endParaRPr lang="en-AU" dirty="0"/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</a:t>
            </a:r>
            <a:r>
              <a:rPr lang="en-AU" dirty="0" smtClean="0"/>
              <a:t>Binary pulsar tests of general relativity</a:t>
            </a:r>
            <a:endParaRPr lang="en-AU" dirty="0"/>
          </a:p>
          <a:p>
            <a:pPr eaLnBrk="0" hangingPunct="0">
              <a:spcBef>
                <a:spcPts val="600"/>
              </a:spcBef>
              <a:buFontTx/>
              <a:buChar char="•"/>
            </a:pPr>
            <a:r>
              <a:rPr lang="en-AU" dirty="0"/>
              <a:t> </a:t>
            </a:r>
            <a:r>
              <a:rPr lang="en-AU" dirty="0" smtClean="0"/>
              <a:t>Pulsar Timing Arrays and their applications</a:t>
            </a:r>
            <a:endParaRPr lang="en-AU" dirty="0"/>
          </a:p>
        </p:txBody>
      </p:sp>
      <p:pic>
        <p:nvPicPr>
          <p:cNvPr id="9" name="Picture 1" descr="CSIRO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" y="5445224"/>
            <a:ext cx="1091013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pta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81" y="5661248"/>
            <a:ext cx="2226407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-27384"/>
            <a:ext cx="6345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The FRB Source Population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764704"/>
            <a:ext cx="63367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For non-evolving cosmological population expect N(&gt;</a:t>
            </a:r>
            <a:r>
              <a:rPr lang="en-US" i="1" dirty="0" smtClean="0"/>
              <a:t>F</a:t>
            </a:r>
            <a:r>
              <a:rPr lang="en-US" dirty="0" smtClean="0"/>
              <a:t>) ~ </a:t>
            </a:r>
            <a:r>
              <a:rPr lang="en-US" i="1" dirty="0" smtClean="0"/>
              <a:t>F</a:t>
            </a:r>
            <a:r>
              <a:rPr lang="en-US" baseline="30000" dirty="0" smtClean="0"/>
              <a:t>-3/2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Observed distribution is flatter – more strong bursts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Vedantham</a:t>
            </a:r>
            <a:r>
              <a:rPr lang="en-US" dirty="0" smtClean="0"/>
              <a:t> et al. r</a:t>
            </a:r>
            <a:r>
              <a:rPr lang="en-US" dirty="0" smtClean="0"/>
              <a:t>eassess </a:t>
            </a:r>
            <a:r>
              <a:rPr lang="en-US" dirty="0" err="1"/>
              <a:t>fluence</a:t>
            </a:r>
            <a:r>
              <a:rPr lang="en-US" dirty="0"/>
              <a:t> (pulse energy) distribution for FRBs using 16 </a:t>
            </a:r>
            <a:r>
              <a:rPr lang="en-US" dirty="0" err="1"/>
              <a:t>Parkes</a:t>
            </a:r>
            <a:r>
              <a:rPr lang="en-US" dirty="0"/>
              <a:t> </a:t>
            </a:r>
            <a:r>
              <a:rPr lang="en-US" dirty="0" smtClean="0"/>
              <a:t>FRBs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6237312"/>
            <a:ext cx="2648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Vedantham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8" name="Picture 7" descr="fr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92697"/>
            <a:ext cx="2483768" cy="26923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814986" y="1052736"/>
            <a:ext cx="129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(Katz 2016)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10" name="Picture 9" descr="frb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0" y="3429000"/>
            <a:ext cx="3830960" cy="2844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21" y="3140968"/>
            <a:ext cx="504055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Additional constraints from searches using other telescopes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Obtain limits: 0.66 &lt;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&lt; 0.96, where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is slope of cumulative N-</a:t>
            </a:r>
            <a:r>
              <a:rPr lang="en-US" i="1" dirty="0" smtClean="0"/>
              <a:t>F</a:t>
            </a:r>
            <a:r>
              <a:rPr lang="en-US" dirty="0" smtClean="0"/>
              <a:t> relation (90% confidence)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Implies that most FRB sources are at large </a:t>
            </a:r>
            <a:r>
              <a:rPr lang="en-US" i="1" dirty="0" smtClean="0"/>
              <a:t>z</a:t>
            </a:r>
            <a:r>
              <a:rPr lang="en-US" dirty="0" smtClean="0"/>
              <a:t> and that searches with small telescopes are more efficient </a:t>
            </a:r>
          </a:p>
        </p:txBody>
      </p:sp>
    </p:spTree>
    <p:extLst>
      <p:ext uri="{BB962C8B-B14F-4D97-AF65-F5344CB8AC3E}">
        <p14:creationId xmlns:p14="http://schemas.microsoft.com/office/powerpoint/2010/main" val="319873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073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48880"/>
            <a:ext cx="5724127" cy="306582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1520" y="46365"/>
            <a:ext cx="868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Correlated Profile and Spin-down Changes 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9512" y="692696"/>
            <a:ext cx="8856984" cy="2015936"/>
            <a:chOff x="179512" y="908720"/>
            <a:chExt cx="8856984" cy="2015936"/>
          </a:xfrm>
        </p:grpSpPr>
        <p:sp>
          <p:nvSpPr>
            <p:cNvPr id="9" name="TextBox 8"/>
            <p:cNvSpPr txBox="1"/>
            <p:nvPr/>
          </p:nvSpPr>
          <p:spPr>
            <a:xfrm>
              <a:off x="179512" y="908720"/>
              <a:ext cx="885698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8000" indent="-198000">
                <a:spcAft>
                  <a:spcPts val="600"/>
                </a:spcAft>
                <a:buFont typeface="Arial"/>
                <a:buChar char="•"/>
              </a:pPr>
              <a:r>
                <a:rPr lang="en-US" dirty="0" smtClean="0"/>
                <a:t>Mode changes – sudden changes in pulse profile – are relatively common in pulsars</a:t>
              </a:r>
            </a:p>
            <a:p>
              <a:pPr marL="198000" indent="-198000">
                <a:spcAft>
                  <a:spcPts val="600"/>
                </a:spcAft>
                <a:buFont typeface="Arial"/>
                <a:buChar char="•"/>
              </a:pPr>
              <a:r>
                <a:rPr lang="en-US" dirty="0" smtClean="0"/>
                <a:t>Correlation with </a:t>
              </a:r>
              <a:r>
                <a:rPr lang="en-US" dirty="0" smtClean="0">
                  <a:latin typeface="Symbol" charset="2"/>
                  <a:cs typeface="Symbol" charset="2"/>
                </a:rPr>
                <a:t>n</a:t>
              </a:r>
              <a:r>
                <a:rPr lang="en-US" dirty="0" smtClean="0"/>
                <a:t> found with “intermittent” pulsars (e.g., B1931+24, </a:t>
              </a:r>
              <a:r>
                <a:rPr lang="en-US" sz="2000" dirty="0" smtClean="0">
                  <a:solidFill>
                    <a:srgbClr val="008000"/>
                  </a:solidFill>
                </a:rPr>
                <a:t>Kramer et al. 2006</a:t>
              </a:r>
              <a:r>
                <a:rPr lang="en-US" dirty="0" smtClean="0"/>
                <a:t>) and with profile shape changes </a:t>
              </a:r>
              <a:r>
                <a:rPr lang="en-US" sz="2000" dirty="0" smtClean="0">
                  <a:solidFill>
                    <a:srgbClr val="008000"/>
                  </a:solidFill>
                </a:rPr>
                <a:t>(</a:t>
              </a:r>
              <a:r>
                <a:rPr lang="en-US" sz="2000" dirty="0" err="1" smtClean="0">
                  <a:solidFill>
                    <a:srgbClr val="008000"/>
                  </a:solidFill>
                </a:rPr>
                <a:t>Lyne</a:t>
              </a:r>
              <a:r>
                <a:rPr lang="en-US" sz="2000" dirty="0" smtClean="0">
                  <a:solidFill>
                    <a:srgbClr val="008000"/>
                  </a:solidFill>
                </a:rPr>
                <a:t> et al. 2010)</a:t>
              </a:r>
              <a:r>
                <a:rPr lang="en-US" dirty="0" smtClean="0"/>
                <a:t> in other pulsars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83768" y="1354725"/>
              <a:ext cx="3000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0288" y="2636912"/>
            <a:ext cx="310757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More examples found, e.g., PSR B0736-40 </a:t>
            </a:r>
            <a:r>
              <a:rPr lang="en-US" sz="2000" dirty="0" smtClean="0">
                <a:solidFill>
                  <a:srgbClr val="008000"/>
                </a:solidFill>
              </a:rPr>
              <a:t>(Brook et al. 2014, 2016)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Changes attributed to asteroid </a:t>
            </a:r>
            <a:r>
              <a:rPr lang="en-US" dirty="0" smtClean="0"/>
              <a:t>impact - possible</a:t>
            </a:r>
            <a:r>
              <a:rPr lang="en-US" dirty="0" smtClean="0"/>
              <a:t>, but unlikely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5373216"/>
            <a:ext cx="86974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Most likely same phenomenon as mode changing and intermittent pulsars – abrupt changes in </a:t>
            </a:r>
            <a:r>
              <a:rPr lang="en-US" dirty="0" err="1" smtClean="0"/>
              <a:t>magnetospheric</a:t>
            </a:r>
            <a:r>
              <a:rPr lang="en-US" dirty="0" smtClean="0"/>
              <a:t> current distribution result in both profile changes and changes in spin-down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5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476" y="-27384"/>
            <a:ext cx="8781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 Profile Glitch in the MSP J1643-1224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164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37747"/>
            <a:ext cx="7236296" cy="379595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51198" y="6309320"/>
            <a:ext cx="2392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(Shannon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20395"/>
            <a:ext cx="8430513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Sudden appearance of component on leading side of profile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Strongest at 10cm, not seen at 50cm, </a:t>
            </a:r>
            <a:r>
              <a:rPr lang="en-US" dirty="0" err="1" smtClean="0"/>
              <a:t>unpolarised</a:t>
            </a:r>
            <a:endParaRPr lang="en-US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Mostly decayed over 4 months, but small permanent change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Weaker repeated events like this could be a source of timing 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6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-27384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Large-scale Structure of the Galactic Magnetic Field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268760"/>
            <a:ext cx="604867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Slope of RM </a:t>
            </a:r>
            <a:r>
              <a:rPr lang="en-US" dirty="0" err="1" smtClean="0"/>
              <a:t>vs</a:t>
            </a:r>
            <a:r>
              <a:rPr lang="en-US" dirty="0" smtClean="0"/>
              <a:t> DM gives direct measure of mean line-of-sight magnetic field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With pulsars at different distances can derive a 2D (or even 3D) tomographic image of field</a:t>
            </a:r>
            <a:endParaRPr lang="en-US" dirty="0"/>
          </a:p>
        </p:txBody>
      </p:sp>
      <p:pic>
        <p:nvPicPr>
          <p:cNvPr id="6" name="Picture 5" descr="bpar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9877"/>
          <a:stretch/>
        </p:blipFill>
        <p:spPr>
          <a:xfrm>
            <a:off x="6120680" y="1689918"/>
            <a:ext cx="2987824" cy="101900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RM_disk_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22735"/>
            <a:ext cx="3909947" cy="390127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4654" y="2924944"/>
            <a:ext cx="487939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New RM measurements for 477 pulsars from </a:t>
            </a:r>
            <a:r>
              <a:rPr lang="en-US" dirty="0" err="1" smtClean="0"/>
              <a:t>Parkes</a:t>
            </a:r>
            <a:r>
              <a:rPr lang="en-US" dirty="0" smtClean="0"/>
              <a:t> and GBT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With earlier measurements, 788 pulsars </a:t>
            </a:r>
            <a:r>
              <a:rPr lang="en-US" dirty="0"/>
              <a:t>with |</a:t>
            </a:r>
            <a:r>
              <a:rPr lang="en-US" i="1" dirty="0"/>
              <a:t>b</a:t>
            </a:r>
            <a:r>
              <a:rPr lang="en-US" dirty="0"/>
              <a:t>| &lt; </a:t>
            </a:r>
            <a:r>
              <a:rPr lang="en-US" dirty="0" smtClean="0"/>
              <a:t>8</a:t>
            </a:r>
            <a:r>
              <a:rPr lang="en-US" baseline="30000" dirty="0" smtClean="0"/>
              <a:t>o</a:t>
            </a:r>
            <a:r>
              <a:rPr lang="en-US" dirty="0" smtClean="0"/>
              <a:t> used to investigate field in Galactic disk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Also used RMs for 3900 </a:t>
            </a:r>
            <a:r>
              <a:rPr lang="en-US" dirty="0"/>
              <a:t>extra-galactic </a:t>
            </a:r>
            <a:r>
              <a:rPr lang="en-US" dirty="0" smtClean="0"/>
              <a:t>sources </a:t>
            </a:r>
            <a:r>
              <a:rPr lang="en-US" dirty="0"/>
              <a:t>with |</a:t>
            </a:r>
            <a:r>
              <a:rPr lang="en-US" i="1" dirty="0"/>
              <a:t>b</a:t>
            </a:r>
            <a:r>
              <a:rPr lang="en-US" dirty="0"/>
              <a:t>| &lt; 8</a:t>
            </a:r>
            <a:r>
              <a:rPr lang="en-US" baseline="30000" dirty="0"/>
              <a:t>o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203848" y="6093296"/>
            <a:ext cx="1922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(Han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mdm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80" y="-27384"/>
            <a:ext cx="3454524" cy="321067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bmode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16" y="3212976"/>
            <a:ext cx="7100983" cy="343333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6886" y="26072"/>
            <a:ext cx="52792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Galactic Disk Magnetic Field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102" y="4377298"/>
            <a:ext cx="1542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(Han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620688"/>
            <a:ext cx="5544616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Field direction and magnitude in tangential arm and </a:t>
            </a:r>
            <a:r>
              <a:rPr lang="en-US" dirty="0" err="1" smtClean="0"/>
              <a:t>interarm</a:t>
            </a:r>
            <a:r>
              <a:rPr lang="en-US" dirty="0" smtClean="0"/>
              <a:t> regions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EGRS RMs used for outer disk fields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Reversals in field </a:t>
            </a:r>
            <a:r>
              <a:rPr lang="en-US" dirty="0" err="1" smtClean="0"/>
              <a:t>dirns</a:t>
            </a:r>
            <a:r>
              <a:rPr lang="en-US" dirty="0" smtClean="0"/>
              <a:t> between arm and inter-arm regions – bisymmetric structure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New model accounts for both pulsar and EGRS RMs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864795" y="1306810"/>
            <a:ext cx="1278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RM (rad 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958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79512" y="1124744"/>
            <a:ext cx="5687888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4400" b="1" i="1" dirty="0">
                <a:solidFill>
                  <a:srgbClr val="CC0000"/>
                </a:solidFill>
              </a:rPr>
              <a:t>The first double pulsar!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50825" y="2889518"/>
            <a:ext cx="44735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dirty="0"/>
              <a:t> Discovered at </a:t>
            </a:r>
            <a:r>
              <a:rPr lang="en-US" dirty="0" err="1"/>
              <a:t>Parkes</a:t>
            </a:r>
            <a:r>
              <a:rPr lang="en-US" dirty="0"/>
              <a:t> in </a:t>
            </a:r>
            <a:r>
              <a:rPr lang="en-US" dirty="0" smtClean="0"/>
              <a:t>2003</a:t>
            </a:r>
            <a:endParaRPr lang="en-US" dirty="0"/>
          </a:p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dirty="0"/>
              <a:t> P</a:t>
            </a:r>
            <a:r>
              <a:rPr lang="en-US" baseline="-25000" dirty="0"/>
              <a:t>A</a:t>
            </a:r>
            <a:r>
              <a:rPr lang="en-US" dirty="0"/>
              <a:t> = 22 </a:t>
            </a:r>
            <a:r>
              <a:rPr lang="en-US" dirty="0" err="1"/>
              <a:t>ms</a:t>
            </a:r>
            <a:r>
              <a:rPr lang="en-US" dirty="0"/>
              <a:t>, P</a:t>
            </a:r>
            <a:r>
              <a:rPr lang="en-US" baseline="-25000" dirty="0"/>
              <a:t>B</a:t>
            </a:r>
            <a:r>
              <a:rPr lang="en-US" dirty="0"/>
              <a:t> = 2.7 </a:t>
            </a:r>
            <a:r>
              <a:rPr lang="en-US" dirty="0" smtClean="0"/>
              <a:t>s</a:t>
            </a:r>
            <a:endParaRPr lang="en-US" dirty="0"/>
          </a:p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dirty="0"/>
              <a:t> Orbital period 2.4 hours!</a:t>
            </a:r>
          </a:p>
          <a:p>
            <a:pPr eaLnBrk="0" hangingPunct="0">
              <a:spcBef>
                <a:spcPct val="50000"/>
              </a:spcBef>
              <a:buFont typeface="Wingdings" pitchFamily="-112" charset="2"/>
              <a:buChar char="Ø"/>
            </a:pPr>
            <a:r>
              <a:rPr lang="en-US" dirty="0"/>
              <a:t> </a:t>
            </a:r>
            <a:r>
              <a:rPr lang="en-US" dirty="0" err="1"/>
              <a:t>Periastron</a:t>
            </a:r>
            <a:r>
              <a:rPr lang="en-US" dirty="0"/>
              <a:t> advance 16.9 </a:t>
            </a:r>
            <a:r>
              <a:rPr lang="en-US" dirty="0" err="1"/>
              <a:t>deg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!</a:t>
            </a:r>
          </a:p>
        </p:txBody>
      </p:sp>
      <p:pic>
        <p:nvPicPr>
          <p:cNvPr id="54276" name="Picture 5" descr="0738-3033"/>
          <p:cNvPicPr>
            <a:picLocks noChangeAspect="1" noChangeArrowheads="1"/>
          </p:cNvPicPr>
          <p:nvPr/>
        </p:nvPicPr>
        <p:blipFill>
          <a:blip r:embed="rId3"/>
          <a:srcRect t="3049"/>
          <a:stretch>
            <a:fillRect/>
          </a:stretch>
        </p:blipFill>
        <p:spPr bwMode="auto">
          <a:xfrm>
            <a:off x="4800600" y="2522538"/>
            <a:ext cx="4343400" cy="31162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5148064" y="5651956"/>
            <a:ext cx="3919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</a:rPr>
              <a:t>(</a:t>
            </a:r>
            <a:r>
              <a:rPr lang="en-US" sz="1800" dirty="0" err="1">
                <a:solidFill>
                  <a:srgbClr val="008000"/>
                </a:solidFill>
              </a:rPr>
              <a:t>Burgay</a:t>
            </a:r>
            <a:r>
              <a:rPr lang="en-US" sz="1800" dirty="0">
                <a:solidFill>
                  <a:srgbClr val="008000"/>
                </a:solidFill>
              </a:rPr>
              <a:t> et al., 2003; </a:t>
            </a:r>
            <a:r>
              <a:rPr lang="en-US" sz="1800" dirty="0" err="1">
                <a:solidFill>
                  <a:srgbClr val="008000"/>
                </a:solidFill>
              </a:rPr>
              <a:t>Lyne</a:t>
            </a:r>
            <a:r>
              <a:rPr lang="en-US" sz="1800" dirty="0">
                <a:solidFill>
                  <a:srgbClr val="008000"/>
                </a:solidFill>
              </a:rPr>
              <a:t> et al. 2004)</a:t>
            </a:r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304800" y="5899919"/>
            <a:ext cx="84436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  <a:buFont typeface="Wingdings" pitchFamily="-112" charset="2"/>
              <a:buNone/>
            </a:pPr>
            <a:r>
              <a:rPr lang="en-US" sz="4400" b="1" i="1" dirty="0">
                <a:solidFill>
                  <a:srgbClr val="CC0000"/>
                </a:solidFill>
              </a:rPr>
              <a:t>Highly relativistic binary system!</a:t>
            </a:r>
          </a:p>
        </p:txBody>
      </p:sp>
      <p:sp>
        <p:nvSpPr>
          <p:cNvPr id="54279" name="Rectangle 9"/>
          <p:cNvSpPr>
            <a:spLocks noChangeArrowheads="1"/>
          </p:cNvSpPr>
          <p:nvPr/>
        </p:nvSpPr>
        <p:spPr bwMode="auto">
          <a:xfrm>
            <a:off x="539552" y="188640"/>
            <a:ext cx="505937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0000FF"/>
                </a:solidFill>
              </a:rPr>
              <a:t>PSR J0730-3039A/B</a:t>
            </a:r>
          </a:p>
        </p:txBody>
      </p:sp>
      <p:pic>
        <p:nvPicPr>
          <p:cNvPr id="54280" name="Picture 7" descr="PulsarsCurrent013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0737_m1m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6336" r="26500" b="5939"/>
          <a:stretch/>
        </p:blipFill>
        <p:spPr>
          <a:xfrm>
            <a:off x="3642346" y="764704"/>
            <a:ext cx="5466158" cy="55284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29385" y="-15190"/>
            <a:ext cx="7315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Double Pulsar GR Test – Update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1532" y="6309320"/>
            <a:ext cx="2278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7801F"/>
                </a:solidFill>
              </a:rPr>
              <a:t>(Kramer et al. 2016)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96" y="3343051"/>
            <a:ext cx="352839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Six measured relativistic parameters!</a:t>
            </a:r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Five independent tests of  GR (using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)</a:t>
            </a:r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Best measurement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</a:t>
            </a:r>
            <a:endParaRPr lang="en-US" baseline="-25000" dirty="0" smtClean="0"/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Now limits deviations from GR to 0.02%</a:t>
            </a:r>
          </a:p>
          <a:p>
            <a:pPr marL="180000" indent="-180000">
              <a:spcAft>
                <a:spcPts val="600"/>
              </a:spcAft>
              <a:buFont typeface="Arial"/>
              <a:buChar char="•"/>
            </a:pPr>
            <a:endParaRPr lang="en-US" dirty="0" smtClean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1520" y="692696"/>
            <a:ext cx="3384376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FF0000"/>
                </a:solidFill>
              </a:rPr>
              <a:t>R: Mass ratio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FF3399"/>
                </a:solidFill>
                <a:latin typeface="Symbol" charset="2"/>
              </a:rPr>
              <a:t>w</a:t>
            </a:r>
            <a:r>
              <a:rPr lang="en-US" dirty="0">
                <a:solidFill>
                  <a:srgbClr val="FF3399"/>
                </a:solidFill>
              </a:rPr>
              <a:t>: </a:t>
            </a:r>
            <a:r>
              <a:rPr lang="en-US" dirty="0" err="1">
                <a:solidFill>
                  <a:srgbClr val="FF3399"/>
                </a:solidFill>
              </a:rPr>
              <a:t>periastron</a:t>
            </a:r>
            <a:r>
              <a:rPr lang="en-US" dirty="0">
                <a:solidFill>
                  <a:srgbClr val="FF3399"/>
                </a:solidFill>
              </a:rPr>
              <a:t> advance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0000FF"/>
                </a:solidFill>
                <a:latin typeface="Symbol" charset="2"/>
              </a:rPr>
              <a:t>g</a:t>
            </a:r>
            <a:r>
              <a:rPr lang="en-US" dirty="0">
                <a:solidFill>
                  <a:srgbClr val="0000FF"/>
                </a:solidFill>
              </a:rPr>
              <a:t>: gravitational redshift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00CC00"/>
                </a:solidFill>
              </a:rPr>
              <a:t>r &amp; s: Shapiro delay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 err="1"/>
              <a:t>P</a:t>
            </a:r>
            <a:r>
              <a:rPr lang="en-US" baseline="-25000" dirty="0" err="1"/>
              <a:t>b</a:t>
            </a:r>
            <a:r>
              <a:rPr lang="en-US" dirty="0"/>
              <a:t>: orbit </a:t>
            </a:r>
            <a:r>
              <a:rPr lang="en-US" dirty="0" smtClean="0"/>
              <a:t>decay</a:t>
            </a:r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en-US" dirty="0">
                <a:solidFill>
                  <a:srgbClr val="216383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solidFill>
                  <a:srgbClr val="216383"/>
                </a:solidFill>
              </a:rPr>
              <a:t>SO</a:t>
            </a:r>
            <a:r>
              <a:rPr lang="en-US" dirty="0" smtClean="0">
                <a:solidFill>
                  <a:srgbClr val="216383"/>
                </a:solidFill>
              </a:rPr>
              <a:t>: Spin-orbit coupling</a:t>
            </a:r>
            <a:endParaRPr lang="en-US" dirty="0">
              <a:solidFill>
                <a:srgbClr val="21638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850" y="724056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2FD6"/>
                </a:solidFill>
              </a:rPr>
              <a:t>.</a:t>
            </a:r>
            <a:endParaRPr lang="en-US" sz="3600" dirty="0">
              <a:solidFill>
                <a:srgbClr val="FF2FD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876" y="1973160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899322" y="4558605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743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0737_PBdo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-14106"/>
            <a:ext cx="6048672" cy="687210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496" y="1874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Double Pulsar:  Orbit Decay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426892"/>
            <a:ext cx="3168352" cy="475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20 years of timing using </a:t>
            </a:r>
            <a:r>
              <a:rPr lang="en-US" dirty="0" err="1" smtClean="0"/>
              <a:t>Parkes</a:t>
            </a:r>
            <a:r>
              <a:rPr lang="en-US" dirty="0" smtClean="0"/>
              <a:t> and GBT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Orbit decay measured to 0.02% - order of magnitude better than with B1913+16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Fully consistent with GR prediction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Only just now starting to be limited by uncertainty in Galactic acceleration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486" y="6093296"/>
            <a:ext cx="2278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(Kramer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1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1138808" y="44624"/>
            <a:ext cx="76816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0000FF"/>
                </a:solidFill>
              </a:rPr>
              <a:t>Pulsar </a:t>
            </a:r>
            <a:r>
              <a:rPr lang="en-US" sz="4000" b="1" dirty="0">
                <a:solidFill>
                  <a:srgbClr val="0000FF"/>
                </a:solidFill>
              </a:rPr>
              <a:t>Timing </a:t>
            </a:r>
            <a:r>
              <a:rPr lang="en-US" sz="4000" b="1" dirty="0" smtClean="0">
                <a:solidFill>
                  <a:srgbClr val="0000FF"/>
                </a:solidFill>
              </a:rPr>
              <a:t>Arrays </a:t>
            </a:r>
            <a:r>
              <a:rPr lang="en-US" sz="4000" b="1" dirty="0">
                <a:solidFill>
                  <a:srgbClr val="0000FF"/>
                </a:solidFill>
              </a:rPr>
              <a:t>(</a:t>
            </a:r>
            <a:r>
              <a:rPr lang="en-US" sz="4000" b="1" dirty="0" smtClean="0">
                <a:solidFill>
                  <a:srgbClr val="0000FF"/>
                </a:solidFill>
              </a:rPr>
              <a:t>PTAs)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250825" y="1052513"/>
            <a:ext cx="849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144016" y="692696"/>
            <a:ext cx="9036496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000" indent="-18000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 smtClean="0"/>
              <a:t>A </a:t>
            </a:r>
            <a:r>
              <a:rPr lang="en-US" dirty="0"/>
              <a:t>PTA consists of many pulsars widely distributed on the sky with frequent high-precision timing observations over a long data span</a:t>
            </a:r>
          </a:p>
          <a:p>
            <a:pPr marL="180000" indent="-1800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in principle </a:t>
            </a:r>
            <a:r>
              <a:rPr lang="en-US" b="1" i="1" dirty="0" smtClean="0">
                <a:solidFill>
                  <a:srgbClr val="CC0000"/>
                </a:solidFill>
              </a:rPr>
              <a:t>detect</a:t>
            </a:r>
            <a:r>
              <a:rPr lang="en-US" dirty="0" smtClean="0"/>
              <a:t> </a:t>
            </a:r>
            <a:r>
              <a:rPr lang="en-US" dirty="0"/>
              <a:t>gravitational </a:t>
            </a:r>
            <a:r>
              <a:rPr lang="en-US" dirty="0" smtClean="0"/>
              <a:t>waves (GW)</a:t>
            </a:r>
          </a:p>
          <a:p>
            <a:pPr marL="824400" lvl="2" indent="-234000">
              <a:spcBef>
                <a:spcPts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 GW passing over the pulsars are uncorrelated – add noise</a:t>
            </a:r>
          </a:p>
          <a:p>
            <a:pPr marL="824400" lvl="2" indent="-234000">
              <a:spcBef>
                <a:spcPts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 GW </a:t>
            </a:r>
            <a:r>
              <a:rPr lang="en-US" dirty="0"/>
              <a:t>passing over Earth produce a </a:t>
            </a:r>
            <a:r>
              <a:rPr lang="en-US" b="1" i="1" dirty="0">
                <a:solidFill>
                  <a:srgbClr val="CD0000"/>
                </a:solidFill>
              </a:rPr>
              <a:t>correlated</a:t>
            </a:r>
            <a:r>
              <a:rPr lang="en-US" dirty="0"/>
              <a:t> signal in the TOA residuals for all </a:t>
            </a:r>
            <a:r>
              <a:rPr lang="en-US" dirty="0" smtClean="0"/>
              <a:t>pulsars</a:t>
            </a:r>
          </a:p>
          <a:p>
            <a:pPr marL="180000" indent="-18000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 smtClean="0"/>
              <a:t>PTAs are sensitive to very low-frequency (</a:t>
            </a:r>
            <a:r>
              <a:rPr lang="en-US" dirty="0" err="1" smtClean="0"/>
              <a:t>nanohertz</a:t>
            </a:r>
            <a:r>
              <a:rPr lang="en-US" dirty="0" smtClean="0"/>
              <a:t>) GW – complementary to laser-interferometer systems</a:t>
            </a:r>
          </a:p>
          <a:p>
            <a:pPr marL="180000" indent="-18000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 smtClean="0"/>
              <a:t>Most </a:t>
            </a:r>
            <a:r>
              <a:rPr lang="en-US" dirty="0"/>
              <a:t>likely source of GW detectable by PTAs is a stochastic background from super-massive binary black holes in distant galaxies</a:t>
            </a:r>
          </a:p>
          <a:p>
            <a:pPr marL="180000" indent="-1800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 smtClean="0"/>
              <a:t>Predictions of GWB amplitude suggest that observations </a:t>
            </a:r>
            <a:r>
              <a:rPr lang="en-US" dirty="0"/>
              <a:t>of ~20 MSPs over ~</a:t>
            </a:r>
            <a:r>
              <a:rPr lang="en-US" dirty="0" smtClean="0"/>
              <a:t>10 years needed for detection</a:t>
            </a:r>
            <a:endParaRPr lang="en-US" b="1" i="1" dirty="0">
              <a:solidFill>
                <a:srgbClr val="CC0000"/>
              </a:solidFill>
            </a:endParaRPr>
          </a:p>
        </p:txBody>
      </p:sp>
      <p:sp>
        <p:nvSpPr>
          <p:cNvPr id="66565" name="Rectangle 10"/>
          <p:cNvSpPr>
            <a:spLocks noChangeArrowheads="1"/>
          </p:cNvSpPr>
          <p:nvPr/>
        </p:nvSpPr>
        <p:spPr bwMode="auto">
          <a:xfrm>
            <a:off x="1447800" y="5661248"/>
            <a:ext cx="5680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8000"/>
                </a:solidFill>
              </a:rPr>
              <a:t>Idea first discussed by </a:t>
            </a:r>
            <a:r>
              <a:rPr lang="en-US" sz="2000" dirty="0" err="1">
                <a:solidFill>
                  <a:srgbClr val="008000"/>
                </a:solidFill>
              </a:rPr>
              <a:t>Hellings</a:t>
            </a:r>
            <a:r>
              <a:rPr lang="en-US" sz="2000" dirty="0">
                <a:solidFill>
                  <a:srgbClr val="008000"/>
                </a:solidFill>
              </a:rPr>
              <a:t> &amp; Downs (1983), Romani (1989) and Foster &amp; Backer (1990)</a:t>
            </a:r>
          </a:p>
        </p:txBody>
      </p:sp>
    </p:spTree>
    <p:extLst>
      <p:ext uri="{BB962C8B-B14F-4D97-AF65-F5344CB8AC3E}">
        <p14:creationId xmlns:p14="http://schemas.microsoft.com/office/powerpoint/2010/main" val="260341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-15190"/>
            <a:ext cx="6899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Gravitational Waves Detected!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LIGO_GW_det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66" y="815453"/>
            <a:ext cx="5997337" cy="484579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7505" y="764704"/>
            <a:ext cx="2880320" cy="520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aLIGO</a:t>
            </a:r>
            <a:r>
              <a:rPr lang="en-US" dirty="0" smtClean="0"/>
              <a:t> detected strong signals on Sept. 14, 2015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Inspiral</a:t>
            </a:r>
            <a:r>
              <a:rPr lang="en-US" dirty="0" smtClean="0"/>
              <a:t> and merger of two stellar-mass black holes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Precisely described by GR waveforms: 36±5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;</a:t>
            </a:r>
            <a:r>
              <a:rPr lang="en-US" dirty="0"/>
              <a:t> </a:t>
            </a:r>
            <a:r>
              <a:rPr lang="en-US" dirty="0" smtClean="0"/>
              <a:t>29±4 </a:t>
            </a:r>
            <a:r>
              <a:rPr lang="en-US" dirty="0"/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3.0±0.5 </a:t>
            </a:r>
            <a:r>
              <a:rPr lang="en-US" dirty="0"/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 radiated as GWs!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Final BH spin: 0.67±0.06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8915" y="5621178"/>
            <a:ext cx="2321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(Abbott et al. 2016a)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930116"/>
            <a:ext cx="8806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CC0000"/>
                </a:solidFill>
              </a:rPr>
              <a:t>A beautiful result – congratulations to LIGO-Virgo team!</a:t>
            </a:r>
            <a:endParaRPr lang="en-US" sz="2800" b="1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7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462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The YMW16 Electron Density Model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92696"/>
            <a:ext cx="453016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Electron density models for the Galaxy, </a:t>
            </a:r>
            <a:r>
              <a:rPr lang="en-US" dirty="0" err="1" smtClean="0"/>
              <a:t>Magellanic</a:t>
            </a:r>
            <a:r>
              <a:rPr lang="en-US" dirty="0" smtClean="0"/>
              <a:t> Clouds and intergalactic medium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Galactic model based on independent distances for 189 pulsars – </a:t>
            </a:r>
            <a:r>
              <a:rPr lang="en-US" dirty="0" smtClean="0"/>
              <a:t>32 </a:t>
            </a:r>
            <a:r>
              <a:rPr lang="en-US" dirty="0" smtClean="0"/>
              <a:t>fitted parameters, </a:t>
            </a:r>
            <a:r>
              <a:rPr lang="en-US" dirty="0" smtClean="0"/>
              <a:t>64</a:t>
            </a:r>
            <a:r>
              <a:rPr lang="en-US" dirty="0" smtClean="0"/>
              <a:t> </a:t>
            </a:r>
            <a:r>
              <a:rPr lang="en-US" dirty="0" smtClean="0"/>
              <a:t>fixed parameters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/>
              <a:t>Magellanic</a:t>
            </a:r>
            <a:r>
              <a:rPr lang="en-US" dirty="0"/>
              <a:t> Cloud model based on spectral-line and radio continuum data – 3 fitted parameters, </a:t>
            </a:r>
            <a:r>
              <a:rPr lang="en-US" dirty="0" smtClean="0"/>
              <a:t>15 </a:t>
            </a:r>
            <a:r>
              <a:rPr lang="en-US" dirty="0"/>
              <a:t>fixed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226" y="4869160"/>
            <a:ext cx="851823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IGM model based on Katz (2016) </a:t>
            </a:r>
            <a:r>
              <a:rPr lang="en-US" dirty="0" smtClean="0"/>
              <a:t>relation, </a:t>
            </a:r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smtClean="0"/>
              <a:t>fixed </a:t>
            </a:r>
            <a:r>
              <a:rPr lang="en-US" dirty="0" smtClean="0"/>
              <a:t>parameters, one adjustable parameter</a:t>
            </a:r>
            <a:endParaRPr lang="en-US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Scattering data not used as input to Galactic model, but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sc</a:t>
            </a:r>
            <a:r>
              <a:rPr lang="en-US" baseline="-25000" dirty="0" smtClean="0"/>
              <a:t> </a:t>
            </a:r>
            <a:r>
              <a:rPr lang="en-US" dirty="0" smtClean="0"/>
              <a:t>estimates output for all modes (Gal, MC, IGM)</a:t>
            </a:r>
            <a:endParaRPr lang="en-US" baseline="-25000" dirty="0" smtClean="0"/>
          </a:p>
        </p:txBody>
      </p:sp>
      <p:pic>
        <p:nvPicPr>
          <p:cNvPr id="2" name="Picture 1" descr="ne_mod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0" t="5904" r="12452" b="14124"/>
          <a:stretch/>
        </p:blipFill>
        <p:spPr>
          <a:xfrm>
            <a:off x="4703501" y="908720"/>
            <a:ext cx="4405003" cy="394135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21051503">
            <a:off x="1175514" y="3038642"/>
            <a:ext cx="6352654" cy="1261884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CC0000"/>
                </a:solidFill>
              </a:rPr>
              <a:t>Accepted by </a:t>
            </a:r>
            <a:r>
              <a:rPr lang="en-US" sz="4800" b="1" i="1" dirty="0" err="1" smtClean="0">
                <a:solidFill>
                  <a:srgbClr val="CC0000"/>
                </a:solidFill>
              </a:rPr>
              <a:t>ApJ</a:t>
            </a:r>
            <a:r>
              <a:rPr lang="en-US" sz="4800" b="1" i="1" dirty="0" smtClean="0">
                <a:solidFill>
                  <a:srgbClr val="CC0000"/>
                </a:solidFill>
              </a:rPr>
              <a:t> today!</a:t>
            </a:r>
          </a:p>
          <a:p>
            <a:pPr algn="ctr"/>
            <a:r>
              <a:rPr lang="en-US" sz="2800" b="1" dirty="0" smtClean="0">
                <a:solidFill>
                  <a:srgbClr val="008000"/>
                </a:solidFill>
              </a:rPr>
              <a:t>Also on arXiv:1610.09448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1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-99392"/>
            <a:ext cx="6407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Tests of GR with GW150914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48680"/>
            <a:ext cx="5256584" cy="475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Observed waveforms accurately conform to the GR predictions (after fitting for binary system parameters)</a:t>
            </a:r>
            <a:endParaRPr lang="en-US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Can perturb waveform by adding hypothetical higher-order terms and set limits on possible perturbations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Limit on fractional deviation of 0PN (GW emission) term ~20%; higher-order terms limited to factors ~1 – 10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Double Pulsar results give much lower limits for lowest two orders, but do not limit higher orders since v/c ~0.002</a:t>
            </a:r>
          </a:p>
        </p:txBody>
      </p:sp>
      <p:pic>
        <p:nvPicPr>
          <p:cNvPr id="4" name="Picture 3" descr="GW_wavefor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92696"/>
            <a:ext cx="3744416" cy="291360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6" name="Picture 5" descr="Fig_GW150914_vs_D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78169"/>
            <a:ext cx="3851920" cy="254717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76256" y="3573016"/>
            <a:ext cx="233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(Abbott et al. 2016b)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6459877"/>
            <a:ext cx="2754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Wex</a:t>
            </a:r>
            <a:r>
              <a:rPr lang="en-US" sz="2000" dirty="0" smtClean="0">
                <a:solidFill>
                  <a:srgbClr val="008000"/>
                </a:solidFill>
              </a:rPr>
              <a:t>, priv. comm. 2016)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170080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 waveform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7005871" y="1576581"/>
            <a:ext cx="316835" cy="2376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868145" y="213285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90% confidence region for observed waveform</a:t>
            </a:r>
            <a:endParaRPr lang="en-US" sz="14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7308304" y="1700808"/>
            <a:ext cx="648072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51520" y="5229200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8000"/>
                </a:solidFill>
              </a:rPr>
              <a:t>Note</a:t>
            </a:r>
            <a:r>
              <a:rPr lang="en-US" sz="2000" dirty="0">
                <a:solidFill>
                  <a:srgbClr val="008000"/>
                </a:solidFill>
              </a:rPr>
              <a:t>: 0PN </a:t>
            </a:r>
            <a:r>
              <a:rPr lang="en-US" sz="2000" dirty="0" smtClean="0">
                <a:solidFill>
                  <a:srgbClr val="008000"/>
                </a:solidFill>
              </a:rPr>
              <a:t>as used here is equivalent </a:t>
            </a:r>
            <a:r>
              <a:rPr lang="en-US" sz="2000" dirty="0">
                <a:solidFill>
                  <a:srgbClr val="008000"/>
                </a:solidFill>
              </a:rPr>
              <a:t>to </a:t>
            </a:r>
            <a:r>
              <a:rPr lang="en-US" sz="2000" dirty="0" smtClean="0">
                <a:solidFill>
                  <a:srgbClr val="008000"/>
                </a:solidFill>
              </a:rPr>
              <a:t>2.5PN based on the equations of motion, i.e., ~(v/c)</a:t>
            </a:r>
            <a:r>
              <a:rPr lang="en-US" sz="2000" baseline="30000" dirty="0" smtClean="0">
                <a:solidFill>
                  <a:srgbClr val="008000"/>
                </a:solidFill>
              </a:rPr>
              <a:t>5</a:t>
            </a:r>
            <a:r>
              <a:rPr lang="en-US" sz="2000" dirty="0" smtClean="0">
                <a:solidFill>
                  <a:srgbClr val="008000"/>
                </a:solidFill>
              </a:rPr>
              <a:t>, </a:t>
            </a:r>
            <a:r>
              <a:rPr lang="en-US" sz="2000" dirty="0">
                <a:solidFill>
                  <a:srgbClr val="008000"/>
                </a:solidFill>
              </a:rPr>
              <a:t>where 0PN is Newtonian </a:t>
            </a:r>
            <a:r>
              <a:rPr lang="en-US" sz="2000" dirty="0" smtClean="0">
                <a:solidFill>
                  <a:srgbClr val="008000"/>
                </a:solidFill>
              </a:rPr>
              <a:t>motion and 1PN is lowest-order relativistic term, ~(v/c)</a:t>
            </a:r>
            <a:r>
              <a:rPr lang="en-US" sz="2000" baseline="30000" dirty="0" smtClean="0">
                <a:solidFill>
                  <a:srgbClr val="008000"/>
                </a:solidFill>
              </a:rPr>
              <a:t>2</a:t>
            </a:r>
            <a:endParaRPr lang="en-US" sz="2000" baseline="30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5301208"/>
            <a:ext cx="583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(v/c)</a:t>
            </a:r>
            <a:r>
              <a:rPr lang="en-US" sz="1400" baseline="30000" dirty="0" smtClean="0"/>
              <a:t>5</a:t>
            </a:r>
            <a:endParaRPr lang="en-US" sz="1400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6595910" y="5301208"/>
            <a:ext cx="583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(v/c</a:t>
            </a:r>
            <a:r>
              <a:rPr lang="en-US" sz="1400" dirty="0" smtClean="0"/>
              <a:t>)</a:t>
            </a:r>
            <a:r>
              <a:rPr lang="en-US" sz="1400" baseline="30000" dirty="0" smtClean="0"/>
              <a:t>7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310588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539552" y="764704"/>
            <a:ext cx="7058025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3200" b="1" dirty="0" smtClean="0"/>
              <a:t>Clock errors </a:t>
            </a:r>
            <a:endParaRPr lang="en-US" sz="3200" b="1" dirty="0"/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  <a:buFont typeface="Wingdings" pitchFamily="-112" charset="2"/>
              <a:buNone/>
            </a:pPr>
            <a:r>
              <a:rPr lang="en-US" sz="2800" dirty="0"/>
              <a:t>All pulsars have the same TOA variations: </a:t>
            </a:r>
            <a:r>
              <a:rPr lang="en-US" sz="2800" b="1" i="1" dirty="0">
                <a:solidFill>
                  <a:srgbClr val="CC0000"/>
                </a:solidFill>
              </a:rPr>
              <a:t>M</a:t>
            </a:r>
            <a:r>
              <a:rPr lang="en-US" sz="2800" b="1" i="1" dirty="0" smtClean="0">
                <a:solidFill>
                  <a:srgbClr val="CC0000"/>
                </a:solidFill>
              </a:rPr>
              <a:t>onopole</a:t>
            </a:r>
            <a:r>
              <a:rPr lang="en-US" sz="2800" dirty="0" smtClean="0"/>
              <a:t> </a:t>
            </a:r>
            <a:r>
              <a:rPr lang="en-US" sz="2800" dirty="0"/>
              <a:t>signature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3200" b="1" dirty="0" smtClean="0">
                <a:solidFill>
                  <a:srgbClr val="000000"/>
                </a:solidFill>
              </a:rPr>
              <a:t>Solar</a:t>
            </a:r>
            <a:r>
              <a:rPr lang="en-US" sz="3200" b="1" dirty="0">
                <a:solidFill>
                  <a:srgbClr val="000000"/>
                </a:solidFill>
              </a:rPr>
              <a:t>-System ephemeris errors</a:t>
            </a:r>
            <a:r>
              <a:rPr lang="en-US" sz="2800" dirty="0">
                <a:solidFill>
                  <a:srgbClr val="000000"/>
                </a:solidFill>
              </a:rPr>
              <a:t>  </a:t>
            </a:r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  <a:buFont typeface="Wingdings" pitchFamily="-112" charset="2"/>
              <a:buNone/>
            </a:pPr>
            <a:r>
              <a:rPr lang="en-US" sz="2800" b="1" i="1" dirty="0">
                <a:solidFill>
                  <a:srgbClr val="CC0000"/>
                </a:solidFill>
              </a:rPr>
              <a:t>Dipole</a:t>
            </a:r>
            <a:r>
              <a:rPr lang="en-US" sz="2800" dirty="0"/>
              <a:t> signature</a:t>
            </a:r>
          </a:p>
          <a:p>
            <a:pPr marL="457200" indent="-457200" eaLnBrk="0" hangingPunct="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sz="3200" b="1" dirty="0" smtClean="0">
                <a:solidFill>
                  <a:srgbClr val="000000"/>
                </a:solidFill>
              </a:rPr>
              <a:t>Gravitational </a:t>
            </a:r>
            <a:r>
              <a:rPr lang="en-US" sz="3200" b="1" dirty="0">
                <a:solidFill>
                  <a:srgbClr val="000000"/>
                </a:solidFill>
              </a:rPr>
              <a:t>waves</a:t>
            </a:r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  <a:buFont typeface="Wingdings" pitchFamily="-112" charset="2"/>
              <a:buNone/>
            </a:pPr>
            <a:r>
              <a:rPr lang="en-US" sz="2800" b="1" i="1" dirty="0" err="1">
                <a:solidFill>
                  <a:srgbClr val="CC0000"/>
                </a:solidFill>
              </a:rPr>
              <a:t>Quadrupole</a:t>
            </a:r>
            <a:r>
              <a:rPr lang="en-US" sz="2800" dirty="0">
                <a:solidFill>
                  <a:srgbClr val="CC0000"/>
                </a:solidFill>
              </a:rPr>
              <a:t> </a:t>
            </a:r>
            <a:r>
              <a:rPr lang="en-US" sz="2800" dirty="0"/>
              <a:t>signature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79512" y="5013176"/>
            <a:ext cx="482453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</a:rPr>
              <a:t>Can separate these effects provided there is a sufficient number of widely distributed pulsars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8003" y="-4737"/>
            <a:ext cx="7514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Correlated </a:t>
            </a:r>
            <a:r>
              <a:rPr lang="en-US" sz="4000" b="1" dirty="0" smtClean="0">
                <a:solidFill>
                  <a:srgbClr val="0000FF"/>
                </a:solidFill>
              </a:rPr>
              <a:t>Pulsar Timing </a:t>
            </a:r>
            <a:r>
              <a:rPr lang="en-US" sz="4000" b="1" dirty="0" smtClean="0">
                <a:solidFill>
                  <a:srgbClr val="0000FF"/>
                </a:solidFill>
              </a:rPr>
              <a:t>Signals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hdCurve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3655837"/>
            <a:ext cx="3995936" cy="27974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32040" y="3284984"/>
            <a:ext cx="4238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/>
              <a:t>Hellings</a:t>
            </a:r>
            <a:r>
              <a:rPr lang="en-US" sz="1800" dirty="0"/>
              <a:t> &amp; </a:t>
            </a:r>
            <a:r>
              <a:rPr lang="en-US" sz="1800" dirty="0" smtClean="0"/>
              <a:t>Downs GW </a:t>
            </a:r>
            <a:r>
              <a:rPr lang="en-US" sz="1800" dirty="0"/>
              <a:t>correlation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0272" y="6457890"/>
            <a:ext cx="216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(Hobbs et al. 2009)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438150" y="44624"/>
            <a:ext cx="8172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000" b="1" dirty="0">
                <a:solidFill>
                  <a:srgbClr val="0000FF"/>
                </a:solidFill>
              </a:rPr>
              <a:t>Major Pulsar Timing Array Projects</a:t>
            </a:r>
          </a:p>
        </p:txBody>
      </p:sp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304800" y="998538"/>
            <a:ext cx="8648521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1200"/>
              </a:spcAft>
              <a:buFont typeface="Wingdings" pitchFamily="-112" charset="2"/>
              <a:buChar char="Ø"/>
            </a:pPr>
            <a:r>
              <a:rPr lang="en-US" dirty="0"/>
              <a:t> </a:t>
            </a:r>
            <a:r>
              <a:rPr lang="en-US" b="1" dirty="0">
                <a:solidFill>
                  <a:srgbClr val="006600"/>
                </a:solidFill>
              </a:rPr>
              <a:t>European Pulsar Timing Array (EPTA)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Radio telescopes at </a:t>
            </a:r>
            <a:r>
              <a:rPr lang="en-US" sz="2000" dirty="0" err="1"/>
              <a:t>Westerbork</a:t>
            </a:r>
            <a:r>
              <a:rPr lang="en-US" sz="2000" dirty="0"/>
              <a:t>, </a:t>
            </a:r>
            <a:r>
              <a:rPr lang="en-US" sz="2000" dirty="0" err="1"/>
              <a:t>Effelsberg</a:t>
            </a:r>
            <a:r>
              <a:rPr lang="en-US" sz="2000" dirty="0"/>
              <a:t>, </a:t>
            </a:r>
            <a:r>
              <a:rPr lang="en-US" sz="2000" dirty="0" err="1"/>
              <a:t>Nancay</a:t>
            </a:r>
            <a:r>
              <a:rPr lang="en-US" sz="2000" dirty="0"/>
              <a:t>, </a:t>
            </a:r>
            <a:r>
              <a:rPr lang="en-US" sz="2000" dirty="0" err="1"/>
              <a:t>Jodrell</a:t>
            </a:r>
            <a:r>
              <a:rPr lang="en-US" sz="2000" dirty="0"/>
              <a:t> Bank, (Cagliari)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Normally used separately, but can be combined for more sensitivity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Timing 22 MSPs, 10 with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ToA</a:t>
            </a:r>
            <a:r>
              <a:rPr lang="en-US" sz="2000" dirty="0" smtClean="0"/>
              <a:t> </a:t>
            </a:r>
            <a:r>
              <a:rPr lang="en-US" sz="2000" dirty="0"/>
              <a:t>&lt; </a:t>
            </a:r>
            <a:r>
              <a:rPr lang="en-US" sz="2000" dirty="0" smtClean="0"/>
              <a:t>2 </a:t>
            </a:r>
            <a:r>
              <a:rPr lang="en-US" sz="2000" dirty="0" err="1" smtClean="0"/>
              <a:t>μs</a:t>
            </a:r>
            <a:r>
              <a:rPr lang="en-US" sz="2000" dirty="0" smtClean="0"/>
              <a:t>, data spans 5 - 18 years</a:t>
            </a:r>
            <a:endParaRPr lang="en-US" sz="2000" dirty="0"/>
          </a:p>
          <a:p>
            <a:pPr eaLnBrk="0" hangingPunct="0">
              <a:spcAft>
                <a:spcPts val="1200"/>
              </a:spcAft>
              <a:buFont typeface="Wingdings" pitchFamily="-112" charset="2"/>
              <a:buChar char="Ø"/>
            </a:pPr>
            <a:r>
              <a:rPr lang="en-US" dirty="0"/>
              <a:t> </a:t>
            </a:r>
            <a:r>
              <a:rPr lang="en-US" b="1" dirty="0">
                <a:solidFill>
                  <a:srgbClr val="006600"/>
                </a:solidFill>
              </a:rPr>
              <a:t>North American pulsar timing array (</a:t>
            </a:r>
            <a:r>
              <a:rPr lang="en-US" b="1" dirty="0" err="1">
                <a:solidFill>
                  <a:srgbClr val="006600"/>
                </a:solidFill>
              </a:rPr>
              <a:t>NANOGrav</a:t>
            </a:r>
            <a:r>
              <a:rPr lang="en-US" b="1" dirty="0">
                <a:solidFill>
                  <a:srgbClr val="006600"/>
                </a:solidFill>
              </a:rPr>
              <a:t>)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Data from Arecibo and Green Bank Telescope</a:t>
            </a:r>
          </a:p>
          <a:p>
            <a:pPr lvl="1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Timing </a:t>
            </a:r>
            <a:r>
              <a:rPr lang="en-US" sz="2000" dirty="0" smtClean="0"/>
              <a:t>40 MSPs, 16 </a:t>
            </a:r>
            <a:r>
              <a:rPr lang="en-US" sz="2000" dirty="0"/>
              <a:t>with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ToA</a:t>
            </a:r>
            <a:r>
              <a:rPr lang="en-US" sz="2000" dirty="0" smtClean="0"/>
              <a:t> </a:t>
            </a:r>
            <a:r>
              <a:rPr lang="en-US" sz="2000" dirty="0"/>
              <a:t>&lt; </a:t>
            </a:r>
            <a:r>
              <a:rPr lang="en-US" sz="2000" dirty="0" smtClean="0"/>
              <a:t>2 </a:t>
            </a:r>
            <a:r>
              <a:rPr lang="en-US" sz="2000" dirty="0" err="1" smtClean="0"/>
              <a:t>μs</a:t>
            </a:r>
            <a:r>
              <a:rPr lang="en-US" sz="2000" dirty="0" smtClean="0"/>
              <a:t>, data spans 1 - 28 years</a:t>
            </a:r>
            <a:endParaRPr lang="en-US" sz="2000" dirty="0"/>
          </a:p>
          <a:p>
            <a:pPr eaLnBrk="0" hangingPunct="0">
              <a:spcAft>
                <a:spcPts val="1200"/>
              </a:spcAft>
              <a:buFont typeface="Wingdings" pitchFamily="-112" charset="2"/>
              <a:buChar char="Ø"/>
            </a:pPr>
            <a:r>
              <a:rPr lang="en-US" dirty="0"/>
              <a:t> </a:t>
            </a:r>
            <a:r>
              <a:rPr lang="en-US" b="1" dirty="0" err="1">
                <a:solidFill>
                  <a:srgbClr val="006600"/>
                </a:solidFill>
              </a:rPr>
              <a:t>Parkes</a:t>
            </a:r>
            <a:r>
              <a:rPr lang="en-US" b="1" dirty="0">
                <a:solidFill>
                  <a:srgbClr val="006600"/>
                </a:solidFill>
              </a:rPr>
              <a:t> Pulsar Timing Array (PPTA)</a:t>
            </a:r>
          </a:p>
          <a:p>
            <a:pPr lvl="1" eaLnBrk="0" hangingPunct="0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Data from </a:t>
            </a:r>
            <a:r>
              <a:rPr lang="en-US" sz="2000" dirty="0" err="1"/>
              <a:t>Parkes</a:t>
            </a:r>
            <a:r>
              <a:rPr lang="en-US" sz="2000" dirty="0"/>
              <a:t> 64m radio telescope in Australia</a:t>
            </a:r>
          </a:p>
          <a:p>
            <a:pPr lvl="1">
              <a:spcAft>
                <a:spcPts val="1200"/>
              </a:spcAft>
              <a:buFont typeface="Arial" pitchFamily="-112" charset="0"/>
              <a:buChar char="•"/>
            </a:pPr>
            <a:r>
              <a:rPr lang="en-US" sz="2000" dirty="0"/>
              <a:t> Timing </a:t>
            </a:r>
            <a:r>
              <a:rPr lang="en-US" sz="2000" dirty="0" smtClean="0"/>
              <a:t>21 MSPs, 20 </a:t>
            </a:r>
            <a:r>
              <a:rPr lang="en-US" sz="2000" dirty="0"/>
              <a:t>with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ToA</a:t>
            </a:r>
            <a:r>
              <a:rPr lang="en-US" sz="2000" dirty="0" smtClean="0"/>
              <a:t> </a:t>
            </a:r>
            <a:r>
              <a:rPr lang="en-US" sz="2000" dirty="0"/>
              <a:t>&lt; </a:t>
            </a:r>
            <a:r>
              <a:rPr lang="en-US" sz="2000" dirty="0" smtClean="0"/>
              <a:t>2 </a:t>
            </a:r>
            <a:r>
              <a:rPr lang="en-US" sz="2000" dirty="0" err="1" smtClean="0"/>
              <a:t>μs</a:t>
            </a:r>
            <a:r>
              <a:rPr lang="en-US" sz="2000" dirty="0" smtClean="0"/>
              <a:t>, data spans 3 – 19 years</a:t>
            </a:r>
            <a:endParaRPr lang="en-US" sz="2000" dirty="0"/>
          </a:p>
        </p:txBody>
      </p:sp>
      <p:pic>
        <p:nvPicPr>
          <p:cNvPr id="2" name="Picture 1" descr="EPT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70" y="5805264"/>
            <a:ext cx="1411830" cy="936104"/>
          </a:xfrm>
          <a:prstGeom prst="rect">
            <a:avLst/>
          </a:prstGeom>
        </p:spPr>
      </p:pic>
      <p:pic>
        <p:nvPicPr>
          <p:cNvPr id="3" name="Picture 2" descr="NANOGrav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805264"/>
            <a:ext cx="1584176" cy="970308"/>
          </a:xfrm>
          <a:prstGeom prst="rect">
            <a:avLst/>
          </a:prstGeom>
        </p:spPr>
      </p:pic>
      <p:pic>
        <p:nvPicPr>
          <p:cNvPr id="4" name="Picture 3" descr="ppta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92" y="5877272"/>
            <a:ext cx="1896684" cy="797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187624" y="0"/>
            <a:ext cx="701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0000FF"/>
                </a:solidFill>
              </a:rPr>
              <a:t>Sky Distribution of PTA MSPs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619250" y="908050"/>
            <a:ext cx="604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3263" y="5085184"/>
            <a:ext cx="771236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About 110 MSPs with P &lt; 15ms, P &lt; 10</a:t>
            </a:r>
            <a:r>
              <a:rPr lang="en-US" sz="2000" baseline="30000" dirty="0" smtClean="0"/>
              <a:t>-19</a:t>
            </a:r>
            <a:r>
              <a:rPr lang="en-US" sz="2000" dirty="0" smtClean="0"/>
              <a:t> and not in globular clusters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~70 MSPs currently being timed by PTAs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11 MSPs timed by two PTAs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8 MSPs timed by all three PTAs</a:t>
            </a:r>
            <a:endParaRPr lang="en-US" sz="2000" dirty="0"/>
          </a:p>
        </p:txBody>
      </p:sp>
      <p:pic>
        <p:nvPicPr>
          <p:cNvPr id="2" name="Picture 1" descr="PTA_sk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497094" cy="419114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25681" y="4710875"/>
            <a:ext cx="287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020272" y="6237312"/>
            <a:ext cx="1908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(Zhu et al. 2015)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TA_GW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70" y="1772816"/>
            <a:ext cx="5998334" cy="396043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12013" y="44624"/>
            <a:ext cx="4892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EPTA Limit on GWB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764704"/>
            <a:ext cx="782778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Best six EPTA pulsars, 18-year data span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Bayesian analysis: pulsar parameters, noise processes, GWB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22518" y="5733256"/>
            <a:ext cx="2221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800"/>
                </a:solidFill>
              </a:rPr>
              <a:t>(</a:t>
            </a:r>
            <a:r>
              <a:rPr lang="en-US" sz="2000" dirty="0" err="1" smtClean="0">
                <a:solidFill>
                  <a:srgbClr val="006800"/>
                </a:solidFill>
              </a:rPr>
              <a:t>Lentati</a:t>
            </a:r>
            <a:r>
              <a:rPr lang="en-US" sz="2000" dirty="0" smtClean="0">
                <a:solidFill>
                  <a:srgbClr val="006800"/>
                </a:solidFill>
              </a:rPr>
              <a:t> et al. 2015)</a:t>
            </a:r>
            <a:endParaRPr lang="en-US" sz="2000" dirty="0">
              <a:solidFill>
                <a:srgbClr val="0068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700808"/>
            <a:ext cx="29523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GWB 95% limit:     </a:t>
            </a:r>
            <a:r>
              <a:rPr lang="en-US" b="1" dirty="0" smtClean="0">
                <a:solidFill>
                  <a:srgbClr val="CD0000"/>
                </a:solidFill>
              </a:rPr>
              <a:t>A</a:t>
            </a:r>
            <a:r>
              <a:rPr lang="en-US" b="1" baseline="-25000" dirty="0" smtClean="0">
                <a:solidFill>
                  <a:srgbClr val="CD0000"/>
                </a:solidFill>
              </a:rPr>
              <a:t>1yr</a:t>
            </a:r>
            <a:r>
              <a:rPr lang="en-US" b="1" dirty="0" smtClean="0">
                <a:solidFill>
                  <a:srgbClr val="CD0000"/>
                </a:solidFill>
              </a:rPr>
              <a:t> &lt; 3 x 10</a:t>
            </a:r>
            <a:r>
              <a:rPr lang="en-US" b="1" baseline="30000" dirty="0" smtClean="0">
                <a:solidFill>
                  <a:srgbClr val="CD0000"/>
                </a:solidFill>
              </a:rPr>
              <a:t>-15</a:t>
            </a:r>
            <a:r>
              <a:rPr lang="en-US" b="1" dirty="0" smtClean="0">
                <a:solidFill>
                  <a:srgbClr val="CD0000"/>
                </a:solidFill>
              </a:rPr>
              <a:t>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Consistent with </a:t>
            </a:r>
            <a:r>
              <a:rPr lang="en-US" dirty="0" err="1" smtClean="0"/>
              <a:t>Sesana</a:t>
            </a:r>
            <a:r>
              <a:rPr lang="en-US" dirty="0" smtClean="0"/>
              <a:t> (2013) prediction for GWB from SMBHB in galaxies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Limit on cosmic-string tension:       </a:t>
            </a:r>
            <a:r>
              <a:rPr lang="en-US" dirty="0" err="1" smtClean="0"/>
              <a:t>Gμ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  <a:r>
              <a:rPr lang="en-US" dirty="0" smtClean="0"/>
              <a:t> &lt; 10</a:t>
            </a:r>
            <a:r>
              <a:rPr lang="en-US" baseline="30000" dirty="0" smtClean="0"/>
              <a:t>-7</a:t>
            </a:r>
            <a:r>
              <a:rPr lang="en-US" dirty="0" smtClean="0"/>
              <a:t> </a:t>
            </a:r>
            <a:endParaRPr lang="en-US" baseline="30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732240" y="3132256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Power-law SMBH 95% Limit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6444208" y="3429000"/>
            <a:ext cx="288032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12160" y="4509120"/>
            <a:ext cx="2920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8000"/>
                </a:solidFill>
              </a:rPr>
              <a:t>Sesana</a:t>
            </a:r>
            <a:r>
              <a:rPr lang="en-US" sz="1600" dirty="0" smtClean="0">
                <a:solidFill>
                  <a:srgbClr val="008000"/>
                </a:solidFill>
              </a:rPr>
              <a:t> (2013) SMBH prediction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5796136" y="4293096"/>
            <a:ext cx="288032" cy="4006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706866" y="2514382"/>
            <a:ext cx="1113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LIGO limit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4008" y="3162454"/>
            <a:ext cx="1694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pectra sensitivity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4581128"/>
            <a:ext cx="1125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String limit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148064" y="3933056"/>
            <a:ext cx="864096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8799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_GW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68" y="908720"/>
            <a:ext cx="5409084" cy="403244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82461" y="-15190"/>
            <a:ext cx="62405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</a:rPr>
              <a:t>NANOGrav</a:t>
            </a:r>
            <a:r>
              <a:rPr lang="en-US" sz="4000" b="1" dirty="0" smtClean="0">
                <a:solidFill>
                  <a:srgbClr val="0000FF"/>
                </a:solidFill>
              </a:rPr>
              <a:t> Limit on GWB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980728"/>
            <a:ext cx="36004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Bayesian analysis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Pulsar white noise parameters separately derived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Combined analysis for GWB and red noise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95% confidence limit   </a:t>
            </a:r>
            <a:r>
              <a:rPr lang="en-US" b="1" dirty="0" smtClean="0">
                <a:solidFill>
                  <a:srgbClr val="CD0000"/>
                </a:solidFill>
              </a:rPr>
              <a:t>A</a:t>
            </a:r>
            <a:r>
              <a:rPr lang="en-US" b="1" baseline="-25000" dirty="0" smtClean="0">
                <a:solidFill>
                  <a:srgbClr val="CD0000"/>
                </a:solidFill>
              </a:rPr>
              <a:t>1yr</a:t>
            </a:r>
            <a:r>
              <a:rPr lang="en-US" b="1" dirty="0" smtClean="0">
                <a:solidFill>
                  <a:srgbClr val="CD0000"/>
                </a:solidFill>
              </a:rPr>
              <a:t> = 1.5 x 10</a:t>
            </a:r>
            <a:r>
              <a:rPr lang="en-US" b="1" baseline="30000" dirty="0" smtClean="0">
                <a:solidFill>
                  <a:srgbClr val="CD0000"/>
                </a:solidFill>
              </a:rPr>
              <a:t>-15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McWilliams model ruled out at 99.2% level, </a:t>
            </a:r>
            <a:r>
              <a:rPr lang="en-US" dirty="0" err="1" smtClean="0"/>
              <a:t>Sesana</a:t>
            </a:r>
            <a:r>
              <a:rPr lang="en-US" dirty="0" smtClean="0"/>
              <a:t> (2013) OK at 20%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005" y="5373216"/>
            <a:ext cx="896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Models with environmental orbit decay (e.g., Ravi et al.) or eccentric binaries (</a:t>
            </a:r>
            <a:r>
              <a:rPr lang="en-US" dirty="0" err="1" smtClean="0"/>
              <a:t>Heurta</a:t>
            </a:r>
            <a:r>
              <a:rPr lang="en-US" dirty="0" smtClean="0"/>
              <a:t> et al. 2015) are </a:t>
            </a:r>
            <a:r>
              <a:rPr lang="en-US" dirty="0" err="1" smtClean="0"/>
              <a:t>favoured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7270" y="6093296"/>
            <a:ext cx="301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Arzoumanian</a:t>
            </a:r>
            <a:r>
              <a:rPr lang="en-US" sz="2000" dirty="0" smtClean="0">
                <a:solidFill>
                  <a:srgbClr val="008000"/>
                </a:solidFill>
              </a:rPr>
              <a:t> et al. 2015b)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4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7855" y="5085184"/>
            <a:ext cx="33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(Shannon et al., Science, 2015)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0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Most Recent PPTA Limit on the </a:t>
            </a:r>
            <a:r>
              <a:rPr lang="en-US" sz="3600" b="1" dirty="0" err="1" smtClean="0">
                <a:solidFill>
                  <a:srgbClr val="0000FF"/>
                </a:solidFill>
              </a:rPr>
              <a:t>Nanohertz</a:t>
            </a:r>
            <a:r>
              <a:rPr lang="en-US" sz="3600" b="1" dirty="0" smtClean="0">
                <a:solidFill>
                  <a:srgbClr val="0000FF"/>
                </a:solidFill>
              </a:rPr>
              <a:t> GW Background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5" y="1189196"/>
            <a:ext cx="5544615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Based on PPTA 10cm (3 GHz) data sets for the four best-timed pulsars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11-year data span – 3.5 </a:t>
            </a:r>
            <a:r>
              <a:rPr lang="en-US" dirty="0" err="1" smtClean="0"/>
              <a:t>yrs</a:t>
            </a:r>
            <a:r>
              <a:rPr lang="en-US" dirty="0" smtClean="0"/>
              <a:t> longer than Shannon et al. (2013) PPTA data set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nclusion of 20cm and 50cm data </a:t>
            </a:r>
            <a:r>
              <a:rPr lang="en-US" b="1" i="1" dirty="0" smtClean="0">
                <a:solidFill>
                  <a:srgbClr val="CC0000"/>
                </a:solidFill>
              </a:rPr>
              <a:t>reduces</a:t>
            </a:r>
            <a:r>
              <a:rPr lang="en-US" dirty="0" smtClean="0"/>
              <a:t> the sensitivity – corrections for dispersion delays are not sufficiently accurate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Bayesian analysis method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New limit: </a:t>
            </a:r>
            <a:r>
              <a:rPr lang="en-US" b="1" dirty="0" smtClean="0">
                <a:solidFill>
                  <a:srgbClr val="CC0000"/>
                </a:solidFill>
              </a:rPr>
              <a:t>A</a:t>
            </a:r>
            <a:r>
              <a:rPr lang="en-US" b="1" baseline="-25000" dirty="0" smtClean="0">
                <a:solidFill>
                  <a:srgbClr val="CC0000"/>
                </a:solidFill>
              </a:rPr>
              <a:t>1yr</a:t>
            </a:r>
            <a:r>
              <a:rPr lang="en-US" b="1" dirty="0" smtClean="0">
                <a:solidFill>
                  <a:srgbClr val="CC0000"/>
                </a:solidFill>
              </a:rPr>
              <a:t> &lt; 1.0 x 10</a:t>
            </a:r>
            <a:r>
              <a:rPr lang="en-US" b="1" baseline="30000" dirty="0" smtClean="0">
                <a:solidFill>
                  <a:srgbClr val="CC0000"/>
                </a:solidFill>
              </a:rPr>
              <a:t>-15</a:t>
            </a:r>
            <a:endParaRPr lang="en-US" b="1" dirty="0">
              <a:solidFill>
                <a:srgbClr val="CC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CC0000"/>
                </a:solidFill>
              </a:rPr>
              <a:t> </a:t>
            </a:r>
            <a:r>
              <a:rPr lang="en-US" b="1" dirty="0" smtClean="0">
                <a:solidFill>
                  <a:srgbClr val="CC0000"/>
                </a:solidFill>
              </a:rPr>
              <a:t>  Ω</a:t>
            </a:r>
            <a:r>
              <a:rPr lang="en-US" b="1" baseline="-25000" dirty="0" smtClean="0">
                <a:solidFill>
                  <a:srgbClr val="CC0000"/>
                </a:solidFill>
              </a:rPr>
              <a:t>GW</a:t>
            </a:r>
            <a:r>
              <a:rPr lang="en-US" b="1" dirty="0" smtClean="0">
                <a:solidFill>
                  <a:srgbClr val="CC0000"/>
                </a:solidFill>
              </a:rPr>
              <a:t> &lt; 2.3 x 10</a:t>
            </a:r>
            <a:r>
              <a:rPr lang="en-US" b="1" baseline="30000" dirty="0" smtClean="0">
                <a:solidFill>
                  <a:srgbClr val="CC0000"/>
                </a:solidFill>
              </a:rPr>
              <a:t>-10</a:t>
            </a:r>
            <a:r>
              <a:rPr lang="en-US" b="1" dirty="0" smtClean="0">
                <a:solidFill>
                  <a:srgbClr val="CC0000"/>
                </a:solidFill>
              </a:rPr>
              <a:t> </a:t>
            </a:r>
            <a:r>
              <a:rPr lang="en-US" dirty="0" smtClean="0"/>
              <a:t>at </a:t>
            </a:r>
            <a:r>
              <a:rPr lang="en-US" i="1" dirty="0" smtClean="0"/>
              <a:t>f</a:t>
            </a:r>
            <a:r>
              <a:rPr lang="en-US" dirty="0" smtClean="0"/>
              <a:t> = 0.2 yr</a:t>
            </a:r>
            <a:r>
              <a:rPr lang="en-US" baseline="30000" dirty="0" smtClean="0"/>
              <a:t>-1 </a:t>
            </a:r>
            <a:r>
              <a:rPr lang="en-US" dirty="0" smtClean="0"/>
              <a:t>(6 </a:t>
            </a:r>
            <a:r>
              <a:rPr lang="en-US" dirty="0" err="1" smtClean="0"/>
              <a:t>nHz</a:t>
            </a:r>
            <a:r>
              <a:rPr lang="en-US" dirty="0" smtClean="0"/>
              <a:t>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580112" y="1340768"/>
            <a:ext cx="3528392" cy="3744416"/>
            <a:chOff x="5004048" y="1340768"/>
            <a:chExt cx="4104456" cy="4218098"/>
          </a:xfrm>
        </p:grpSpPr>
        <p:pic>
          <p:nvPicPr>
            <p:cNvPr id="3" name="Picture 2" descr="10cm_resid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340768"/>
              <a:ext cx="4104456" cy="4218098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280645" y="1412776"/>
              <a:ext cx="1341921" cy="381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J1909-3744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08304" y="2276872"/>
              <a:ext cx="1341921" cy="381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J0437-4715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6296" y="3068960"/>
              <a:ext cx="1397047" cy="381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J1713+0747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52654" y="3861048"/>
              <a:ext cx="1341921" cy="381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J1744-2304</a:t>
              </a:r>
              <a:endParaRPr lang="en-US" sz="16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1560" y="5445224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CC0000"/>
                </a:solidFill>
              </a:rPr>
              <a:t>Best current limit on </a:t>
            </a:r>
            <a:r>
              <a:rPr lang="en-US" sz="3200" b="1" i="1" dirty="0" err="1" smtClean="0">
                <a:solidFill>
                  <a:srgbClr val="CC0000"/>
                </a:solidFill>
              </a:rPr>
              <a:t>nHz</a:t>
            </a:r>
            <a:r>
              <a:rPr lang="en-US" sz="3200" b="1" i="1" dirty="0" smtClean="0">
                <a:solidFill>
                  <a:srgbClr val="CC0000"/>
                </a:solidFill>
              </a:rPr>
              <a:t> GWB - essentially </a:t>
            </a:r>
            <a:r>
              <a:rPr lang="en-US" sz="3200" b="1" i="1" dirty="0">
                <a:solidFill>
                  <a:srgbClr val="CC0000"/>
                </a:solidFill>
              </a:rPr>
              <a:t>rules out </a:t>
            </a:r>
            <a:r>
              <a:rPr lang="en-US" sz="3200" b="1" i="1" dirty="0" smtClean="0">
                <a:solidFill>
                  <a:srgbClr val="CC0000"/>
                </a:solidFill>
              </a:rPr>
              <a:t>all standard models</a:t>
            </a:r>
            <a:endParaRPr lang="en-US" sz="3200" b="1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-27384"/>
            <a:ext cx="6404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Comparison with GWB Models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8838" y="5795972"/>
            <a:ext cx="33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(Shannon et al., Science, 2015)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602099"/>
            <a:ext cx="403244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/>
              <a:t>Observational limits (95% </a:t>
            </a:r>
            <a:r>
              <a:rPr lang="en-US" sz="2000" b="1" dirty="0" err="1" smtClean="0"/>
              <a:t>conf</a:t>
            </a:r>
            <a:r>
              <a:rPr lang="en-US" sz="2000" b="1" dirty="0" smtClean="0"/>
              <a:t>):</a:t>
            </a:r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N13: </a:t>
            </a:r>
            <a:r>
              <a:rPr lang="en-US" sz="2000" dirty="0" err="1" smtClean="0"/>
              <a:t>NANOGrav</a:t>
            </a:r>
            <a:r>
              <a:rPr lang="en-US" sz="2000" dirty="0" smtClean="0"/>
              <a:t> </a:t>
            </a:r>
            <a:r>
              <a:rPr lang="en-US" sz="1800" dirty="0" smtClean="0"/>
              <a:t>(Demorest et al.)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E15: European PTA </a:t>
            </a:r>
            <a:r>
              <a:rPr lang="en-US" sz="1800" dirty="0" smtClean="0"/>
              <a:t>(</a:t>
            </a:r>
            <a:r>
              <a:rPr lang="en-US" sz="1800" dirty="0" err="1" smtClean="0"/>
              <a:t>Lentati</a:t>
            </a:r>
            <a:r>
              <a:rPr lang="en-US" sz="1800" dirty="0" smtClean="0"/>
              <a:t> et al.)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P13: </a:t>
            </a:r>
            <a:r>
              <a:rPr lang="en-US" sz="2000" dirty="0" err="1" smtClean="0"/>
              <a:t>Parkes</a:t>
            </a:r>
            <a:r>
              <a:rPr lang="en-US" sz="2000" dirty="0" smtClean="0"/>
              <a:t> PTA </a:t>
            </a:r>
            <a:r>
              <a:rPr lang="en-US" sz="1800" dirty="0" smtClean="0"/>
              <a:t>(Shannon et al.)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P15: PPTA 10cm </a:t>
            </a:r>
            <a:r>
              <a:rPr lang="en-US" sz="1800" dirty="0" smtClean="0"/>
              <a:t>(Shannon et al.)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sz="2000" b="1" dirty="0" smtClean="0"/>
              <a:t>GWB models:</a:t>
            </a:r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K15: </a:t>
            </a:r>
            <a:r>
              <a:rPr lang="en-US" sz="2000" dirty="0" err="1" smtClean="0"/>
              <a:t>Kulier</a:t>
            </a:r>
            <a:r>
              <a:rPr lang="en-US" sz="2000" dirty="0" smtClean="0"/>
              <a:t> et al.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Zapf Dingbats"/>
                <a:cs typeface="Zapf Dingbats"/>
                <a:sym typeface="Zapf Dingbats"/>
              </a:rPr>
              <a:t>(99.5%)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ea typeface="Zapf Dingbats"/>
                <a:cs typeface="Zapf Dingbats"/>
                <a:sym typeface="Zapf Dingbats"/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169200" lvl="1"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S13</a:t>
            </a:r>
            <a:r>
              <a:rPr lang="en-US" sz="2000" dirty="0" smtClean="0"/>
              <a:t>: </a:t>
            </a:r>
            <a:r>
              <a:rPr lang="en-US" sz="2000" dirty="0" err="1" smtClean="0"/>
              <a:t>Sesana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Zapf Dingbats"/>
                <a:cs typeface="Zapf Dingbats"/>
                <a:sym typeface="Zapf Dingbats"/>
              </a:rPr>
              <a:t>(91%)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169200" lvl="1"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M14:</a:t>
            </a:r>
            <a:r>
              <a:rPr lang="en-US" sz="2000" dirty="0" smtClean="0"/>
              <a:t> McWilliams et al.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lang="en-US" sz="2000" dirty="0" smtClean="0"/>
              <a:t> </a:t>
            </a:r>
            <a:r>
              <a:rPr lang="en-US" sz="1800" dirty="0" smtClean="0"/>
              <a:t>(99.8%)</a:t>
            </a:r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M14e: McWilliams et al.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lang="en-US" sz="2000" dirty="0" smtClean="0"/>
              <a:t> </a:t>
            </a:r>
            <a:r>
              <a:rPr lang="en-US" sz="1800" dirty="0"/>
              <a:t>(</a:t>
            </a:r>
            <a:r>
              <a:rPr lang="en-US" sz="1800" dirty="0" smtClean="0"/>
              <a:t>96%)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R14: Ravi et al. (</a:t>
            </a:r>
            <a:r>
              <a:rPr lang="en-US" sz="2000" dirty="0" smtClean="0">
                <a:solidFill>
                  <a:srgbClr val="01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2000" dirty="0" smtClean="0">
                <a:latin typeface="+mj-lt"/>
                <a:ea typeface="Zapf Dingbats"/>
                <a:cs typeface="Zapf Dingbats"/>
                <a:sym typeface="Zapf Dingbats"/>
              </a:rPr>
              <a:t>) </a:t>
            </a:r>
            <a:r>
              <a:rPr lang="en-US" sz="1800" dirty="0" smtClean="0">
                <a:latin typeface="+mj-lt"/>
                <a:ea typeface="Zapf Dingbats"/>
                <a:cs typeface="Zapf Dingbats"/>
                <a:sym typeface="Zapf Dingbats"/>
              </a:rPr>
              <a:t>(20%)</a:t>
            </a:r>
            <a:endParaRPr lang="en-US" sz="2000" dirty="0" smtClean="0"/>
          </a:p>
          <a:p>
            <a:pPr marL="169200" lvl="1">
              <a:spcAft>
                <a:spcPts val="600"/>
              </a:spcAft>
            </a:pPr>
            <a:r>
              <a:rPr lang="en-US" sz="2000" dirty="0" smtClean="0"/>
              <a:t>R15: Ravi et al. </a:t>
            </a:r>
            <a:r>
              <a:rPr lang="en-US" sz="2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Zapf Dingbats"/>
                <a:cs typeface="Zapf Dingbats"/>
                <a:sym typeface="Zapf Dingbats"/>
              </a:rPr>
              <a:t>(95%)</a:t>
            </a:r>
            <a:endParaRPr lang="en-US" sz="2000" dirty="0">
              <a:solidFill>
                <a:srgbClr val="01FB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5149641"/>
            <a:ext cx="38884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ifferent assumptions about galaxy merger rates and SMBBH evolution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25" y="6237312"/>
            <a:ext cx="901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M14e and R14 include gas/stellar-interaction at late times</a:t>
            </a:r>
            <a:endParaRPr lang="en-US" dirty="0"/>
          </a:p>
        </p:txBody>
      </p:sp>
      <p:pic>
        <p:nvPicPr>
          <p:cNvPr id="8" name="Picture 7" descr="s15_model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42976"/>
            <a:ext cx="5112568" cy="52342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797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BBH_evol_PPTA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35" y="764705"/>
            <a:ext cx="5858178" cy="316835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38815" y="-27384"/>
            <a:ext cx="7314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Scenarios for SMBBH Evolution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559708"/>
            <a:ext cx="324036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err="1" smtClean="0"/>
              <a:t>Fiducial</a:t>
            </a:r>
            <a:r>
              <a:rPr lang="en-US" dirty="0" smtClean="0"/>
              <a:t>: </a:t>
            </a:r>
            <a:r>
              <a:rPr lang="en-US" dirty="0" err="1" smtClean="0"/>
              <a:t>Std</a:t>
            </a:r>
            <a:r>
              <a:rPr lang="en-US" dirty="0" smtClean="0"/>
              <a:t> model</a:t>
            </a:r>
          </a:p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smtClean="0"/>
              <a:t>Slow merger</a:t>
            </a:r>
            <a:r>
              <a:rPr lang="en-US" dirty="0" smtClean="0"/>
              <a:t>:   Dynamic friction x10</a:t>
            </a:r>
            <a:r>
              <a:rPr lang="en-US" baseline="30000" dirty="0" smtClean="0"/>
              <a:t>-4</a:t>
            </a:r>
            <a:r>
              <a:rPr lang="en-US" dirty="0"/>
              <a:t> </a:t>
            </a:r>
            <a:endParaRPr lang="en-US" dirty="0" smtClean="0"/>
          </a:p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smtClean="0"/>
              <a:t>Recoil</a:t>
            </a:r>
            <a:r>
              <a:rPr lang="en-US" dirty="0" smtClean="0"/>
              <a:t>: 500km s</a:t>
            </a:r>
            <a:r>
              <a:rPr lang="en-US" baseline="30000" dirty="0" smtClean="0"/>
              <a:t>-1</a:t>
            </a:r>
            <a:r>
              <a:rPr lang="en-US" dirty="0" smtClean="0"/>
              <a:t> kick – SMBHB escapes</a:t>
            </a:r>
          </a:p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smtClean="0"/>
              <a:t>Stalled</a:t>
            </a:r>
            <a:r>
              <a:rPr lang="en-US" dirty="0" smtClean="0"/>
              <a:t>: stellar/gas interaction x10</a:t>
            </a:r>
            <a:r>
              <a:rPr lang="en-US" baseline="30000" dirty="0" smtClean="0"/>
              <a:t>-</a:t>
            </a:r>
            <a:r>
              <a:rPr lang="en-US" baseline="30000" dirty="0"/>
              <a:t>2</a:t>
            </a:r>
            <a:r>
              <a:rPr lang="en-US" dirty="0" smtClean="0"/>
              <a:t>   (“last parsec” case)</a:t>
            </a:r>
          </a:p>
          <a:p>
            <a:pPr marL="198000" indent="-198000">
              <a:spcAft>
                <a:spcPts val="400"/>
              </a:spcAft>
              <a:buFont typeface="Arial"/>
              <a:buChar char="•"/>
            </a:pPr>
            <a:r>
              <a:rPr lang="en-US" b="1" dirty="0" smtClean="0"/>
              <a:t>Environment</a:t>
            </a:r>
            <a:r>
              <a:rPr lang="en-US" dirty="0" smtClean="0"/>
              <a:t>: stellar/gas </a:t>
            </a:r>
            <a:endParaRPr lang="en-US" baseline="30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34004" y="4005064"/>
            <a:ext cx="2392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(Shannon et al. 2015)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007" y="4437112"/>
            <a:ext cx="879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b="1" dirty="0" smtClean="0"/>
              <a:t>GW</a:t>
            </a:r>
            <a:r>
              <a:rPr lang="en-US" dirty="0" smtClean="0"/>
              <a:t>: GW emission dominates over other loss processes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594928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Also implies GWB detectability may be greater at higher frequencies (</a:t>
            </a:r>
            <a:r>
              <a:rPr lang="en-US" i="1" dirty="0" smtClean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 &gt; ~1 yr</a:t>
            </a:r>
            <a:r>
              <a:rPr lang="en-US" baseline="30000" dirty="0" smtClean="0">
                <a:solidFill>
                  <a:srgbClr val="008000"/>
                </a:solidFill>
              </a:rPr>
              <a:t>-1</a:t>
            </a:r>
            <a:r>
              <a:rPr lang="en-US" dirty="0" smtClean="0">
                <a:solidFill>
                  <a:srgbClr val="008000"/>
                </a:solidFill>
              </a:rPr>
              <a:t>)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97152"/>
            <a:ext cx="846043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 smtClean="0">
                <a:solidFill>
                  <a:srgbClr val="CD0000"/>
                </a:solidFill>
              </a:rPr>
              <a:t>Slow merger, recoil, or stalled merger unlikely to be important</a:t>
            </a:r>
          </a:p>
          <a:p>
            <a:pPr>
              <a:spcAft>
                <a:spcPts val="600"/>
              </a:spcAft>
            </a:pPr>
            <a:r>
              <a:rPr lang="en-US" b="1" i="1" dirty="0" smtClean="0">
                <a:solidFill>
                  <a:srgbClr val="CD0000"/>
                </a:solidFill>
              </a:rPr>
              <a:t>Most probable reason for lack of detection is orbit decay due to stellar/gas interactions at late times – less energy into GW</a:t>
            </a:r>
            <a:endParaRPr lang="en-US" b="1" i="1" dirty="0">
              <a:solidFill>
                <a:srgbClr val="CD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404571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nteraction at late times x10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2117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214" y="-27384"/>
            <a:ext cx="6016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Time to Detection of GWB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atru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57" y="764704"/>
            <a:ext cx="6080944" cy="26642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2771800" y="3645024"/>
            <a:ext cx="6372200" cy="2488342"/>
            <a:chOff x="3275856" y="3284984"/>
            <a:chExt cx="5868144" cy="2272318"/>
          </a:xfrm>
        </p:grpSpPr>
        <p:grpSp>
          <p:nvGrpSpPr>
            <p:cNvPr id="18" name="Group 17"/>
            <p:cNvGrpSpPr/>
            <p:nvPr/>
          </p:nvGrpSpPr>
          <p:grpSpPr>
            <a:xfrm>
              <a:off x="3707904" y="3284984"/>
              <a:ext cx="5436096" cy="1944216"/>
              <a:chOff x="885637" y="3068960"/>
              <a:chExt cx="8258363" cy="2592288"/>
            </a:xfrm>
          </p:grpSpPr>
          <p:pic>
            <p:nvPicPr>
              <p:cNvPr id="4" name="Picture 3" descr="tdet.tif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8"/>
              <a:stretch/>
            </p:blipFill>
            <p:spPr>
              <a:xfrm>
                <a:off x="893120" y="3068960"/>
                <a:ext cx="8250880" cy="2243943"/>
              </a:xfrm>
              <a:prstGeom prst="rect">
                <a:avLst/>
              </a:prstGeom>
              <a:ln w="12700" cmpd="sng">
                <a:solidFill>
                  <a:schemeClr val="tx1"/>
                </a:solidFill>
              </a:ln>
            </p:spPr>
          </p:pic>
          <p:cxnSp>
            <p:nvCxnSpPr>
              <p:cNvPr id="8" name="Straight Connector 7"/>
              <p:cNvCxnSpPr/>
              <p:nvPr/>
            </p:nvCxnSpPr>
            <p:spPr bwMode="auto">
              <a:xfrm>
                <a:off x="899592" y="5661248"/>
                <a:ext cx="824440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885637" y="5301208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9144000" y="5229200"/>
                <a:ext cx="0" cy="4320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5" name="Picture 4" descr="tdet2.tif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87" b="60700"/>
              <a:stretch/>
            </p:blipFill>
            <p:spPr>
              <a:xfrm>
                <a:off x="899592" y="5227857"/>
                <a:ext cx="8244408" cy="39671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9" name="TextBox 18"/>
            <p:cNvSpPr txBox="1"/>
            <p:nvPr/>
          </p:nvSpPr>
          <p:spPr>
            <a:xfrm rot="16200000">
              <a:off x="2539807" y="4021033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Detn</a:t>
              </a:r>
              <a:r>
                <a:rPr lang="en-US" sz="2000" dirty="0" smtClean="0"/>
                <a:t> Probability</a:t>
              </a:r>
              <a:endParaRPr lang="en-US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92080" y="5157192"/>
              <a:ext cx="25614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Time from now (years)</a:t>
              </a:r>
              <a:endParaRPr lang="en-US" sz="20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7504" y="771376"/>
            <a:ext cx="2736304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Probability density of true A</a:t>
            </a:r>
            <a:r>
              <a:rPr lang="en-US" baseline="-25000" dirty="0" smtClean="0"/>
              <a:t>1yr</a:t>
            </a:r>
            <a:r>
              <a:rPr lang="en-US" dirty="0" smtClean="0"/>
              <a:t> based on current upper limit, no stall and 90% stall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Enhanced IPTA, </a:t>
            </a:r>
            <a:r>
              <a:rPr lang="en-US" dirty="0" smtClean="0"/>
              <a:t>6 </a:t>
            </a:r>
            <a:r>
              <a:rPr lang="en-US" dirty="0"/>
              <a:t>MSPs added per </a:t>
            </a:r>
            <a:r>
              <a:rPr lang="en-US" dirty="0" smtClean="0"/>
              <a:t>year, 250ns </a:t>
            </a:r>
            <a:r>
              <a:rPr lang="en-US" dirty="0" err="1" smtClean="0"/>
              <a:t>ToA</a:t>
            </a:r>
            <a:r>
              <a:rPr lang="en-US" dirty="0" smtClean="0"/>
              <a:t> precision</a:t>
            </a:r>
            <a:endParaRPr lang="en-US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9</a:t>
            </a:r>
            <a:r>
              <a:rPr lang="en-US" dirty="0" smtClean="0"/>
              <a:t>0% probability of detection in ~8 </a:t>
            </a:r>
            <a:r>
              <a:rPr lang="en-US" dirty="0" err="1" smtClean="0"/>
              <a:t>yrs</a:t>
            </a:r>
            <a:r>
              <a:rPr lang="en-US" dirty="0" smtClean="0"/>
              <a:t> (no stall), ~10 </a:t>
            </a:r>
            <a:r>
              <a:rPr lang="en-US" dirty="0" err="1" smtClean="0"/>
              <a:t>yrs</a:t>
            </a:r>
            <a:r>
              <a:rPr lang="en-US" dirty="0" smtClean="0"/>
              <a:t> (90% stall)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80112" y="1772816"/>
            <a:ext cx="1002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stall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499992" y="1124744"/>
            <a:ext cx="114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90% stall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868144" y="4365104"/>
            <a:ext cx="114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90% stall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427984" y="4149080"/>
            <a:ext cx="1002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stall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984042" y="6093296"/>
            <a:ext cx="2160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(Taylor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1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-99392"/>
            <a:ext cx="779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Components of the Galactic Model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641007"/>
            <a:ext cx="4608512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Thick disk</a:t>
            </a:r>
            <a:r>
              <a:rPr lang="en-US" dirty="0"/>
              <a:t>: plane </a:t>
            </a:r>
            <a:r>
              <a:rPr lang="en-US" dirty="0" smtClean="0"/>
              <a:t>parallel disk, </a:t>
            </a:r>
            <a:r>
              <a:rPr lang="en-US" dirty="0" err="1" smtClean="0"/>
              <a:t>DM</a:t>
            </a:r>
            <a:r>
              <a:rPr lang="en-US" sz="2000" dirty="0" err="1" smtClean="0"/>
              <a:t>perp</a:t>
            </a:r>
            <a:r>
              <a:rPr lang="en-US" sz="2000" dirty="0" smtClean="0"/>
              <a:t> </a:t>
            </a:r>
            <a:r>
              <a:rPr lang="en-US" dirty="0" smtClean="0"/>
              <a:t>=</a:t>
            </a:r>
            <a:r>
              <a:rPr lang="en-US" dirty="0" smtClean="0"/>
              <a:t>19 cm</a:t>
            </a:r>
            <a:r>
              <a:rPr lang="en-US" baseline="30000" dirty="0" smtClean="0"/>
              <a:t>-3</a:t>
            </a:r>
            <a:r>
              <a:rPr lang="en-US" dirty="0" smtClean="0"/>
              <a:t> pc, n</a:t>
            </a:r>
            <a:r>
              <a:rPr lang="en-US" baseline="-25000" dirty="0" smtClean="0"/>
              <a:t>1 </a:t>
            </a:r>
            <a:r>
              <a:rPr lang="en-US" dirty="0" smtClean="0"/>
              <a:t>= 0.0116 sech</a:t>
            </a:r>
            <a:r>
              <a:rPr lang="en-US" baseline="30000" dirty="0" smtClean="0"/>
              <a:t>2</a:t>
            </a:r>
            <a:r>
              <a:rPr lang="en-US" dirty="0" smtClean="0"/>
              <a:t>(z/H</a:t>
            </a:r>
            <a:r>
              <a:rPr lang="en-US" baseline="-25000" dirty="0" smtClean="0"/>
              <a:t>1</a:t>
            </a:r>
            <a:r>
              <a:rPr lang="en-US" dirty="0"/>
              <a:t>) cm</a:t>
            </a:r>
            <a:r>
              <a:rPr lang="en-US" baseline="30000" dirty="0"/>
              <a:t>-3</a:t>
            </a:r>
            <a:r>
              <a:rPr lang="en-US" dirty="0" smtClean="0"/>
              <a:t>, H</a:t>
            </a:r>
            <a:r>
              <a:rPr lang="en-US" baseline="-25000" dirty="0" smtClean="0"/>
              <a:t>1 </a:t>
            </a:r>
            <a:r>
              <a:rPr lang="en-US" dirty="0" smtClean="0"/>
              <a:t>= 1640 pc</a:t>
            </a:r>
          </a:p>
          <a:p>
            <a:pPr marL="198000" indent="-19800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Thin disk: Annulus </a:t>
            </a:r>
            <a:r>
              <a:rPr lang="en-US" dirty="0" err="1" smtClean="0"/>
              <a:t>ctr</a:t>
            </a:r>
            <a:r>
              <a:rPr lang="en-US" dirty="0" smtClean="0"/>
              <a:t> at 4 </a:t>
            </a:r>
            <a:r>
              <a:rPr lang="en-US" dirty="0" err="1" smtClean="0"/>
              <a:t>kpc</a:t>
            </a:r>
            <a:r>
              <a:rPr lang="en-US" dirty="0" smtClean="0"/>
              <a:t>, half-width =1200 pc, </a:t>
            </a:r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~ </a:t>
            </a:r>
            <a:r>
              <a:rPr lang="en-US" dirty="0" smtClean="0"/>
              <a:t>0.4  sech</a:t>
            </a:r>
            <a:r>
              <a:rPr lang="en-US" baseline="30000" dirty="0" smtClean="0"/>
              <a:t>2</a:t>
            </a:r>
            <a:r>
              <a:rPr lang="en-US" dirty="0"/>
              <a:t>(</a:t>
            </a:r>
            <a:r>
              <a:rPr lang="en-US" dirty="0" smtClean="0"/>
              <a:t>z/H</a:t>
            </a:r>
            <a:r>
              <a:rPr lang="en-US" baseline="-25000" dirty="0" smtClean="0"/>
              <a:t>2</a:t>
            </a:r>
            <a:r>
              <a:rPr lang="en-US" dirty="0" smtClean="0"/>
              <a:t>) cm</a:t>
            </a:r>
            <a:r>
              <a:rPr lang="en-US" baseline="30000" dirty="0" smtClean="0"/>
              <a:t>-3</a:t>
            </a:r>
            <a:r>
              <a:rPr lang="en-US" dirty="0" smtClean="0"/>
              <a:t>, 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</a:t>
            </a:r>
            <a:r>
              <a:rPr lang="en-US" dirty="0" smtClean="0"/>
              <a:t> K</a:t>
            </a:r>
            <a:r>
              <a:rPr lang="en-US" baseline="-25000" dirty="0" smtClean="0"/>
              <a:t>2</a:t>
            </a:r>
            <a:r>
              <a:rPr lang="en-US" dirty="0" smtClean="0"/>
              <a:t> H</a:t>
            </a:r>
            <a:r>
              <a:rPr lang="en-US" baseline="-25000" dirty="0" smtClean="0"/>
              <a:t>G</a:t>
            </a:r>
          </a:p>
          <a:p>
            <a:pPr marL="198000" indent="-19800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Spiral arms, based on </a:t>
            </a:r>
            <a:r>
              <a:rPr lang="en-US" dirty="0" err="1" smtClean="0"/>
              <a:t>Hou</a:t>
            </a:r>
            <a:r>
              <a:rPr lang="en-US" dirty="0" smtClean="0"/>
              <a:t> &amp; Han fitting of HII-region distances, radial scale ~ 14 </a:t>
            </a:r>
            <a:r>
              <a:rPr lang="en-US" dirty="0" err="1" smtClean="0"/>
              <a:t>kpc</a:t>
            </a:r>
            <a:r>
              <a:rPr lang="en-US" dirty="0" smtClean="0"/>
              <a:t>, H</a:t>
            </a:r>
            <a:r>
              <a:rPr lang="en-US" baseline="-25000" dirty="0" smtClean="0"/>
              <a:t>a</a:t>
            </a:r>
            <a:r>
              <a:rPr lang="en-US" dirty="0" smtClean="0"/>
              <a:t> =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a</a:t>
            </a:r>
            <a:r>
              <a:rPr lang="en-US" dirty="0" smtClean="0"/>
              <a:t> H</a:t>
            </a:r>
            <a:r>
              <a:rPr lang="en-US" baseline="-25000" dirty="0" smtClean="0"/>
              <a:t>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4293096"/>
            <a:ext cx="511256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Galactic Centre disk, central n</a:t>
            </a:r>
            <a:r>
              <a:rPr lang="en-US" baseline="-25000" dirty="0"/>
              <a:t>e</a:t>
            </a:r>
            <a:r>
              <a:rPr lang="en-US" dirty="0"/>
              <a:t>~6 cm</a:t>
            </a:r>
            <a:r>
              <a:rPr lang="en-US" baseline="30000" dirty="0"/>
              <a:t>-3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Local features: Local Bubble, LB rim (2 clumps), Gum Nebula., Loop I, Carina over-density, Sagittarius under-density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644008" y="620688"/>
            <a:ext cx="4507852" cy="3384376"/>
            <a:chOff x="4404560" y="620688"/>
            <a:chExt cx="4723876" cy="3384376"/>
          </a:xfrm>
        </p:grpSpPr>
        <p:grpSp>
          <p:nvGrpSpPr>
            <p:cNvPr id="50" name="Group 49"/>
            <p:cNvGrpSpPr/>
            <p:nvPr/>
          </p:nvGrpSpPr>
          <p:grpSpPr>
            <a:xfrm>
              <a:off x="4404560" y="620688"/>
              <a:ext cx="4723876" cy="3384376"/>
              <a:chOff x="4416102" y="620688"/>
              <a:chExt cx="4723876" cy="3384376"/>
            </a:xfrm>
          </p:grpSpPr>
          <p:pic>
            <p:nvPicPr>
              <p:cNvPr id="10" name="Picture 9" descr="ne_RG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6102" y="620688"/>
                <a:ext cx="4723876" cy="3384376"/>
              </a:xfrm>
              <a:prstGeom prst="rect">
                <a:avLst/>
              </a:prstGeom>
              <a:ln w="12700" cmpd="sng">
                <a:solidFill>
                  <a:schemeClr val="tx1"/>
                </a:solidFill>
              </a:ln>
            </p:spPr>
          </p:pic>
          <p:grpSp>
            <p:nvGrpSpPr>
              <p:cNvPr id="49" name="Group 48"/>
              <p:cNvGrpSpPr/>
              <p:nvPr/>
            </p:nvGrpSpPr>
            <p:grpSpPr>
              <a:xfrm>
                <a:off x="4939635" y="702626"/>
                <a:ext cx="3736104" cy="2438342"/>
                <a:chOff x="4939635" y="702626"/>
                <a:chExt cx="3736104" cy="2438342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5220072" y="2780928"/>
                  <a:ext cx="8679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6800"/>
                      </a:solidFill>
                    </a:rPr>
                    <a:t>Thin disk</a:t>
                  </a:r>
                  <a:endParaRPr lang="en-US" sz="1400" dirty="0">
                    <a:solidFill>
                      <a:srgbClr val="006800"/>
                    </a:solidFill>
                  </a:endParaRPr>
                </a:p>
              </p:txBody>
            </p:sp>
            <p:cxnSp>
              <p:nvCxnSpPr>
                <p:cNvPr id="4" name="Straight Arrow Connector 3"/>
                <p:cNvCxnSpPr/>
                <p:nvPr/>
              </p:nvCxnSpPr>
              <p:spPr bwMode="auto">
                <a:xfrm flipH="1" flipV="1">
                  <a:off x="5076056" y="2780928"/>
                  <a:ext cx="216024" cy="144016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68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6" name="Straight Arrow Connector 15"/>
                <p:cNvCxnSpPr/>
                <p:nvPr/>
              </p:nvCxnSpPr>
              <p:spPr bwMode="auto">
                <a:xfrm flipH="1" flipV="1">
                  <a:off x="6876256" y="2492896"/>
                  <a:ext cx="144016" cy="36004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68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4939635" y="702626"/>
                  <a:ext cx="16503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6800"/>
                      </a:solidFill>
                    </a:rPr>
                    <a:t>Galactic Centre disk</a:t>
                  </a:r>
                  <a:endParaRPr lang="en-US" sz="1400" dirty="0">
                    <a:solidFill>
                      <a:srgbClr val="006800"/>
                    </a:solidFill>
                  </a:endParaRPr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 bwMode="auto">
                <a:xfrm flipH="1">
                  <a:off x="4960262" y="980728"/>
                  <a:ext cx="216024" cy="21602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68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7" name="Straight Arrow Connector 26"/>
                <p:cNvCxnSpPr/>
                <p:nvPr/>
              </p:nvCxnSpPr>
              <p:spPr bwMode="auto">
                <a:xfrm flipH="1" flipV="1">
                  <a:off x="6588224" y="2780928"/>
                  <a:ext cx="216024" cy="36004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68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7668344" y="1032991"/>
                  <a:ext cx="100739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6800"/>
                      </a:solidFill>
                    </a:rPr>
                    <a:t>Spiral arms</a:t>
                  </a:r>
                  <a:endParaRPr lang="en-US" sz="1400" dirty="0">
                    <a:solidFill>
                      <a:srgbClr val="006800"/>
                    </a:solidFill>
                  </a:endParaRP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 bwMode="auto">
                <a:xfrm flipH="1">
                  <a:off x="7020272" y="1268760"/>
                  <a:ext cx="720080" cy="43204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68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9" name="Straight Arrow Connector 38"/>
                <p:cNvCxnSpPr/>
                <p:nvPr/>
              </p:nvCxnSpPr>
              <p:spPr bwMode="auto">
                <a:xfrm>
                  <a:off x="7740352" y="1268760"/>
                  <a:ext cx="0" cy="36004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68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6876256" y="744959"/>
                  <a:ext cx="14542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6800"/>
                      </a:solidFill>
                    </a:rPr>
                    <a:t>Local Bubble rim</a:t>
                  </a:r>
                  <a:endParaRPr lang="en-US" sz="1400" dirty="0">
                    <a:solidFill>
                      <a:srgbClr val="006800"/>
                    </a:solidFill>
                  </a:endParaRP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 bwMode="auto">
                <a:xfrm flipH="1">
                  <a:off x="6660232" y="980728"/>
                  <a:ext cx="288032" cy="28803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68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sp>
          <p:nvSpPr>
            <p:cNvPr id="14" name="TextBox 13"/>
            <p:cNvSpPr txBox="1"/>
            <p:nvPr/>
          </p:nvSpPr>
          <p:spPr>
            <a:xfrm>
              <a:off x="6948264" y="2780928"/>
              <a:ext cx="947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6800"/>
                  </a:solidFill>
                </a:rPr>
                <a:t>Thick disk</a:t>
              </a:r>
              <a:endParaRPr lang="en-US" sz="1400" dirty="0">
                <a:solidFill>
                  <a:srgbClr val="0068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60232" y="3068960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6800"/>
                  </a:solidFill>
                </a:rPr>
                <a:t>Local Bubble</a:t>
              </a:r>
              <a:endParaRPr lang="en-US" sz="1400" dirty="0">
                <a:solidFill>
                  <a:srgbClr val="006800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220072" y="4048750"/>
            <a:ext cx="3928368" cy="2764626"/>
            <a:chOff x="5220072" y="4048750"/>
            <a:chExt cx="3928368" cy="2764626"/>
          </a:xfrm>
        </p:grpSpPr>
        <p:pic>
          <p:nvPicPr>
            <p:cNvPr id="11" name="Picture 10" descr="sh_RG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4048750"/>
              <a:ext cx="3928368" cy="2764626"/>
            </a:xfrm>
            <a:prstGeom prst="rect">
              <a:avLst/>
            </a:prstGeom>
            <a:ln w="12700" cmpd="sng">
              <a:solidFill>
                <a:srgbClr val="006800"/>
              </a:solidFill>
            </a:ln>
          </p:spPr>
        </p:pic>
        <p:sp>
          <p:nvSpPr>
            <p:cNvPr id="68" name="TextBox 67"/>
            <p:cNvSpPr txBox="1"/>
            <p:nvPr/>
          </p:nvSpPr>
          <p:spPr>
            <a:xfrm>
              <a:off x="8572376" y="6093296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6800"/>
                  </a:solidFill>
                </a:rPr>
                <a:t>H</a:t>
              </a:r>
              <a:r>
                <a:rPr lang="en-US" sz="1400" baseline="-25000" dirty="0" smtClean="0">
                  <a:solidFill>
                    <a:srgbClr val="006800"/>
                  </a:solidFill>
                </a:rPr>
                <a:t>G</a:t>
              </a:r>
              <a:endParaRPr lang="en-US" sz="1400" baseline="-25000" dirty="0">
                <a:solidFill>
                  <a:srgbClr val="006800"/>
                </a:solidFill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 bwMode="auto">
            <a:xfrm flipH="1" flipV="1">
              <a:off x="8500368" y="6120606"/>
              <a:ext cx="144016" cy="1440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6935202" y="4797152"/>
              <a:ext cx="1165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6800"/>
                  </a:solidFill>
                </a:rPr>
                <a:t>Spiral arm H</a:t>
              </a:r>
              <a:r>
                <a:rPr lang="en-US" sz="1400" baseline="-25000" dirty="0" smtClean="0">
                  <a:solidFill>
                    <a:srgbClr val="006800"/>
                  </a:solidFill>
                </a:rPr>
                <a:t>a</a:t>
              </a:r>
              <a:endParaRPr lang="en-US" sz="1400" baseline="-25000" dirty="0">
                <a:solidFill>
                  <a:srgbClr val="0068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68344" y="5589240"/>
              <a:ext cx="1102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6800"/>
                  </a:solidFill>
                </a:rPr>
                <a:t>Thin disk H</a:t>
              </a:r>
              <a:r>
                <a:rPr lang="en-US" sz="1400" baseline="-25000" dirty="0" smtClean="0">
                  <a:solidFill>
                    <a:srgbClr val="006800"/>
                  </a:solidFill>
                </a:rPr>
                <a:t>2</a:t>
              </a:r>
              <a:endParaRPr lang="en-US" sz="1400" baseline="-25000" dirty="0">
                <a:solidFill>
                  <a:srgbClr val="006800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>
              <a:off x="7308304" y="5085184"/>
              <a:ext cx="144016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7812360" y="5877272"/>
              <a:ext cx="0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0892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-27384"/>
            <a:ext cx="5832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Pulsar </a:t>
            </a:r>
            <a:r>
              <a:rPr lang="en-US" sz="3600" b="1" dirty="0" smtClean="0">
                <a:solidFill>
                  <a:srgbClr val="0000FF"/>
                </a:solidFill>
              </a:rPr>
              <a:t>Timing</a:t>
            </a:r>
            <a:r>
              <a:rPr lang="en-US" sz="4000" b="1" dirty="0" smtClean="0">
                <a:solidFill>
                  <a:srgbClr val="0000FF"/>
                </a:solidFill>
              </a:rPr>
              <a:t> Parameters from the PPTA Dataset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parkes_blueday_m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2"/>
          <a:stretch/>
        </p:blipFill>
        <p:spPr>
          <a:xfrm>
            <a:off x="6374958" y="-27348"/>
            <a:ext cx="2805554" cy="234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60232" y="6237312"/>
            <a:ext cx="2363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(Reardon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268760"/>
            <a:ext cx="554461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20 MSPs, up to 17-yr data span, 3 bands (50cm, 20cm, 10cm)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Fit DM variations, noise models –        split-</a:t>
            </a:r>
            <a:r>
              <a:rPr lang="en-US" dirty="0" err="1" smtClean="0"/>
              <a:t>Cholesky</a:t>
            </a:r>
            <a:r>
              <a:rPr lang="en-US" dirty="0" smtClean="0"/>
              <a:t>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201" y="2852936"/>
            <a:ext cx="8911799" cy="38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Parallaxes for 16 pulsars, five not previously measured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Distances from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</a:t>
            </a:r>
            <a:r>
              <a:rPr lang="en-US" dirty="0" smtClean="0"/>
              <a:t> for six pulsars (</a:t>
            </a:r>
            <a:r>
              <a:rPr lang="en-US" dirty="0" err="1" smtClean="0"/>
              <a:t>Shklovskii</a:t>
            </a:r>
            <a:r>
              <a:rPr lang="en-US" dirty="0" smtClean="0"/>
              <a:t> effect)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For J0437-4715, timing </a:t>
            </a:r>
            <a:r>
              <a:rPr lang="en-US" dirty="0" err="1" smtClean="0"/>
              <a:t>px</a:t>
            </a:r>
            <a:r>
              <a:rPr lang="en-US" dirty="0" smtClean="0"/>
              <a:t> 6.37 ± 0.09 mas, distance 156.9 ± 2 pc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P</a:t>
            </a:r>
            <a:r>
              <a:rPr lang="en-US" baseline="-25000" dirty="0" err="1" smtClean="0"/>
              <a:t>b</a:t>
            </a:r>
            <a:r>
              <a:rPr lang="en-US" dirty="0" smtClean="0"/>
              <a:t> distance: 156.79 </a:t>
            </a:r>
            <a:r>
              <a:rPr lang="en-US" dirty="0"/>
              <a:t>± </a:t>
            </a:r>
            <a:r>
              <a:rPr lang="en-US" dirty="0" smtClean="0"/>
              <a:t>0.25 pc – </a:t>
            </a:r>
            <a:r>
              <a:rPr lang="en-US" dirty="0" smtClean="0">
                <a:solidFill>
                  <a:srgbClr val="008000"/>
                </a:solidFill>
              </a:rPr>
              <a:t>the most precisely known pulsar distance!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Improved measurement of Shapiro delay gives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c</a:t>
            </a:r>
            <a:r>
              <a:rPr lang="en-US" dirty="0" smtClean="0"/>
              <a:t> = 0.224±0.007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 and orbit inclination angle </a:t>
            </a:r>
            <a:r>
              <a:rPr lang="en-US" i="1" dirty="0" err="1" smtClean="0">
                <a:latin typeface="+mn-lt"/>
                <a:ea typeface="Wingdings"/>
                <a:cs typeface="Wingdings"/>
                <a:sym typeface="Wingdings"/>
              </a:rPr>
              <a:t>i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 = 137.56 </a:t>
            </a:r>
            <a:r>
              <a:rPr lang="en-US" dirty="0" smtClean="0"/>
              <a:t>± 0.04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  </a:t>
            </a:r>
            <a:r>
              <a:rPr lang="en-US" dirty="0" err="1" smtClean="0">
                <a:latin typeface="+mn-lt"/>
                <a:ea typeface="Wingdings"/>
                <a:cs typeface="Wingdings"/>
                <a:sym typeface="Wingdings"/>
              </a:rPr>
              <a:t>deg</a:t>
            </a:r>
            <a:endParaRPr lang="en-US" dirty="0">
              <a:sym typeface="Wingdings"/>
            </a:endParaRP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Can then derive </a:t>
            </a:r>
            <a:r>
              <a:rPr lang="en-US" dirty="0" err="1" smtClean="0">
                <a:latin typeface="+mn-lt"/>
                <a:ea typeface="Wingdings"/>
                <a:cs typeface="Wingdings"/>
                <a:sym typeface="Wingdings"/>
              </a:rPr>
              <a:t>M</a:t>
            </a:r>
            <a:r>
              <a:rPr lang="en-US" baseline="-25000" dirty="0" err="1" smtClean="0">
                <a:latin typeface="+mn-lt"/>
                <a:ea typeface="Wingdings"/>
                <a:cs typeface="Wingdings"/>
                <a:sym typeface="Wingdings"/>
              </a:rPr>
              <a:t>p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 = 1.44 </a:t>
            </a:r>
            <a:r>
              <a:rPr lang="en-US" dirty="0" smtClean="0"/>
              <a:t>± 0.07 </a:t>
            </a:r>
            <a:r>
              <a:rPr lang="en-US" dirty="0"/>
              <a:t>M</a:t>
            </a:r>
            <a:r>
              <a:rPr lang="en-US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– less than previous estimate (1.75 </a:t>
            </a:r>
            <a:r>
              <a:rPr lang="en-US" dirty="0"/>
              <a:t>± </a:t>
            </a:r>
            <a:r>
              <a:rPr lang="en-US" dirty="0" smtClean="0"/>
              <a:t>0.2 </a:t>
            </a:r>
            <a:r>
              <a:rPr lang="en-US" dirty="0"/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latin typeface="Times New Roman"/>
                <a:ea typeface="Wingdings"/>
                <a:cs typeface="Times New Roman"/>
                <a:sym typeface="Wingdings"/>
              </a:rPr>
              <a:t>, also from Shapiro delay)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9710" y="2879672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762867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037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711" y="44624"/>
            <a:ext cx="855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The GWB across 29 Decades of Frequency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gwb2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02" y="1556792"/>
            <a:ext cx="5119116" cy="252028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76256" y="6309320"/>
            <a:ext cx="212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Lasky</a:t>
            </a:r>
            <a:r>
              <a:rPr lang="en-US" sz="2000" dirty="0" smtClean="0">
                <a:solidFill>
                  <a:srgbClr val="008000"/>
                </a:solidFill>
              </a:rPr>
              <a:t>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82" y="764704"/>
            <a:ext cx="382483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Fluctuations in early Universe amplified by inflation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Expect wide-spectrum GWB, power-law slope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t</a:t>
            </a:r>
            <a:r>
              <a:rPr lang="en-US" dirty="0" smtClean="0"/>
              <a:t> above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eq</a:t>
            </a:r>
            <a:r>
              <a:rPr lang="en-US" dirty="0" smtClean="0"/>
              <a:t> </a:t>
            </a:r>
          </a:p>
        </p:txBody>
      </p:sp>
      <p:pic>
        <p:nvPicPr>
          <p:cNvPr id="6" name="Picture 5" descr="gwb_s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92696"/>
            <a:ext cx="4333188" cy="79208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29b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89"/>
          <a:stretch/>
        </p:blipFill>
        <p:spPr>
          <a:xfrm>
            <a:off x="33735" y="3933056"/>
            <a:ext cx="3746177" cy="280831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9483" y="3068960"/>
            <a:ext cx="313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</a:t>
            </a:r>
            <a:r>
              <a:rPr lang="en-US" sz="2000" i="1" dirty="0"/>
              <a:t>f</a:t>
            </a:r>
            <a:r>
              <a:rPr lang="en-US" sz="2000" i="1" baseline="-25000" dirty="0"/>
              <a:t>eq</a:t>
            </a:r>
            <a:r>
              <a:rPr lang="en-US" sz="2000" baseline="30000" dirty="0"/>
              <a:t>-1</a:t>
            </a:r>
            <a:r>
              <a:rPr lang="en-US" sz="2000" dirty="0"/>
              <a:t> = size of Universe at radiation/matter equality)</a:t>
            </a:r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51920" y="4130203"/>
            <a:ext cx="529208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Planck + </a:t>
            </a:r>
            <a:r>
              <a:rPr lang="en-US" dirty="0" err="1" smtClean="0"/>
              <a:t>Sth</a:t>
            </a:r>
            <a:r>
              <a:rPr lang="en-US" dirty="0" smtClean="0"/>
              <a:t> Pole CMB telescopes constrain tensor-scalar ratio </a:t>
            </a:r>
            <a:r>
              <a:rPr lang="en-US" i="1" dirty="0" smtClean="0"/>
              <a:t>r</a:t>
            </a:r>
            <a:r>
              <a:rPr lang="en-US" dirty="0" smtClean="0"/>
              <a:t> &lt; 5,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t</a:t>
            </a:r>
            <a:r>
              <a:rPr lang="en-US" dirty="0" smtClean="0"/>
              <a:t> &lt; 5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PPTA GWB limit constrains </a:t>
            </a:r>
            <a:r>
              <a:rPr lang="en-US" i="1" dirty="0" err="1"/>
              <a:t>n</a:t>
            </a:r>
            <a:r>
              <a:rPr lang="en-US" i="1" baseline="-25000" dirty="0" err="1"/>
              <a:t>t</a:t>
            </a:r>
            <a:r>
              <a:rPr lang="en-US" dirty="0"/>
              <a:t> &lt; </a:t>
            </a:r>
            <a:r>
              <a:rPr lang="en-US" dirty="0" smtClean="0"/>
              <a:t>0.35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With CMB, also constrains </a:t>
            </a:r>
            <a:r>
              <a:rPr lang="en-US" i="1" dirty="0"/>
              <a:t>r</a:t>
            </a:r>
            <a:r>
              <a:rPr lang="en-US" dirty="0"/>
              <a:t> &lt; </a:t>
            </a:r>
            <a:r>
              <a:rPr lang="en-US" dirty="0" smtClean="0"/>
              <a:t>0.5</a:t>
            </a:r>
            <a:endParaRPr lang="en-US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Rules out some theories of early Universe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3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-99392"/>
            <a:ext cx="6463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</a:rPr>
              <a:t>Localisation</a:t>
            </a:r>
            <a:r>
              <a:rPr lang="en-US" sz="4000" b="1" dirty="0" smtClean="0">
                <a:solidFill>
                  <a:srgbClr val="0000FF"/>
                </a:solidFill>
              </a:rPr>
              <a:t> of a GW Source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source_lo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80"/>
            <a:ext cx="4427984" cy="258299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50320" y="3100898"/>
            <a:ext cx="199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800"/>
                </a:solidFill>
              </a:rPr>
              <a:t>(Zhu et al. (2015)</a:t>
            </a:r>
            <a:endParaRPr lang="en-US" sz="2000" dirty="0">
              <a:solidFill>
                <a:srgbClr val="0068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20688"/>
            <a:ext cx="446449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PPTA data set with simulated source in </a:t>
            </a:r>
            <a:r>
              <a:rPr lang="en-US" dirty="0" err="1" smtClean="0"/>
              <a:t>Fornax</a:t>
            </a:r>
            <a:r>
              <a:rPr lang="en-US" dirty="0" smtClean="0"/>
              <a:t> cluster, S/N ~ 5</a:t>
            </a:r>
            <a:r>
              <a:rPr lang="en-US" dirty="0"/>
              <a:t>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Earth-term correlation statistic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Max detection statistic (o) close to source position (  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Localisation</a:t>
            </a:r>
            <a:r>
              <a:rPr lang="en-US" dirty="0" smtClean="0"/>
              <a:t> poor ~ 400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 smtClean="0"/>
          </a:p>
        </p:txBody>
      </p:sp>
      <p:pic>
        <p:nvPicPr>
          <p:cNvPr id="6" name="Picture 5" descr="ant_frin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17032"/>
            <a:ext cx="2516134" cy="249841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164288" y="6237312"/>
            <a:ext cx="186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800"/>
                </a:solidFill>
              </a:rPr>
              <a:t>(Lee et al. 2011)</a:t>
            </a:r>
            <a:endParaRPr lang="en-US" sz="2000" dirty="0">
              <a:solidFill>
                <a:srgbClr val="0068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3098571"/>
            <a:ext cx="619268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Use pulsar term! – </a:t>
            </a:r>
            <a:r>
              <a:rPr lang="en-US" dirty="0" smtClean="0">
                <a:solidFill>
                  <a:srgbClr val="008000"/>
                </a:solidFill>
              </a:rPr>
              <a:t>pulsar-Earth interferometer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Fringe spacing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f</a:t>
            </a:r>
            <a:r>
              <a:rPr lang="en-US" dirty="0" smtClean="0"/>
              <a:t> =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GW</a:t>
            </a:r>
            <a:r>
              <a:rPr lang="en-US" dirty="0" smtClean="0"/>
              <a:t>/[2π</a:t>
            </a:r>
            <a:r>
              <a:rPr lang="en-US" i="1" dirty="0" smtClean="0"/>
              <a:t>d</a:t>
            </a:r>
            <a:r>
              <a:rPr lang="en-US" dirty="0"/>
              <a:t>(1+γ</a:t>
            </a:r>
            <a:r>
              <a:rPr lang="en-US" dirty="0" smtClean="0"/>
              <a:t>)] – few arc min  (</a:t>
            </a:r>
            <a:r>
              <a:rPr lang="en-US" dirty="0" err="1" smtClean="0"/>
              <a:t>γ</a:t>
            </a:r>
            <a:r>
              <a:rPr lang="en-US" dirty="0" smtClean="0"/>
              <a:t> is </a:t>
            </a:r>
            <a:r>
              <a:rPr lang="en-US" dirty="0" err="1" smtClean="0"/>
              <a:t>psr</a:t>
            </a:r>
            <a:r>
              <a:rPr lang="en-US" dirty="0" smtClean="0"/>
              <a:t> </a:t>
            </a:r>
            <a:r>
              <a:rPr lang="en-US" i="1" dirty="0"/>
              <a:t>z</a:t>
            </a:r>
            <a:r>
              <a:rPr lang="en-US" dirty="0"/>
              <a:t> </a:t>
            </a:r>
            <a:r>
              <a:rPr lang="en-US" dirty="0" err="1" smtClean="0"/>
              <a:t>dirn</a:t>
            </a:r>
            <a:r>
              <a:rPr lang="en-US" dirty="0" smtClean="0"/>
              <a:t> cosine, GW source </a:t>
            </a:r>
            <a:r>
              <a:rPr lang="en-US" dirty="0" err="1" smtClean="0"/>
              <a:t>dirn</a:t>
            </a:r>
            <a:r>
              <a:rPr lang="en-US" dirty="0" smtClean="0"/>
              <a:t> -</a:t>
            </a:r>
            <a:r>
              <a:rPr lang="en-US" i="1" dirty="0" smtClean="0"/>
              <a:t>z</a:t>
            </a:r>
            <a:r>
              <a:rPr lang="en-US" dirty="0" smtClean="0"/>
              <a:t> 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err="1" smtClean="0"/>
              <a:t>Localisation</a:t>
            </a:r>
            <a:r>
              <a:rPr lang="en-US" dirty="0" smtClean="0"/>
              <a:t> ~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f</a:t>
            </a:r>
            <a:r>
              <a:rPr lang="en-US" baseline="-25000" dirty="0" smtClean="0"/>
              <a:t> </a:t>
            </a:r>
            <a:r>
              <a:rPr lang="en-US" dirty="0" smtClean="0"/>
              <a:t>/(S/N) – sub-arc-min possible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However, pulsar distances must be known to better than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GW</a:t>
            </a:r>
            <a:r>
              <a:rPr lang="en-US" dirty="0" smtClean="0"/>
              <a:t>/(1+γ)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So far, only one pulsar (J0437-4715) has a sufficiently accurate distance </a:t>
            </a:r>
            <a:r>
              <a:rPr lang="en-US" sz="2000" dirty="0">
                <a:solidFill>
                  <a:srgbClr val="006800"/>
                </a:solidFill>
              </a:rPr>
              <a:t>(Reardon et al. 2015</a:t>
            </a:r>
            <a:r>
              <a:rPr lang="en-US" sz="2000" dirty="0" smtClean="0">
                <a:solidFill>
                  <a:srgbClr val="006800"/>
                </a:solidFill>
              </a:rPr>
              <a:t>)</a:t>
            </a:r>
            <a:endParaRPr lang="en-US" sz="2000" dirty="0">
              <a:solidFill>
                <a:srgbClr val="006800"/>
              </a:solidFill>
            </a:endParaRPr>
          </a:p>
        </p:txBody>
      </p:sp>
      <p:sp>
        <p:nvSpPr>
          <p:cNvPr id="8" name="Diamond 7"/>
          <p:cNvSpPr/>
          <p:nvPr/>
        </p:nvSpPr>
        <p:spPr bwMode="auto">
          <a:xfrm>
            <a:off x="2788294" y="2398365"/>
            <a:ext cx="144016" cy="216024"/>
          </a:xfrm>
          <a:prstGeom prst="diamon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8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683568" y="46365"/>
            <a:ext cx="7905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3600" b="1" dirty="0">
                <a:solidFill>
                  <a:srgbClr val="0000FF"/>
                </a:solidFill>
              </a:rPr>
              <a:t>T</a:t>
            </a:r>
            <a:r>
              <a:rPr lang="en-US" sz="3600" b="1" dirty="0" smtClean="0">
                <a:solidFill>
                  <a:srgbClr val="0000FF"/>
                </a:solidFill>
              </a:rPr>
              <a:t>he International Pulsar Timing Array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79513" y="769347"/>
            <a:ext cx="893952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The IPTA is a </a:t>
            </a:r>
            <a:r>
              <a:rPr lang="en-US" b="1" dirty="0">
                <a:solidFill>
                  <a:srgbClr val="CC0000"/>
                </a:solidFill>
              </a:rPr>
              <a:t>consortium of consortia</a:t>
            </a:r>
            <a:r>
              <a:rPr lang="en-US" dirty="0"/>
              <a:t>, </a:t>
            </a:r>
            <a:r>
              <a:rPr lang="en-US" dirty="0" smtClean="0"/>
              <a:t>formed from </a:t>
            </a:r>
            <a:r>
              <a:rPr lang="en-US" dirty="0"/>
              <a:t>existing </a:t>
            </a:r>
            <a:r>
              <a:rPr lang="en-US" dirty="0" smtClean="0"/>
              <a:t>PTAs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Currently three members: EPTA, </a:t>
            </a:r>
            <a:r>
              <a:rPr lang="en-US" dirty="0" err="1" smtClean="0"/>
              <a:t>NANOGrav</a:t>
            </a:r>
            <a:r>
              <a:rPr lang="en-US" dirty="0" smtClean="0"/>
              <a:t> and PPTA</a:t>
            </a:r>
            <a:endParaRPr lang="en-US" dirty="0"/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ims </a:t>
            </a:r>
            <a:r>
              <a:rPr lang="en-US" dirty="0" smtClean="0">
                <a:solidFill>
                  <a:srgbClr val="000000"/>
                </a:solidFill>
              </a:rPr>
              <a:t>are </a:t>
            </a:r>
            <a:r>
              <a:rPr lang="en-US" dirty="0">
                <a:solidFill>
                  <a:srgbClr val="000000"/>
                </a:solidFill>
              </a:rPr>
              <a:t>to facilitate collaboration </a:t>
            </a:r>
            <a:r>
              <a:rPr lang="en-US" dirty="0"/>
              <a:t>between participating PTA groups and to promote progress toward PTA scientific </a:t>
            </a:r>
            <a:r>
              <a:rPr lang="en-US" dirty="0" smtClean="0"/>
              <a:t>goals </a:t>
            </a:r>
            <a:endParaRPr lang="en-US" dirty="0"/>
          </a:p>
        </p:txBody>
      </p:sp>
      <p:pic>
        <p:nvPicPr>
          <p:cNvPr id="2" name="Picture 1" descr="IPTA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720" y="2564904"/>
            <a:ext cx="3456384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432496"/>
            <a:ext cx="54726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The IPTA </a:t>
            </a:r>
            <a:r>
              <a:rPr lang="en-US" dirty="0" err="1"/>
              <a:t>organises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annual Student Workshops and Science Meetings </a:t>
            </a:r>
            <a:r>
              <a:rPr lang="en-US" dirty="0"/>
              <a:t>– </a:t>
            </a:r>
            <a:r>
              <a:rPr lang="en-US" dirty="0" smtClean="0"/>
              <a:t>2017 </a:t>
            </a:r>
            <a:r>
              <a:rPr lang="en-US" dirty="0"/>
              <a:t>meetings </a:t>
            </a:r>
            <a:r>
              <a:rPr lang="en-US" dirty="0" smtClean="0"/>
              <a:t>will be in France in late June</a:t>
            </a:r>
          </a:p>
          <a:p>
            <a:pPr marL="198000" indent="-1980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Now have the combined DR1 data sets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Verbiest</a:t>
            </a:r>
            <a:r>
              <a:rPr lang="en-US" sz="2000" dirty="0" smtClean="0">
                <a:solidFill>
                  <a:srgbClr val="008000"/>
                </a:solidFill>
              </a:rPr>
              <a:t> et al. 2016) </a:t>
            </a:r>
            <a:r>
              <a:rPr lang="en-US" dirty="0" smtClean="0"/>
              <a:t>and working on DR2 which includes more recent data</a:t>
            </a:r>
          </a:p>
          <a:p>
            <a:pPr marL="198000" indent="-198000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Expect significant improvement in GW detection sensitivity and other scientific goals from analysis of full IPTA data set (at least 50 MSPs)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ta_dr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78" y="27384"/>
            <a:ext cx="4262742" cy="6858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9512" y="44624"/>
            <a:ext cx="4691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IPTA Data Release 1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6712"/>
            <a:ext cx="4788024" cy="564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Data from the EPTA, </a:t>
            </a:r>
            <a:r>
              <a:rPr lang="en-US" dirty="0" err="1" smtClean="0"/>
              <a:t>NANOGrav</a:t>
            </a:r>
            <a:r>
              <a:rPr lang="en-US" dirty="0" smtClean="0"/>
              <a:t> and PPTA (9 radio telescopes)</a:t>
            </a:r>
            <a:endParaRPr lang="en-US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Multi-band data, 300 – 3100 MHz for 49 pulsars, 5 – 27 </a:t>
            </a:r>
            <a:r>
              <a:rPr lang="en-US" dirty="0" err="1" smtClean="0"/>
              <a:t>yr</a:t>
            </a:r>
            <a:r>
              <a:rPr lang="en-US" dirty="0" smtClean="0"/>
              <a:t> data spans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Observing cadence 5 – 30 days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Determined instrumental offsets, DM variations, noise models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O</a:t>
            </a:r>
            <a:r>
              <a:rPr lang="en-US" dirty="0" smtClean="0"/>
              <a:t>verlapping datasets valuable in identifying source of timing irregularities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Of 26 pulsars with &gt;10-yr data spans, 25 show DM variations and 10 show evidence for intrinsic “red” timing noise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6381328"/>
            <a:ext cx="2335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Verbiest</a:t>
            </a:r>
            <a:r>
              <a:rPr lang="en-US" sz="2000" dirty="0" smtClean="0">
                <a:solidFill>
                  <a:srgbClr val="008000"/>
                </a:solidFill>
              </a:rPr>
              <a:t>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9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9146" y="-99392"/>
            <a:ext cx="4090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Pulsars as Clocks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89325"/>
            <a:ext cx="482453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Pulsars are timed against the most accurate international atomic timescales, TT(TAI) and TT(BIPM)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If all pulsars show the same timing signal, must be due to irregularities in the reference timescale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Can define a </a:t>
            </a:r>
            <a:r>
              <a:rPr lang="en-US" sz="2800" b="1" i="1" dirty="0" smtClean="0">
                <a:solidFill>
                  <a:srgbClr val="C10000"/>
                </a:solidFill>
              </a:rPr>
              <a:t>Pulsar Timescale </a:t>
            </a:r>
            <a:r>
              <a:rPr lang="en-US" dirty="0" smtClean="0"/>
              <a:t>which is:</a:t>
            </a:r>
            <a:endParaRPr lang="en-US" sz="2000" b="1" i="1" dirty="0" smtClean="0">
              <a:solidFill>
                <a:srgbClr val="C1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3933056"/>
            <a:ext cx="526297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/>
              <a:t>i</a:t>
            </a:r>
            <a:r>
              <a:rPr lang="en-US" dirty="0" smtClean="0"/>
              <a:t>ndependent of Earth-based timescales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/>
              <a:t>b</a:t>
            </a:r>
            <a:r>
              <a:rPr lang="en-US" dirty="0" smtClean="0"/>
              <a:t>ased on entirely different physics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/>
              <a:t>w</a:t>
            </a:r>
            <a:r>
              <a:rPr lang="en-US" dirty="0" smtClean="0"/>
              <a:t>ill continue for billions of years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6064" y="5355213"/>
            <a:ext cx="802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8000"/>
                </a:solidFill>
              </a:rPr>
              <a:t>Pulsars can provide a valuable independent check on the long-term stability of atomic timescales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2" name="Picture 1" descr="sundi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25" y="764704"/>
            <a:ext cx="418937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9146" y="-99392"/>
            <a:ext cx="5239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IPTA Pulsar Timescale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4481" y="3717032"/>
            <a:ext cx="1723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(Li et al. 2016)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89325"/>
            <a:ext cx="4824536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Using IPTA DR1 dataset, 49 MSPs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Fitted DM variations and noise models to multi-band data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Extrapolated DM noise models to single-band data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Used split-</a:t>
            </a:r>
            <a:r>
              <a:rPr lang="en-US" dirty="0" err="1" smtClean="0"/>
              <a:t>Cholesky</a:t>
            </a:r>
            <a:r>
              <a:rPr lang="en-US" dirty="0" smtClean="0"/>
              <a:t> method to get final noise models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Determined common-mode or clock term using Tempo2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32040" y="692696"/>
            <a:ext cx="4211960" cy="3045961"/>
            <a:chOff x="4932040" y="764704"/>
            <a:chExt cx="4211960" cy="3045961"/>
          </a:xfrm>
        </p:grpSpPr>
        <p:pic>
          <p:nvPicPr>
            <p:cNvPr id="6" name="Picture 5" descr="BIPM_TAI_PPTA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764704"/>
              <a:ext cx="4211960" cy="3045961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120560" y="2276872"/>
              <a:ext cx="19879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TT(BIPM) – TT(TAI)</a:t>
              </a:r>
              <a:endParaRPr lang="en-US" sz="1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4772" y="4293096"/>
            <a:ext cx="872546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Used TT(TAI) as reference time standard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TT(BIPM) is post-corrected version of TT(TAI)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Pulsar clock signal accurately follows known TT(BIPM) – TT(TAI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67544" y="566124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8000"/>
                </a:solidFill>
              </a:rPr>
              <a:t>Confirms that TT(BIPM) is more stable than TT(TAI</a:t>
            </a:r>
            <a:r>
              <a:rPr lang="en-US" sz="2800" b="1" i="1" dirty="0" smtClean="0">
                <a:solidFill>
                  <a:srgbClr val="008000"/>
                </a:solidFill>
              </a:rPr>
              <a:t>)</a:t>
            </a:r>
            <a:endParaRPr lang="en-US" sz="2800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7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0"/>
            <a:ext cx="884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Pulsar and Atomic-Clock Noise Spectra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4404" y="4757082"/>
            <a:ext cx="2756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(Coles et al., </a:t>
            </a:r>
            <a:r>
              <a:rPr lang="en-US" sz="2000" dirty="0" err="1" smtClean="0">
                <a:solidFill>
                  <a:srgbClr val="008000"/>
                </a:solidFill>
              </a:rPr>
              <a:t>unpublised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01" y="692696"/>
            <a:ext cx="4326876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11-year 10-cm data set for PSR J1909-3744 </a:t>
            </a:r>
            <a:r>
              <a:rPr lang="en-US" sz="2000" dirty="0" smtClean="0">
                <a:solidFill>
                  <a:srgbClr val="008000"/>
                </a:solidFill>
              </a:rPr>
              <a:t>(Shannon et al. 2015)</a:t>
            </a:r>
            <a:endParaRPr lang="en-US" dirty="0" smtClean="0">
              <a:solidFill>
                <a:srgbClr val="008000"/>
              </a:solidFill>
            </a:endParaRP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4-year USNO rubidium-fountain clock data </a:t>
            </a:r>
            <a:r>
              <a:rPr lang="en-US" sz="2000" dirty="0" smtClean="0">
                <a:solidFill>
                  <a:srgbClr val="008000"/>
                </a:solidFill>
              </a:rPr>
              <a:t>(D. </a:t>
            </a:r>
            <a:r>
              <a:rPr lang="en-US" sz="2000" dirty="0" err="1" smtClean="0">
                <a:solidFill>
                  <a:srgbClr val="008000"/>
                </a:solidFill>
              </a:rPr>
              <a:t>Matsakis</a:t>
            </a:r>
            <a:r>
              <a:rPr lang="en-US" sz="2000" dirty="0" smtClean="0">
                <a:solidFill>
                  <a:srgbClr val="008000"/>
                </a:solidFill>
              </a:rPr>
              <a:t>, priv. comm., cf. </a:t>
            </a:r>
            <a:r>
              <a:rPr lang="en-US" sz="2000" dirty="0" err="1" smtClean="0">
                <a:solidFill>
                  <a:srgbClr val="008000"/>
                </a:solidFill>
              </a:rPr>
              <a:t>Peil</a:t>
            </a:r>
            <a:r>
              <a:rPr lang="en-US" sz="2000" dirty="0" smtClean="0">
                <a:solidFill>
                  <a:srgbClr val="008000"/>
                </a:solidFill>
              </a:rPr>
              <a:t> et al. 2014) </a:t>
            </a:r>
            <a:endParaRPr lang="en-US" dirty="0" smtClean="0">
              <a:solidFill>
                <a:srgbClr val="000000"/>
              </a:solidFill>
            </a:endParaRP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Pulsar spectrum flat (“white”), 99 ns </a:t>
            </a:r>
            <a:r>
              <a:rPr lang="en-US" dirty="0" err="1" smtClean="0">
                <a:solidFill>
                  <a:srgbClr val="000000"/>
                </a:solidFill>
              </a:rPr>
              <a:t>rms</a:t>
            </a:r>
            <a:r>
              <a:rPr lang="en-US" dirty="0" smtClean="0">
                <a:solidFill>
                  <a:srgbClr val="000000"/>
                </a:solidFill>
              </a:rPr>
              <a:t> timing residual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Clock spectrum “red” power-law, slope = -3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Extrapolation of both spectra gives equal noise power at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5445224"/>
            <a:ext cx="892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C0000"/>
                </a:solidFill>
              </a:rPr>
              <a:t>Stability of pulsar clock will likely exceed that of current best long-running atomic clock for timescales </a:t>
            </a:r>
            <a:r>
              <a:rPr lang="en-US" sz="2800" b="1" i="1" dirty="0" smtClean="0">
                <a:solidFill>
                  <a:srgbClr val="CC0000"/>
                </a:solidFill>
              </a:rPr>
              <a:t>&gt;</a:t>
            </a:r>
            <a:r>
              <a:rPr lang="en-US" sz="2800" b="1" i="1" dirty="0" smtClean="0">
                <a:solidFill>
                  <a:srgbClr val="CC0000"/>
                </a:solidFill>
              </a:rPr>
              <a:t>~ 15</a:t>
            </a:r>
            <a:r>
              <a:rPr lang="en-US" sz="2800" b="1" i="1" dirty="0" smtClean="0">
                <a:solidFill>
                  <a:srgbClr val="CC0000"/>
                </a:solidFill>
              </a:rPr>
              <a:t> </a:t>
            </a:r>
            <a:r>
              <a:rPr lang="en-US" sz="2800" b="1" i="1" dirty="0" smtClean="0">
                <a:solidFill>
                  <a:srgbClr val="CC0000"/>
                </a:solidFill>
              </a:rPr>
              <a:t>years </a:t>
            </a:r>
            <a:endParaRPr lang="en-US" sz="2800" b="1" i="1" dirty="0">
              <a:solidFill>
                <a:srgbClr val="CC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287" y="5013176"/>
            <a:ext cx="7029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0.065 cycles/year – pulsar will reach that in a few years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283968" y="980728"/>
            <a:ext cx="4860032" cy="3814703"/>
            <a:chOff x="4283968" y="980728"/>
            <a:chExt cx="4860032" cy="3814703"/>
          </a:xfrm>
        </p:grpSpPr>
        <p:pic>
          <p:nvPicPr>
            <p:cNvPr id="2" name="Picture 1" descr="psr-clock_spectra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2" t="15563" r="14591" b="6032"/>
            <a:stretch/>
          </p:blipFill>
          <p:spPr>
            <a:xfrm>
              <a:off x="4283968" y="980728"/>
              <a:ext cx="4860032" cy="3814703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076056" y="3060248"/>
              <a:ext cx="158417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90% confidence limits</a:t>
              </a:r>
              <a:endParaRPr lang="en-US" sz="1600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5652120" y="2780928"/>
              <a:ext cx="288032" cy="3600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8472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418-DE4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28" y="775419"/>
            <a:ext cx="4619951" cy="466980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547664" y="-99392"/>
            <a:ext cx="6045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Solar System Ephemerides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2701" y="5405154"/>
            <a:ext cx="3197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(Shannon et al., unpublished)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603841"/>
            <a:ext cx="4536504" cy="520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All pulsar timing data referred to the solar-system </a:t>
            </a:r>
            <a:r>
              <a:rPr lang="en-US" dirty="0" err="1" smtClean="0"/>
              <a:t>barycentre</a:t>
            </a:r>
            <a:r>
              <a:rPr lang="en-US" dirty="0" smtClean="0"/>
              <a:t> using a planetary ephemeris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Most commonly used are the “DE” series from JPL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With DE418, PSR J1909-3744 timing residuals are “white”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ith later ephemerides (DE421 – DE435) red noise in J1909-3744 progressively increases!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With DE435, J1909-3744 residuals track simulated </a:t>
            </a:r>
            <a:r>
              <a:rPr lang="en-US" dirty="0" err="1" smtClean="0"/>
              <a:t>ToAs</a:t>
            </a:r>
            <a:r>
              <a:rPr lang="en-US" dirty="0" smtClean="0"/>
              <a:t> representing DE435 – DE418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593011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C0000"/>
                </a:solidFill>
              </a:rPr>
              <a:t>Suggests that later ephemerides are inferior to DE418!?</a:t>
            </a:r>
            <a:endParaRPr lang="en-US" sz="2800" b="1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5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21406"/>
            <a:ext cx="6900676" cy="3836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-27384"/>
            <a:ext cx="4890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Future Developments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6" y="620688"/>
            <a:ext cx="86085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Large new radio </a:t>
            </a:r>
            <a:r>
              <a:rPr lang="en-US" dirty="0" smtClean="0"/>
              <a:t>telescopes (e.g., FAST, LOFAR, CHIME, SKA) </a:t>
            </a:r>
            <a:r>
              <a:rPr lang="en-US" dirty="0" smtClean="0"/>
              <a:t>will give increased sensitivity for all pulsar research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Large single dishes </a:t>
            </a:r>
            <a:r>
              <a:rPr lang="en-US" dirty="0" smtClean="0"/>
              <a:t>like </a:t>
            </a:r>
            <a:r>
              <a:rPr lang="en-US" dirty="0" smtClean="0"/>
              <a:t>FAST </a:t>
            </a:r>
            <a:r>
              <a:rPr lang="en-US" dirty="0" smtClean="0"/>
              <a:t>are the most versatile and useful 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Ultra-wideband receiving systems provide many advantages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GPU-based signal processing systems are fast and adaptable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048762">
            <a:off x="1593396" y="4499330"/>
            <a:ext cx="6297722" cy="132343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C0000"/>
                </a:solidFill>
              </a:rPr>
              <a:t>China has a big future in radio astronomy!</a:t>
            </a:r>
            <a:endParaRPr lang="en-US" sz="4000" b="1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1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2203" y="-27384"/>
            <a:ext cx="4283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N</a:t>
            </a:r>
            <a:r>
              <a:rPr lang="en-US" sz="4000" b="1" baseline="-25000" dirty="0" smtClean="0">
                <a:solidFill>
                  <a:srgbClr val="0000FF"/>
                </a:solidFill>
              </a:rPr>
              <a:t>e</a:t>
            </a:r>
            <a:r>
              <a:rPr lang="en-US" sz="4000" b="1" dirty="0" smtClean="0">
                <a:solidFill>
                  <a:srgbClr val="0000FF"/>
                </a:solidFill>
              </a:rPr>
              <a:t> in Local Region</a:t>
            </a:r>
            <a:endParaRPr lang="en-US" sz="4000" b="1" dirty="0">
              <a:solidFill>
                <a:srgbClr val="0000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75556" y="713270"/>
            <a:ext cx="7168852" cy="6144730"/>
            <a:chOff x="1075556" y="713270"/>
            <a:chExt cx="7168852" cy="6144730"/>
          </a:xfrm>
        </p:grpSpPr>
        <p:pic>
          <p:nvPicPr>
            <p:cNvPr id="4" name="Picture 3" descr="ne_local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56" y="713270"/>
              <a:ext cx="7168852" cy="6144730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123728" y="2852936"/>
              <a:ext cx="123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6800"/>
                  </a:solidFill>
                </a:rPr>
                <a:t>Gum Nebula</a:t>
              </a:r>
              <a:endParaRPr lang="en-US" sz="1600" dirty="0">
                <a:solidFill>
                  <a:srgbClr val="0068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36493" y="2586390"/>
              <a:ext cx="12957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6800"/>
                  </a:solidFill>
                </a:rPr>
                <a:t>Local Bubble</a:t>
              </a:r>
              <a:endParaRPr lang="en-US" sz="1600" dirty="0">
                <a:solidFill>
                  <a:srgbClr val="0068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4788024" y="2780928"/>
              <a:ext cx="7200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3131840" y="1268760"/>
              <a:ext cx="136815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6800"/>
                  </a:solidFill>
                </a:rPr>
                <a:t>Local Bubble rim 1,2</a:t>
              </a:r>
              <a:endParaRPr lang="en-US" sz="1600" dirty="0">
                <a:solidFill>
                  <a:srgbClr val="0068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3851920" y="1844824"/>
              <a:ext cx="576064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3851920" y="1844824"/>
              <a:ext cx="360040" cy="7920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5364088" y="3573016"/>
              <a:ext cx="7374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6800"/>
                  </a:solidFill>
                </a:rPr>
                <a:t>Loop I</a:t>
              </a:r>
              <a:endParaRPr lang="en-US" sz="1600" dirty="0">
                <a:solidFill>
                  <a:srgbClr val="0068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4788024" y="3284984"/>
              <a:ext cx="648072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1979712" y="4437112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Carina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80112" y="5229200"/>
              <a:ext cx="10623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Sagittarius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13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068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8000"/>
                </a:solidFill>
              </a:rPr>
              <a:t>Many new and exciting results in p</a:t>
            </a:r>
            <a:r>
              <a:rPr lang="en-US" sz="4000" b="1" i="1" dirty="0" smtClean="0">
                <a:solidFill>
                  <a:srgbClr val="008000"/>
                </a:solidFill>
              </a:rPr>
              <a:t>ulsar and FRB astronomy and astrophysics</a:t>
            </a:r>
            <a:endParaRPr lang="en-US" sz="4000" b="1" i="1" dirty="0" smtClean="0">
              <a:solidFill>
                <a:srgbClr val="008000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627784" y="3501008"/>
            <a:ext cx="352839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kumimoji="1" lang="zh-CN" altLang="en-US" sz="9600" b="1" dirty="0">
                <a:solidFill>
                  <a:srgbClr val="CC0000"/>
                </a:solidFill>
                <a:ea typeface="宋体" charset="0"/>
                <a:cs typeface="宋体" charset="0"/>
              </a:rPr>
              <a:t>谢</a:t>
            </a:r>
            <a:r>
              <a:rPr kumimoji="1" lang="en-US" altLang="zh-CN" sz="9600" b="1" dirty="0">
                <a:solidFill>
                  <a:srgbClr val="CC0000"/>
                </a:solidFill>
                <a:ea typeface="宋体" charset="0"/>
                <a:cs typeface="宋体" charset="0"/>
              </a:rPr>
              <a:t> </a:t>
            </a:r>
            <a:r>
              <a:rPr kumimoji="1" lang="zh-CN" altLang="en-US" sz="9600" b="1" dirty="0">
                <a:solidFill>
                  <a:srgbClr val="CC0000"/>
                </a:solidFill>
                <a:ea typeface="宋体" charset="0"/>
                <a:cs typeface="宋体" charset="0"/>
              </a:rPr>
              <a:t>谢</a:t>
            </a:r>
            <a:endParaRPr kumimoji="1" lang="en-US" altLang="zh-CN" sz="9600" b="1" dirty="0">
              <a:solidFill>
                <a:srgbClr val="CC0000"/>
              </a:solidFill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27687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8000"/>
                </a:solidFill>
              </a:rPr>
              <a:t>G</a:t>
            </a:r>
            <a:r>
              <a:rPr lang="en-US" sz="4000" b="1" i="1" dirty="0" smtClean="0">
                <a:solidFill>
                  <a:srgbClr val="008000"/>
                </a:solidFill>
              </a:rPr>
              <a:t>reat potential for future research!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4643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-15190"/>
            <a:ext cx="5597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Thick Disk: </a:t>
            </a:r>
            <a:r>
              <a:rPr lang="en-US" sz="4000" b="1" dirty="0" err="1" smtClean="0">
                <a:solidFill>
                  <a:srgbClr val="0000FF"/>
                </a:solidFill>
              </a:rPr>
              <a:t>DM</a:t>
            </a:r>
            <a:r>
              <a:rPr lang="en-US" sz="4000" b="1" baseline="-25000" dirty="0" err="1" smtClean="0">
                <a:solidFill>
                  <a:srgbClr val="0000FF"/>
                </a:solidFill>
              </a:rPr>
              <a:t>perp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vs</a:t>
            </a:r>
            <a:r>
              <a:rPr lang="en-US" sz="4000" b="1" dirty="0" smtClean="0">
                <a:solidFill>
                  <a:srgbClr val="0000FF"/>
                </a:solidFill>
              </a:rPr>
              <a:t> |z|</a:t>
            </a:r>
            <a:endParaRPr lang="en-US" sz="4000" b="1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9592" y="820260"/>
            <a:ext cx="7452320" cy="4768980"/>
            <a:chOff x="648072" y="1036284"/>
            <a:chExt cx="7956376" cy="5705084"/>
          </a:xfrm>
        </p:grpSpPr>
        <p:pic>
          <p:nvPicPr>
            <p:cNvPr id="4" name="Picture 3" descr="dm-z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72" y="1036284"/>
              <a:ext cx="7956376" cy="5705084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3" name="Oval 2"/>
            <p:cNvSpPr/>
            <p:nvPr/>
          </p:nvSpPr>
          <p:spPr bwMode="auto">
            <a:xfrm flipH="1">
              <a:off x="6660232" y="5661248"/>
              <a:ext cx="72008" cy="72008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77249" y="5517232"/>
              <a:ext cx="1438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Thick disk only</a:t>
              </a:r>
              <a:endParaRPr lang="en-US" sz="1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5576" y="5592142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YMW16 predicts distances more accurately than either NE2001 or TC93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-27384"/>
            <a:ext cx="6889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Galactic Scattering Timescales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294" y="5085184"/>
            <a:ext cx="853310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8000" indent="-198000" algn="ctr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+mn-lt"/>
              </a:rPr>
              <a:t>Predicted scattering times based on </a:t>
            </a:r>
            <a:r>
              <a:rPr lang="en-US" dirty="0" err="1" smtClean="0">
                <a:latin typeface="+mn-lt"/>
              </a:rPr>
              <a:t>Krishnakumar</a:t>
            </a:r>
            <a:r>
              <a:rPr lang="en-US" dirty="0" smtClean="0">
                <a:latin typeface="+mn-lt"/>
              </a:rPr>
              <a:t> et al. (2015) fit:</a:t>
            </a:r>
          </a:p>
          <a:p>
            <a:pPr algn="ctr">
              <a:spcAft>
                <a:spcPts val="600"/>
              </a:spcAft>
            </a:pP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+mn-lt"/>
              </a:rPr>
              <a:t>sc</a:t>
            </a:r>
            <a:r>
              <a:rPr lang="en-US" sz="2000" dirty="0" smtClean="0">
                <a:latin typeface="+mn-lt"/>
              </a:rPr>
              <a:t>(DM) </a:t>
            </a:r>
            <a:r>
              <a:rPr lang="en-US" dirty="0" smtClean="0">
                <a:latin typeface="+mn-lt"/>
              </a:rPr>
              <a:t>= 4.10 x 10</a:t>
            </a:r>
            <a:r>
              <a:rPr lang="en-US" baseline="30000" dirty="0" smtClean="0">
                <a:latin typeface="+mn-lt"/>
              </a:rPr>
              <a:t>-11 </a:t>
            </a:r>
            <a:r>
              <a:rPr lang="en-US" dirty="0" smtClean="0">
                <a:latin typeface="+mn-lt"/>
              </a:rPr>
              <a:t>DM</a:t>
            </a:r>
            <a:r>
              <a:rPr lang="en-US" baseline="30000" dirty="0" smtClean="0">
                <a:latin typeface="+mn-lt"/>
              </a:rPr>
              <a:t>2.2 </a:t>
            </a:r>
            <a:r>
              <a:rPr lang="en-US" dirty="0" smtClean="0">
                <a:latin typeface="+mn-lt"/>
              </a:rPr>
              <a:t>(1.0 + 0.00194 DM</a:t>
            </a:r>
            <a:r>
              <a:rPr lang="en-US" baseline="30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199" y="5877272"/>
            <a:ext cx="8456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buFont typeface="Arial"/>
              <a:buChar char="•"/>
            </a:pPr>
            <a:r>
              <a:rPr lang="en-US" dirty="0" smtClean="0"/>
              <a:t>NE2001 predictions systematically low by about a factor of four (except for PSR J1745-2900)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5656" y="764705"/>
            <a:ext cx="7668344" cy="4320480"/>
            <a:chOff x="1475656" y="764705"/>
            <a:chExt cx="7668344" cy="4320480"/>
          </a:xfrm>
        </p:grpSpPr>
        <p:pic>
          <p:nvPicPr>
            <p:cNvPr id="4" name="Picture 3" descr="gal_scatt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764705"/>
              <a:ext cx="5898221" cy="4320480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400877" y="2060848"/>
              <a:ext cx="1743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6800"/>
                  </a:solidFill>
                </a:rPr>
                <a:t>PSR J1745-2900</a:t>
              </a:r>
              <a:endParaRPr lang="en-US" sz="1800" dirty="0">
                <a:solidFill>
                  <a:srgbClr val="0068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7049947" y="1456562"/>
              <a:ext cx="432048" cy="6480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>
              <a:off x="7064058" y="2420888"/>
              <a:ext cx="432048" cy="7920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68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0878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7102" y="116632"/>
            <a:ext cx="5813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Fast Radio Bursts (FRBs)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th_bur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11699"/>
            <a:ext cx="3387832" cy="284445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7504" y="823928"/>
            <a:ext cx="5616624" cy="6109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Isolated dispersed pulse, width ~ few </a:t>
            </a:r>
            <a:r>
              <a:rPr lang="en-US" dirty="0" err="1" smtClean="0"/>
              <a:t>ms</a:t>
            </a:r>
            <a:endParaRPr lang="en-US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Accurately follows both DM (~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30000" dirty="0" smtClean="0"/>
              <a:t>-2</a:t>
            </a:r>
            <a:r>
              <a:rPr lang="en-US" dirty="0" smtClean="0"/>
              <a:t>) and scattering (~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30000" dirty="0" smtClean="0"/>
              <a:t>-4</a:t>
            </a:r>
            <a:r>
              <a:rPr lang="en-US" dirty="0" smtClean="0"/>
              <a:t>) frequency dependence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DM much greater than total Galactic DM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In all but one case, repeated observations of same region show no recurrence</a:t>
            </a:r>
            <a:endParaRPr lang="en-US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17 FRBs now known, DMs: 375 – 1600 cm</a:t>
            </a:r>
            <a:r>
              <a:rPr lang="en-US" baseline="30000" dirty="0" smtClean="0"/>
              <a:t>-3</a:t>
            </a:r>
            <a:r>
              <a:rPr lang="en-US" dirty="0" smtClean="0"/>
              <a:t> pc, all-sky occurrence rate ~2500/day </a:t>
            </a:r>
            <a:r>
              <a:rPr lang="en-US" sz="2000" dirty="0" smtClean="0">
                <a:solidFill>
                  <a:srgbClr val="008000"/>
                </a:solidFill>
              </a:rPr>
              <a:t>(Keane &amp; </a:t>
            </a:r>
            <a:r>
              <a:rPr lang="en-US" sz="2000" dirty="0" err="1" smtClean="0">
                <a:solidFill>
                  <a:srgbClr val="008000"/>
                </a:solidFill>
              </a:rPr>
              <a:t>Petroff</a:t>
            </a:r>
            <a:r>
              <a:rPr lang="en-US" sz="2000" dirty="0" smtClean="0">
                <a:solidFill>
                  <a:srgbClr val="008000"/>
                </a:solidFill>
              </a:rPr>
              <a:t> 2015)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Many different models proposed: GRBs, supernovae, </a:t>
            </a:r>
            <a:r>
              <a:rPr lang="en-US" dirty="0" err="1" smtClean="0"/>
              <a:t>magnetar</a:t>
            </a:r>
            <a:r>
              <a:rPr lang="en-US" dirty="0" smtClean="0"/>
              <a:t> flares, giant pulses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YMW16 models Galactic, </a:t>
            </a:r>
            <a:r>
              <a:rPr lang="en-US" dirty="0" err="1" smtClean="0"/>
              <a:t>Magellanic</a:t>
            </a:r>
            <a:r>
              <a:rPr lang="en-US" dirty="0" smtClean="0"/>
              <a:t> Cloud and IGM contributions to DM and scattering, derived redshifts z ~ 0.24 – 2.1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444208" y="764704"/>
            <a:ext cx="1872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</a:t>
            </a:r>
            <a:r>
              <a:rPr lang="en-US" sz="2000" dirty="0" err="1" smtClean="0"/>
              <a:t>Lorimer</a:t>
            </a:r>
            <a:r>
              <a:rPr lang="en-US" sz="2000" dirty="0" smtClean="0"/>
              <a:t> Burst”</a:t>
            </a:r>
            <a:endParaRPr lang="en-US" sz="2000" dirty="0"/>
          </a:p>
        </p:txBody>
      </p:sp>
      <p:pic>
        <p:nvPicPr>
          <p:cNvPr id="8" name="Picture 7" descr="frb_scat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02" y="4005064"/>
            <a:ext cx="3489692" cy="256490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915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9426"/>
            <a:ext cx="775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FRB Host Galaxy Identification(?)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1" y="620688"/>
            <a:ext cx="88924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FRB150418 discovered at </a:t>
            </a:r>
            <a:r>
              <a:rPr lang="en-US" dirty="0" err="1" smtClean="0"/>
              <a:t>Parkes</a:t>
            </a:r>
            <a:r>
              <a:rPr lang="en-US" dirty="0" smtClean="0"/>
              <a:t> by SUPERB transient survey, DM 776 cm</a:t>
            </a:r>
            <a:r>
              <a:rPr lang="en-US" baseline="30000" dirty="0" smtClean="0"/>
              <a:t>-3</a:t>
            </a:r>
            <a:r>
              <a:rPr lang="en-US" dirty="0" smtClean="0"/>
              <a:t> pc, pulse width ~ 0.8 </a:t>
            </a:r>
            <a:r>
              <a:rPr lang="en-US" dirty="0" err="1" smtClean="0"/>
              <a:t>ms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(Keane et al. 2016)</a:t>
            </a:r>
            <a:endParaRPr lang="en-US" dirty="0" smtClean="0">
              <a:solidFill>
                <a:srgbClr val="008000"/>
              </a:solidFill>
            </a:endParaRP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Real-time analysis system reported detection just 10s after the pulse arrival time – </a:t>
            </a:r>
            <a:r>
              <a:rPr lang="en-US" dirty="0" err="1" smtClean="0"/>
              <a:t>Parkes</a:t>
            </a:r>
            <a:r>
              <a:rPr lang="en-US" dirty="0" smtClean="0"/>
              <a:t> continued observing same sky position for 4.5 hours – no further pulses</a:t>
            </a:r>
          </a:p>
        </p:txBody>
      </p:sp>
      <p:pic>
        <p:nvPicPr>
          <p:cNvPr id="6" name="Picture 5" descr="FRB_I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80" y="2492896"/>
            <a:ext cx="1960407" cy="4149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656" y="2564904"/>
            <a:ext cx="69566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ATCA observation started ~2 hours after radio burst – apparent “afterglow</a:t>
            </a:r>
            <a:r>
              <a:rPr lang="en-US" dirty="0" smtClean="0"/>
              <a:t>” </a:t>
            </a:r>
            <a:r>
              <a:rPr lang="en-US" dirty="0"/>
              <a:t>~6 </a:t>
            </a:r>
            <a:r>
              <a:rPr lang="en-US" dirty="0" smtClean="0"/>
              <a:t>day decay </a:t>
            </a:r>
            <a:r>
              <a:rPr lang="en-US" dirty="0"/>
              <a:t>– arc-sec </a:t>
            </a:r>
            <a:r>
              <a:rPr lang="en-US" dirty="0" err="1" smtClean="0"/>
              <a:t>posn</a:t>
            </a:r>
            <a:endParaRPr lang="en-US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Subaru 8-m telescope found galaxy at the position, redshift z ~ 0.492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Further imaging of field by VLA, Merlin, VLBA shows that the galaxy contains a weak variable AGN core </a:t>
            </a:r>
            <a:r>
              <a:rPr lang="en-US" sz="2000" dirty="0" smtClean="0">
                <a:solidFill>
                  <a:srgbClr val="008000"/>
                </a:solidFill>
              </a:rPr>
              <a:t>(Williams &amp; Berger 2016, </a:t>
            </a:r>
            <a:r>
              <a:rPr lang="en-US" sz="2000" dirty="0" err="1" smtClean="0">
                <a:solidFill>
                  <a:srgbClr val="008000"/>
                </a:solidFill>
              </a:rPr>
              <a:t>Bassa</a:t>
            </a:r>
            <a:r>
              <a:rPr lang="en-US" sz="2000" dirty="0" smtClean="0">
                <a:solidFill>
                  <a:srgbClr val="008000"/>
                </a:solidFill>
              </a:rPr>
              <a:t> et al. 2016)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Initial radio “afterglow” probably unrelated </a:t>
            </a:r>
            <a:r>
              <a:rPr lang="en-US" smtClean="0"/>
              <a:t>to FRB –  </a:t>
            </a:r>
            <a:r>
              <a:rPr lang="en-US" dirty="0" smtClean="0"/>
              <a:t>implies that galaxy ID is incorrect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However, YMW16 predicts z = 0.492 for this burst!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8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2489" y="44624"/>
            <a:ext cx="406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FRBs and RRATs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16" y="692696"/>
            <a:ext cx="874846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Only repeating </a:t>
            </a:r>
            <a:r>
              <a:rPr lang="en-US" dirty="0" smtClean="0"/>
              <a:t>FRB </a:t>
            </a:r>
            <a:r>
              <a:rPr lang="en-US" dirty="0" smtClean="0"/>
              <a:t>discovered at Arecibo: FRB121102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Ten more pulses detected over two days in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7469" y="4365104"/>
            <a:ext cx="2179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(</a:t>
            </a:r>
            <a:r>
              <a:rPr lang="en-US" sz="2000" dirty="0" err="1">
                <a:solidFill>
                  <a:srgbClr val="008000"/>
                </a:solidFill>
              </a:rPr>
              <a:t>Spitler</a:t>
            </a:r>
            <a:r>
              <a:rPr lang="en-US" sz="2000" dirty="0">
                <a:solidFill>
                  <a:srgbClr val="008000"/>
                </a:solidFill>
              </a:rPr>
              <a:t> et al. 2016) </a:t>
            </a:r>
          </a:p>
        </p:txBody>
      </p:sp>
      <p:pic>
        <p:nvPicPr>
          <p:cNvPr id="7" name="Picture 6" descr="RptFR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00808"/>
            <a:ext cx="4752453" cy="2647905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87975" y="1556792"/>
            <a:ext cx="416800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All have DM 556 ± 4 cm-3 pc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Variable pulse shape and spectral properties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NE2001 model gives </a:t>
            </a:r>
            <a:r>
              <a:rPr lang="en-US" dirty="0" err="1" smtClean="0"/>
              <a:t>DM</a:t>
            </a:r>
            <a:r>
              <a:rPr lang="en-US" baseline="-25000" dirty="0" err="1" smtClean="0"/>
              <a:t>Gal</a:t>
            </a:r>
            <a:r>
              <a:rPr lang="en-US" dirty="0" smtClean="0"/>
              <a:t> ~ 188 cm</a:t>
            </a:r>
            <a:r>
              <a:rPr lang="en-US" baseline="30000" dirty="0" smtClean="0"/>
              <a:t>-3</a:t>
            </a:r>
            <a:r>
              <a:rPr lang="en-US" dirty="0" smtClean="0"/>
              <a:t> pc &lt;&lt; </a:t>
            </a:r>
            <a:r>
              <a:rPr lang="en-US" dirty="0" err="1" smtClean="0"/>
              <a:t>DM</a:t>
            </a:r>
            <a:r>
              <a:rPr lang="en-US" baseline="-25000" dirty="0" err="1" smtClean="0"/>
              <a:t>Obs</a:t>
            </a:r>
            <a:endParaRPr lang="en-US" baseline="-25000" dirty="0" smtClean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G</a:t>
            </a:r>
            <a:r>
              <a:rPr lang="en-US" dirty="0" smtClean="0"/>
              <a:t>iant pulses from an extragalactic pulsar?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Cordes</a:t>
            </a:r>
            <a:r>
              <a:rPr lang="en-US" sz="2000" dirty="0" smtClean="0">
                <a:solidFill>
                  <a:srgbClr val="008000"/>
                </a:solidFill>
              </a:rPr>
              <a:t> &amp; Wasserman 2016)</a:t>
            </a:r>
            <a:endParaRPr lang="en-US" dirty="0" smtClean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725144"/>
            <a:ext cx="89644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/>
              <a:t>YMW16 model </a:t>
            </a:r>
            <a:r>
              <a:rPr lang="en-US" dirty="0" smtClean="0"/>
              <a:t>gives </a:t>
            </a:r>
            <a:r>
              <a:rPr lang="en-US" dirty="0" err="1"/>
              <a:t>DM</a:t>
            </a:r>
            <a:r>
              <a:rPr lang="en-US" baseline="-25000" dirty="0" err="1"/>
              <a:t>Gal</a:t>
            </a:r>
            <a:r>
              <a:rPr lang="en-US" dirty="0"/>
              <a:t> ~ </a:t>
            </a:r>
            <a:r>
              <a:rPr lang="en-US" dirty="0" smtClean="0"/>
              <a:t>287 </a:t>
            </a:r>
            <a:r>
              <a:rPr lang="en-US" dirty="0"/>
              <a:t>cm</a:t>
            </a:r>
            <a:r>
              <a:rPr lang="en-US" baseline="30000" dirty="0"/>
              <a:t>-3</a:t>
            </a:r>
            <a:r>
              <a:rPr lang="en-US" dirty="0"/>
              <a:t> </a:t>
            </a:r>
            <a:r>
              <a:rPr lang="en-US" dirty="0" smtClean="0"/>
              <a:t>pc, ~ 50% of </a:t>
            </a:r>
            <a:r>
              <a:rPr lang="en-US" dirty="0" err="1"/>
              <a:t>DM</a:t>
            </a:r>
            <a:r>
              <a:rPr lang="en-US" baseline="-25000" dirty="0" err="1"/>
              <a:t>Obs</a:t>
            </a:r>
            <a:endParaRPr lang="en-US" baseline="-25000" dirty="0"/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Is FRB121102 actually a Galactic RRAT?</a:t>
            </a:r>
          </a:p>
          <a:p>
            <a:pPr marL="198000" indent="-1980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Pulse properties are consistent with this, but so far no periodicity detected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7664" y="6021288"/>
            <a:ext cx="2179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(</a:t>
            </a:r>
            <a:r>
              <a:rPr lang="en-US" sz="2000" dirty="0" err="1">
                <a:solidFill>
                  <a:srgbClr val="008000"/>
                </a:solidFill>
              </a:rPr>
              <a:t>Spitler</a:t>
            </a:r>
            <a:r>
              <a:rPr lang="en-US" sz="2000" dirty="0">
                <a:solidFill>
                  <a:srgbClr val="008000"/>
                </a:solidFill>
              </a:rPr>
              <a:t> et al. 2016) </a:t>
            </a:r>
          </a:p>
        </p:txBody>
      </p:sp>
    </p:spTree>
    <p:extLst>
      <p:ext uri="{BB962C8B-B14F-4D97-AF65-F5344CB8AC3E}">
        <p14:creationId xmlns:p14="http://schemas.microsoft.com/office/powerpoint/2010/main" val="12987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43905</TotalTime>
  <Words>3865</Words>
  <Application>Microsoft Macintosh PowerPoint</Application>
  <PresentationFormat>On-screen Show (4:3)</PresentationFormat>
  <Paragraphs>384</Paragraphs>
  <Slides>40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rmanches</dc:creator>
  <cp:lastModifiedBy>Dick Manchester</cp:lastModifiedBy>
  <cp:revision>797</cp:revision>
  <dcterms:created xsi:type="dcterms:W3CDTF">2011-09-05T05:36:04Z</dcterms:created>
  <dcterms:modified xsi:type="dcterms:W3CDTF">2016-11-03T09:23:51Z</dcterms:modified>
</cp:coreProperties>
</file>