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6"/>
  </p:notesMasterIdLst>
  <p:sldIdLst>
    <p:sldId id="532" r:id="rId2"/>
    <p:sldId id="533" r:id="rId3"/>
    <p:sldId id="534" r:id="rId4"/>
    <p:sldId id="535" r:id="rId5"/>
    <p:sldId id="469" r:id="rId6"/>
    <p:sldId id="470" r:id="rId7"/>
    <p:sldId id="471" r:id="rId8"/>
    <p:sldId id="472" r:id="rId9"/>
    <p:sldId id="473" r:id="rId10"/>
    <p:sldId id="474" r:id="rId11"/>
    <p:sldId id="490" r:id="rId12"/>
    <p:sldId id="475" r:id="rId13"/>
    <p:sldId id="476" r:id="rId14"/>
    <p:sldId id="477" r:id="rId15"/>
    <p:sldId id="488" r:id="rId16"/>
    <p:sldId id="263" r:id="rId17"/>
    <p:sldId id="279" r:id="rId18"/>
    <p:sldId id="292" r:id="rId19"/>
    <p:sldId id="293" r:id="rId20"/>
    <p:sldId id="383" r:id="rId21"/>
    <p:sldId id="384" r:id="rId22"/>
    <p:sldId id="385" r:id="rId23"/>
    <p:sldId id="386" r:id="rId24"/>
    <p:sldId id="364" r:id="rId25"/>
    <p:sldId id="528" r:id="rId26"/>
    <p:sldId id="281" r:id="rId27"/>
    <p:sldId id="282" r:id="rId28"/>
    <p:sldId id="283" r:id="rId29"/>
    <p:sldId id="284" r:id="rId30"/>
    <p:sldId id="285" r:id="rId31"/>
    <p:sldId id="286" r:id="rId32"/>
    <p:sldId id="359" r:id="rId33"/>
    <p:sldId id="287" r:id="rId34"/>
    <p:sldId id="360" r:id="rId35"/>
    <p:sldId id="288" r:id="rId36"/>
    <p:sldId id="297" r:id="rId37"/>
    <p:sldId id="370" r:id="rId38"/>
    <p:sldId id="289" r:id="rId39"/>
    <p:sldId id="333" r:id="rId40"/>
    <p:sldId id="298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25" r:id="rId57"/>
    <p:sldId id="324" r:id="rId58"/>
    <p:sldId id="322" r:id="rId59"/>
    <p:sldId id="520" r:id="rId60"/>
    <p:sldId id="323" r:id="rId61"/>
    <p:sldId id="327" r:id="rId62"/>
    <p:sldId id="552" r:id="rId63"/>
    <p:sldId id="328" r:id="rId64"/>
    <p:sldId id="524" r:id="rId65"/>
    <p:sldId id="525" r:id="rId66"/>
    <p:sldId id="526" r:id="rId67"/>
    <p:sldId id="487" r:id="rId68"/>
    <p:sldId id="530" r:id="rId69"/>
    <p:sldId id="499" r:id="rId70"/>
    <p:sldId id="501" r:id="rId71"/>
    <p:sldId id="422" r:id="rId72"/>
    <p:sldId id="400" r:id="rId73"/>
    <p:sldId id="399" r:id="rId74"/>
    <p:sldId id="404" r:id="rId75"/>
    <p:sldId id="405" r:id="rId76"/>
    <p:sldId id="406" r:id="rId77"/>
    <p:sldId id="407" r:id="rId78"/>
    <p:sldId id="408" r:id="rId79"/>
    <p:sldId id="409" r:id="rId80"/>
    <p:sldId id="410" r:id="rId81"/>
    <p:sldId id="411" r:id="rId82"/>
    <p:sldId id="412" r:id="rId83"/>
    <p:sldId id="413" r:id="rId84"/>
    <p:sldId id="414" r:id="rId85"/>
    <p:sldId id="415" r:id="rId86"/>
    <p:sldId id="416" r:id="rId87"/>
    <p:sldId id="417" r:id="rId88"/>
    <p:sldId id="418" r:id="rId89"/>
    <p:sldId id="419" r:id="rId90"/>
    <p:sldId id="420" r:id="rId91"/>
    <p:sldId id="496" r:id="rId92"/>
    <p:sldId id="492" r:id="rId93"/>
    <p:sldId id="493" r:id="rId94"/>
    <p:sldId id="505" r:id="rId95"/>
    <p:sldId id="462" r:id="rId96"/>
    <p:sldId id="495" r:id="rId97"/>
    <p:sldId id="507" r:id="rId98"/>
    <p:sldId id="506" r:id="rId99"/>
    <p:sldId id="521" r:id="rId100"/>
    <p:sldId id="549" r:id="rId101"/>
    <p:sldId id="536" r:id="rId102"/>
    <p:sldId id="551" r:id="rId103"/>
    <p:sldId id="537" r:id="rId104"/>
    <p:sldId id="538" r:id="rId105"/>
    <p:sldId id="539" r:id="rId106"/>
    <p:sldId id="540" r:id="rId107"/>
    <p:sldId id="541" r:id="rId108"/>
    <p:sldId id="542" r:id="rId109"/>
    <p:sldId id="543" r:id="rId110"/>
    <p:sldId id="545" r:id="rId111"/>
    <p:sldId id="546" r:id="rId112"/>
    <p:sldId id="544" r:id="rId113"/>
    <p:sldId id="508" r:id="rId114"/>
    <p:sldId id="531" r:id="rId115"/>
    <p:sldId id="425" r:id="rId116"/>
    <p:sldId id="449" r:id="rId117"/>
    <p:sldId id="448" r:id="rId118"/>
    <p:sldId id="450" r:id="rId119"/>
    <p:sldId id="453" r:id="rId120"/>
    <p:sldId id="454" r:id="rId121"/>
    <p:sldId id="455" r:id="rId122"/>
    <p:sldId id="456" r:id="rId123"/>
    <p:sldId id="457" r:id="rId124"/>
    <p:sldId id="458" r:id="rId1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FD8"/>
    <a:srgbClr val="FEFFA6"/>
    <a:srgbClr val="FFC900"/>
    <a:srgbClr val="0080FF"/>
    <a:srgbClr val="970010"/>
    <a:srgbClr val="004080"/>
    <a:srgbClr val="4B9CFF"/>
    <a:srgbClr val="FFD300"/>
    <a:srgbClr val="AAFF02"/>
    <a:srgbClr val="FF8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8" autoAdjust="0"/>
    <p:restoredTop sz="89685" autoAdjust="0"/>
  </p:normalViewPr>
  <p:slideViewPr>
    <p:cSldViewPr snapToGrid="0">
      <p:cViewPr>
        <p:scale>
          <a:sx n="80" d="100"/>
          <a:sy n="80" d="100"/>
        </p:scale>
        <p:origin x="-7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notesMaster" Target="notesMasters/notesMaster1.xml"/><Relationship Id="rId127" Type="http://schemas.openxmlformats.org/officeDocument/2006/relationships/printerSettings" Target="printerSettings/printerSettings1.bin"/><Relationship Id="rId128" Type="http://schemas.openxmlformats.org/officeDocument/2006/relationships/presProps" Target="presProps.xml"/><Relationship Id="rId12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theme" Target="theme/theme1.xml"/><Relationship Id="rId13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41328-C5CC-444A-BDDE-DCCDD3C22F33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B84ED-B4BA-BD45-94EE-4B596A7834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5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A1CFFA-0FC8-D34E-8F78-CBCA263B4977}" type="slidenum">
              <a:rPr lang="en-US"/>
              <a:pPr/>
              <a:t>9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xie</a:t>
            </a:r>
            <a:r>
              <a:rPr lang="en-US" dirty="0" smtClean="0"/>
              <a:t> </a:t>
            </a:r>
            <a:r>
              <a:rPr lang="en-US" dirty="0" err="1" smtClean="0"/>
              <a:t>xie</a:t>
            </a:r>
            <a:r>
              <a:rPr lang="en-US" dirty="0" smtClean="0"/>
              <a:t> </a:t>
            </a:r>
            <a:r>
              <a:rPr lang="en-US" dirty="0" err="1" smtClean="0"/>
              <a:t>ningmun</a:t>
            </a:r>
            <a:r>
              <a:rPr lang="en-US" dirty="0" smtClean="0"/>
              <a:t>-da RUH </a:t>
            </a:r>
            <a:r>
              <a:rPr lang="en-US" dirty="0" err="1" smtClean="0"/>
              <a:t>ching</a:t>
            </a:r>
            <a:r>
              <a:rPr lang="en-US" dirty="0" smtClean="0"/>
              <a:t>-duh </a:t>
            </a:r>
            <a:r>
              <a:rPr lang="en-US" dirty="0" err="1" smtClean="0"/>
              <a:t>jow</a:t>
            </a:r>
            <a:r>
              <a:rPr lang="en-US" dirty="0" smtClean="0"/>
              <a:t> die - thank you for your warm hospitality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B84ED-B4BA-BD45-94EE-4B596A7834BC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6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7CD86-39F8-1441-9968-5D4476BCABB9}" type="slidenum">
              <a:rPr lang="en-US"/>
              <a:pPr/>
              <a:t>10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7CD86-39F8-1441-9968-5D4476BCABB9}" type="slidenum">
              <a:rPr lang="en-US"/>
              <a:pPr/>
              <a:t>11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57E7BF-4872-584C-9EFB-98A053E2E7BE}" type="slidenum">
              <a:rPr lang="en-US"/>
              <a:pPr/>
              <a:t>12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AC701-D09D-8742-BCDA-02721F0E437A}" type="slidenum">
              <a:rPr lang="en-US"/>
              <a:pPr/>
              <a:t>13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ADA83-091C-8940-B7F4-EC808970C64F}" type="slidenum">
              <a:rPr lang="en-US"/>
              <a:pPr/>
              <a:t>14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4CDF2-EFC8-5547-828F-82FEB3B9437B}" type="slidenum">
              <a:rPr lang="en-US"/>
              <a:pPr/>
              <a:t>20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Above icrit, a circular orbit is unstable - oscillations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F4E36-6847-9140-8B30-F556F1E21009}" type="slidenum">
              <a:rPr lang="en-US"/>
              <a:pPr/>
              <a:t>21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Above icrit, a circular orbit is unstable - oscillations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2BC267-48D0-7E42-BFB9-F2A7449049E0}" type="slidenum">
              <a:rPr lang="en-US"/>
              <a:pPr/>
              <a:t>22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Above icrit, a circular orbit is unstable - oscillations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BA8F4-0EB4-5145-9530-29D9DB5D56B2}" type="datetimeFigureOut">
              <a:rPr lang="en-US" smtClean="0"/>
              <a:pPr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449C7-C44B-E64E-B75B-A11EE0DF1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3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14"/>
          <p:cNvSpPr>
            <a:spLocks noChangeShapeType="1"/>
          </p:cNvSpPr>
          <p:nvPr/>
        </p:nvSpPr>
        <p:spPr bwMode="auto">
          <a:xfrm flipH="1" flipV="1">
            <a:off x="4575896" y="63063"/>
            <a:ext cx="0" cy="2608262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2"/>
          <p:cNvSpPr>
            <a:spLocks noChangeArrowheads="1"/>
          </p:cNvSpPr>
          <p:nvPr/>
        </p:nvSpPr>
        <p:spPr bwMode="auto">
          <a:xfrm>
            <a:off x="1834284" y="974288"/>
            <a:ext cx="6018212" cy="952500"/>
          </a:xfrm>
          <a:prstGeom prst="ellipse">
            <a:avLst/>
          </a:prstGeom>
          <a:noFill/>
          <a:ln w="317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3"/>
          <p:cNvSpPr>
            <a:spLocks noChangeArrowheads="1"/>
          </p:cNvSpPr>
          <p:nvPr/>
        </p:nvSpPr>
        <p:spPr bwMode="auto">
          <a:xfrm>
            <a:off x="3696421" y="548838"/>
            <a:ext cx="1757363" cy="182403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ECD60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3299546" y="1745813"/>
            <a:ext cx="274638" cy="284162"/>
          </a:xfrm>
          <a:prstGeom prst="ellipse">
            <a:avLst/>
          </a:prstGeom>
          <a:solidFill>
            <a:srgbClr val="000000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>
            <a:off x="3804371" y="1915675"/>
            <a:ext cx="1530350" cy="11113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 rot="21158663" flipH="1">
            <a:off x="3439246" y="1737875"/>
            <a:ext cx="131763" cy="277813"/>
          </a:xfrm>
          <a:prstGeom prst="moon">
            <a:avLst>
              <a:gd name="adj" fmla="val 26722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2342482"/>
            <a:ext cx="9224207" cy="4505237"/>
            <a:chOff x="0" y="2459710"/>
            <a:chExt cx="9224207" cy="4505237"/>
          </a:xfrm>
        </p:grpSpPr>
        <p:pic>
          <p:nvPicPr>
            <p:cNvPr id="14" name="Picture 13" descr="mit-redgrey-large3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6630" y="4768264"/>
              <a:ext cx="1312333" cy="715818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/>
          </p:nvSpPr>
          <p:spPr>
            <a:xfrm>
              <a:off x="427183" y="2459710"/>
              <a:ext cx="8303846" cy="216876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Spin-Orbit Interactions in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Exoplanetary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Systems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3287156" y="4683194"/>
              <a:ext cx="2588034" cy="6477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Josh Winn</a:t>
              </a:r>
            </a:p>
          </p:txBody>
        </p:sp>
        <p:sp>
          <p:nvSpPr>
            <p:cNvPr id="17" name="Subtitle 2"/>
            <p:cNvSpPr txBox="1">
              <a:spLocks/>
            </p:cNvSpPr>
            <p:nvPr/>
          </p:nvSpPr>
          <p:spPr>
            <a:xfrm>
              <a:off x="0" y="5553486"/>
              <a:ext cx="9224207" cy="14114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Simon Albrecht (Aarhus University)</a:t>
              </a:r>
              <a:r>
                <a:rPr lang="en-US" sz="2000" dirty="0">
                  <a:solidFill>
                    <a:schemeClr val="bg1"/>
                  </a:solidFill>
                </a:rPr>
                <a:t>,</a:t>
              </a:r>
              <a:r>
                <a:rPr lang="en-US" sz="2000" dirty="0" smtClean="0">
                  <a:solidFill>
                    <a:schemeClr val="bg1"/>
                  </a:solidFill>
                </a:rPr>
                <a:t> Roberto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Sanchis</a:t>
              </a:r>
              <a:r>
                <a:rPr lang="en-US" sz="2000" dirty="0" smtClean="0">
                  <a:solidFill>
                    <a:schemeClr val="bg1"/>
                  </a:solidFill>
                </a:rPr>
                <a:t> Ojeda (MIT)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John Johnson (Harvard), Andrew Howard (Hawaii), Geoff Marcy (UCB),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Paul Butler (DTM), Bill Chaplin (Birmingham), Daniel Huber (NASA Ames),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Dan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Fabrycky</a:t>
              </a:r>
              <a:r>
                <a:rPr lang="en-US" sz="2000" dirty="0" smtClean="0">
                  <a:solidFill>
                    <a:schemeClr val="bg1"/>
                  </a:solidFill>
                </a:rPr>
                <a:t> (Chicago),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Teru</a:t>
              </a:r>
              <a:r>
                <a:rPr lang="en-US" sz="2000" dirty="0" smtClean="0">
                  <a:solidFill>
                    <a:schemeClr val="bg1"/>
                  </a:solidFill>
                </a:rPr>
                <a:t> Hirano (Tokyo), Norio Narita (NAOJ)</a:t>
              </a: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>
            <a:xfrm>
              <a:off x="2621142" y="5166935"/>
              <a:ext cx="4576235" cy="3238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5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Massachusetts Institute of Technology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94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838200" y="127000"/>
            <a:ext cx="787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atin typeface="Calibri"/>
              </a:rPr>
              <a:t>The Sun’s obliquity is 7°</a:t>
            </a:r>
          </a:p>
        </p:txBody>
      </p:sp>
      <p:pic>
        <p:nvPicPr>
          <p:cNvPr id="13" name="Picture 12" descr="1000px-Sphere_wireframe_10deg_10r.svg.png"/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5991">
            <a:off x="5085430" y="2406363"/>
            <a:ext cx="3291840" cy="329184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6456953" y="1189789"/>
            <a:ext cx="151238" cy="1470527"/>
          </a:xfrm>
          <a:prstGeom prst="straightConnector1">
            <a:avLst/>
          </a:prstGeom>
          <a:ln w="76200">
            <a:solidFill>
              <a:srgbClr val="97001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062789" y="1291037"/>
            <a:ext cx="306734" cy="1195489"/>
          </a:xfrm>
          <a:prstGeom prst="straightConnector1">
            <a:avLst/>
          </a:prstGeom>
          <a:ln w="762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6799955" y="6023336"/>
            <a:ext cx="1025238" cy="247837"/>
          </a:xfrm>
          <a:prstGeom prst="straightConnector1">
            <a:avLst/>
          </a:prstGeom>
          <a:ln w="76200"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8260879" y="2890723"/>
            <a:ext cx="2997969" cy="1041657"/>
          </a:xfrm>
          <a:custGeom>
            <a:avLst/>
            <a:gdLst>
              <a:gd name="connsiteX0" fmla="*/ 0 w 2997969"/>
              <a:gd name="connsiteY0" fmla="*/ 501586 h 1041657"/>
              <a:gd name="connsiteX1" fmla="*/ 361757 w 2997969"/>
              <a:gd name="connsiteY1" fmla="*/ 416919 h 1041657"/>
              <a:gd name="connsiteX2" fmla="*/ 646545 w 2997969"/>
              <a:gd name="connsiteY2" fmla="*/ 355343 h 1041657"/>
              <a:gd name="connsiteX3" fmla="*/ 985212 w 2997969"/>
              <a:gd name="connsiteY3" fmla="*/ 286071 h 1041657"/>
              <a:gd name="connsiteX4" fmla="*/ 1431636 w 2997969"/>
              <a:gd name="connsiteY4" fmla="*/ 201404 h 1041657"/>
              <a:gd name="connsiteX5" fmla="*/ 1739515 w 2997969"/>
              <a:gd name="connsiteY5" fmla="*/ 147525 h 1041657"/>
              <a:gd name="connsiteX6" fmla="*/ 2108969 w 2997969"/>
              <a:gd name="connsiteY6" fmla="*/ 78252 h 1041657"/>
              <a:gd name="connsiteX7" fmla="*/ 2378363 w 2997969"/>
              <a:gd name="connsiteY7" fmla="*/ 39768 h 1041657"/>
              <a:gd name="connsiteX8" fmla="*/ 2616969 w 2997969"/>
              <a:gd name="connsiteY8" fmla="*/ 16677 h 1041657"/>
              <a:gd name="connsiteX9" fmla="*/ 2794000 w 2997969"/>
              <a:gd name="connsiteY9" fmla="*/ 1283 h 1041657"/>
              <a:gd name="connsiteX10" fmla="*/ 2878666 w 2997969"/>
              <a:gd name="connsiteY10" fmla="*/ 8980 h 1041657"/>
              <a:gd name="connsiteX11" fmla="*/ 2963333 w 2997969"/>
              <a:gd name="connsiteY11" fmla="*/ 8980 h 1041657"/>
              <a:gd name="connsiteX12" fmla="*/ 2994121 w 2997969"/>
              <a:gd name="connsiteY12" fmla="*/ 47465 h 1041657"/>
              <a:gd name="connsiteX13" fmla="*/ 2940242 w 2997969"/>
              <a:gd name="connsiteY13" fmla="*/ 109040 h 1041657"/>
              <a:gd name="connsiteX14" fmla="*/ 2824787 w 2997969"/>
              <a:gd name="connsiteY14" fmla="*/ 170616 h 1041657"/>
              <a:gd name="connsiteX15" fmla="*/ 2593878 w 2997969"/>
              <a:gd name="connsiteY15" fmla="*/ 270677 h 1041657"/>
              <a:gd name="connsiteX16" fmla="*/ 2316787 w 2997969"/>
              <a:gd name="connsiteY16" fmla="*/ 378434 h 1041657"/>
              <a:gd name="connsiteX17" fmla="*/ 1816484 w 2997969"/>
              <a:gd name="connsiteY17" fmla="*/ 547768 h 1041657"/>
              <a:gd name="connsiteX18" fmla="*/ 1554787 w 2997969"/>
              <a:gd name="connsiteY18" fmla="*/ 632434 h 1041657"/>
              <a:gd name="connsiteX19" fmla="*/ 1293090 w 2997969"/>
              <a:gd name="connsiteY19" fmla="*/ 709404 h 1041657"/>
              <a:gd name="connsiteX20" fmla="*/ 808181 w 2997969"/>
              <a:gd name="connsiteY20" fmla="*/ 855646 h 1041657"/>
              <a:gd name="connsiteX21" fmla="*/ 508000 w 2997969"/>
              <a:gd name="connsiteY21" fmla="*/ 940313 h 1041657"/>
              <a:gd name="connsiteX22" fmla="*/ 223212 w 2997969"/>
              <a:gd name="connsiteY22" fmla="*/ 1024980 h 1041657"/>
              <a:gd name="connsiteX23" fmla="*/ 138545 w 2997969"/>
              <a:gd name="connsiteY23" fmla="*/ 1040374 h 104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97969" h="1041657">
                <a:moveTo>
                  <a:pt x="0" y="501586"/>
                </a:moveTo>
                <a:lnTo>
                  <a:pt x="361757" y="416919"/>
                </a:lnTo>
                <a:lnTo>
                  <a:pt x="646545" y="355343"/>
                </a:lnTo>
                <a:lnTo>
                  <a:pt x="985212" y="286071"/>
                </a:lnTo>
                <a:lnTo>
                  <a:pt x="1431636" y="201404"/>
                </a:lnTo>
                <a:lnTo>
                  <a:pt x="1739515" y="147525"/>
                </a:lnTo>
                <a:lnTo>
                  <a:pt x="2108969" y="78252"/>
                </a:lnTo>
                <a:cubicBezTo>
                  <a:pt x="2215444" y="60293"/>
                  <a:pt x="2293696" y="50030"/>
                  <a:pt x="2378363" y="39768"/>
                </a:cubicBezTo>
                <a:cubicBezTo>
                  <a:pt x="2463030" y="29506"/>
                  <a:pt x="2616969" y="16677"/>
                  <a:pt x="2616969" y="16677"/>
                </a:cubicBezTo>
                <a:cubicBezTo>
                  <a:pt x="2686242" y="10263"/>
                  <a:pt x="2750384" y="2566"/>
                  <a:pt x="2794000" y="1283"/>
                </a:cubicBezTo>
                <a:cubicBezTo>
                  <a:pt x="2837616" y="0"/>
                  <a:pt x="2850444" y="7697"/>
                  <a:pt x="2878666" y="8980"/>
                </a:cubicBezTo>
                <a:cubicBezTo>
                  <a:pt x="2906888" y="10263"/>
                  <a:pt x="2944091" y="2566"/>
                  <a:pt x="2963333" y="8980"/>
                </a:cubicBezTo>
                <a:cubicBezTo>
                  <a:pt x="2982575" y="15394"/>
                  <a:pt x="2997969" y="30788"/>
                  <a:pt x="2994121" y="47465"/>
                </a:cubicBezTo>
                <a:cubicBezTo>
                  <a:pt x="2990273" y="64142"/>
                  <a:pt x="2968464" y="88515"/>
                  <a:pt x="2940242" y="109040"/>
                </a:cubicBezTo>
                <a:cubicBezTo>
                  <a:pt x="2912020" y="129565"/>
                  <a:pt x="2882514" y="143677"/>
                  <a:pt x="2824787" y="170616"/>
                </a:cubicBezTo>
                <a:cubicBezTo>
                  <a:pt x="2767060" y="197556"/>
                  <a:pt x="2678545" y="236041"/>
                  <a:pt x="2593878" y="270677"/>
                </a:cubicBezTo>
                <a:cubicBezTo>
                  <a:pt x="2509211" y="305313"/>
                  <a:pt x="2446353" y="332252"/>
                  <a:pt x="2316787" y="378434"/>
                </a:cubicBezTo>
                <a:cubicBezTo>
                  <a:pt x="2187221" y="424616"/>
                  <a:pt x="1816484" y="547768"/>
                  <a:pt x="1816484" y="547768"/>
                </a:cubicBezTo>
                <a:lnTo>
                  <a:pt x="1554787" y="632434"/>
                </a:lnTo>
                <a:cubicBezTo>
                  <a:pt x="1467555" y="659373"/>
                  <a:pt x="1293090" y="709404"/>
                  <a:pt x="1293090" y="709404"/>
                </a:cubicBezTo>
                <a:lnTo>
                  <a:pt x="808181" y="855646"/>
                </a:lnTo>
                <a:cubicBezTo>
                  <a:pt x="677333" y="894131"/>
                  <a:pt x="508000" y="940313"/>
                  <a:pt x="508000" y="940313"/>
                </a:cubicBezTo>
                <a:lnTo>
                  <a:pt x="223212" y="1024980"/>
                </a:lnTo>
                <a:cubicBezTo>
                  <a:pt x="161636" y="1041657"/>
                  <a:pt x="138545" y="1040374"/>
                  <a:pt x="138545" y="1040374"/>
                </a:cubicBezTo>
              </a:path>
            </a:pathLst>
          </a:custGeom>
          <a:ln w="381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 flipV="1">
            <a:off x="2317279" y="4166881"/>
            <a:ext cx="2997969" cy="1041657"/>
          </a:xfrm>
          <a:custGeom>
            <a:avLst/>
            <a:gdLst>
              <a:gd name="connsiteX0" fmla="*/ 0 w 2997969"/>
              <a:gd name="connsiteY0" fmla="*/ 501586 h 1041657"/>
              <a:gd name="connsiteX1" fmla="*/ 361757 w 2997969"/>
              <a:gd name="connsiteY1" fmla="*/ 416919 h 1041657"/>
              <a:gd name="connsiteX2" fmla="*/ 646545 w 2997969"/>
              <a:gd name="connsiteY2" fmla="*/ 355343 h 1041657"/>
              <a:gd name="connsiteX3" fmla="*/ 985212 w 2997969"/>
              <a:gd name="connsiteY3" fmla="*/ 286071 h 1041657"/>
              <a:gd name="connsiteX4" fmla="*/ 1431636 w 2997969"/>
              <a:gd name="connsiteY4" fmla="*/ 201404 h 1041657"/>
              <a:gd name="connsiteX5" fmla="*/ 1739515 w 2997969"/>
              <a:gd name="connsiteY5" fmla="*/ 147525 h 1041657"/>
              <a:gd name="connsiteX6" fmla="*/ 2108969 w 2997969"/>
              <a:gd name="connsiteY6" fmla="*/ 78252 h 1041657"/>
              <a:gd name="connsiteX7" fmla="*/ 2378363 w 2997969"/>
              <a:gd name="connsiteY7" fmla="*/ 39768 h 1041657"/>
              <a:gd name="connsiteX8" fmla="*/ 2616969 w 2997969"/>
              <a:gd name="connsiteY8" fmla="*/ 16677 h 1041657"/>
              <a:gd name="connsiteX9" fmla="*/ 2794000 w 2997969"/>
              <a:gd name="connsiteY9" fmla="*/ 1283 h 1041657"/>
              <a:gd name="connsiteX10" fmla="*/ 2878666 w 2997969"/>
              <a:gd name="connsiteY10" fmla="*/ 8980 h 1041657"/>
              <a:gd name="connsiteX11" fmla="*/ 2963333 w 2997969"/>
              <a:gd name="connsiteY11" fmla="*/ 8980 h 1041657"/>
              <a:gd name="connsiteX12" fmla="*/ 2994121 w 2997969"/>
              <a:gd name="connsiteY12" fmla="*/ 47465 h 1041657"/>
              <a:gd name="connsiteX13" fmla="*/ 2940242 w 2997969"/>
              <a:gd name="connsiteY13" fmla="*/ 109040 h 1041657"/>
              <a:gd name="connsiteX14" fmla="*/ 2824787 w 2997969"/>
              <a:gd name="connsiteY14" fmla="*/ 170616 h 1041657"/>
              <a:gd name="connsiteX15" fmla="*/ 2593878 w 2997969"/>
              <a:gd name="connsiteY15" fmla="*/ 270677 h 1041657"/>
              <a:gd name="connsiteX16" fmla="*/ 2316787 w 2997969"/>
              <a:gd name="connsiteY16" fmla="*/ 378434 h 1041657"/>
              <a:gd name="connsiteX17" fmla="*/ 1816484 w 2997969"/>
              <a:gd name="connsiteY17" fmla="*/ 547768 h 1041657"/>
              <a:gd name="connsiteX18" fmla="*/ 1554787 w 2997969"/>
              <a:gd name="connsiteY18" fmla="*/ 632434 h 1041657"/>
              <a:gd name="connsiteX19" fmla="*/ 1293090 w 2997969"/>
              <a:gd name="connsiteY19" fmla="*/ 709404 h 1041657"/>
              <a:gd name="connsiteX20" fmla="*/ 808181 w 2997969"/>
              <a:gd name="connsiteY20" fmla="*/ 855646 h 1041657"/>
              <a:gd name="connsiteX21" fmla="*/ 508000 w 2997969"/>
              <a:gd name="connsiteY21" fmla="*/ 940313 h 1041657"/>
              <a:gd name="connsiteX22" fmla="*/ 223212 w 2997969"/>
              <a:gd name="connsiteY22" fmla="*/ 1024980 h 1041657"/>
              <a:gd name="connsiteX23" fmla="*/ 138545 w 2997969"/>
              <a:gd name="connsiteY23" fmla="*/ 1040374 h 104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97969" h="1041657">
                <a:moveTo>
                  <a:pt x="0" y="501586"/>
                </a:moveTo>
                <a:lnTo>
                  <a:pt x="361757" y="416919"/>
                </a:lnTo>
                <a:lnTo>
                  <a:pt x="646545" y="355343"/>
                </a:lnTo>
                <a:lnTo>
                  <a:pt x="985212" y="286071"/>
                </a:lnTo>
                <a:lnTo>
                  <a:pt x="1431636" y="201404"/>
                </a:lnTo>
                <a:lnTo>
                  <a:pt x="1739515" y="147525"/>
                </a:lnTo>
                <a:lnTo>
                  <a:pt x="2108969" y="78252"/>
                </a:lnTo>
                <a:cubicBezTo>
                  <a:pt x="2215444" y="60293"/>
                  <a:pt x="2293696" y="50030"/>
                  <a:pt x="2378363" y="39768"/>
                </a:cubicBezTo>
                <a:cubicBezTo>
                  <a:pt x="2463030" y="29506"/>
                  <a:pt x="2616969" y="16677"/>
                  <a:pt x="2616969" y="16677"/>
                </a:cubicBezTo>
                <a:cubicBezTo>
                  <a:pt x="2686242" y="10263"/>
                  <a:pt x="2750384" y="2566"/>
                  <a:pt x="2794000" y="1283"/>
                </a:cubicBezTo>
                <a:cubicBezTo>
                  <a:pt x="2837616" y="0"/>
                  <a:pt x="2850444" y="7697"/>
                  <a:pt x="2878666" y="8980"/>
                </a:cubicBezTo>
                <a:cubicBezTo>
                  <a:pt x="2906888" y="10263"/>
                  <a:pt x="2944091" y="2566"/>
                  <a:pt x="2963333" y="8980"/>
                </a:cubicBezTo>
                <a:cubicBezTo>
                  <a:pt x="2982575" y="15394"/>
                  <a:pt x="2997969" y="30788"/>
                  <a:pt x="2994121" y="47465"/>
                </a:cubicBezTo>
                <a:cubicBezTo>
                  <a:pt x="2990273" y="64142"/>
                  <a:pt x="2968464" y="88515"/>
                  <a:pt x="2940242" y="109040"/>
                </a:cubicBezTo>
                <a:cubicBezTo>
                  <a:pt x="2912020" y="129565"/>
                  <a:pt x="2882514" y="143677"/>
                  <a:pt x="2824787" y="170616"/>
                </a:cubicBezTo>
                <a:cubicBezTo>
                  <a:pt x="2767060" y="197556"/>
                  <a:pt x="2678545" y="236041"/>
                  <a:pt x="2593878" y="270677"/>
                </a:cubicBezTo>
                <a:cubicBezTo>
                  <a:pt x="2509211" y="305313"/>
                  <a:pt x="2446353" y="332252"/>
                  <a:pt x="2316787" y="378434"/>
                </a:cubicBezTo>
                <a:cubicBezTo>
                  <a:pt x="2187221" y="424616"/>
                  <a:pt x="1816484" y="547768"/>
                  <a:pt x="1816484" y="547768"/>
                </a:cubicBezTo>
                <a:lnTo>
                  <a:pt x="1554787" y="632434"/>
                </a:lnTo>
                <a:cubicBezTo>
                  <a:pt x="1467555" y="659373"/>
                  <a:pt x="1293090" y="709404"/>
                  <a:pt x="1293090" y="709404"/>
                </a:cubicBezTo>
                <a:lnTo>
                  <a:pt x="808181" y="855646"/>
                </a:lnTo>
                <a:cubicBezTo>
                  <a:pt x="677333" y="894131"/>
                  <a:pt x="508000" y="940313"/>
                  <a:pt x="508000" y="940313"/>
                </a:cubicBezTo>
                <a:lnTo>
                  <a:pt x="223212" y="1024980"/>
                </a:lnTo>
                <a:cubicBezTo>
                  <a:pt x="161636" y="1041657"/>
                  <a:pt x="138545" y="1040374"/>
                  <a:pt x="138545" y="1040374"/>
                </a:cubicBezTo>
              </a:path>
            </a:pathLst>
          </a:custGeom>
          <a:ln w="381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205181" y="3908006"/>
            <a:ext cx="3348182" cy="823575"/>
          </a:xfrm>
          <a:custGeom>
            <a:avLst/>
            <a:gdLst>
              <a:gd name="connsiteX0" fmla="*/ 0 w 3348182"/>
              <a:gd name="connsiteY0" fmla="*/ 823575 h 823575"/>
              <a:gd name="connsiteX1" fmla="*/ 1600970 w 3348182"/>
              <a:gd name="connsiteY1" fmla="*/ 492606 h 823575"/>
              <a:gd name="connsiteX2" fmla="*/ 3348182 w 3348182"/>
              <a:gd name="connsiteY2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8182" h="823575">
                <a:moveTo>
                  <a:pt x="0" y="823575"/>
                </a:moveTo>
                <a:cubicBezTo>
                  <a:pt x="521470" y="726722"/>
                  <a:pt x="1042940" y="629869"/>
                  <a:pt x="1600970" y="492606"/>
                </a:cubicBezTo>
                <a:cubicBezTo>
                  <a:pt x="2159000" y="355344"/>
                  <a:pt x="2753591" y="177672"/>
                  <a:pt x="3348182" y="0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911475" y="5681572"/>
            <a:ext cx="96092" cy="909053"/>
          </a:xfrm>
          <a:prstGeom prst="straightConnector1">
            <a:avLst/>
          </a:prstGeom>
          <a:ln w="76200">
            <a:solidFill>
              <a:srgbClr val="97001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79054" y="4130842"/>
            <a:ext cx="1671052" cy="1430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Scheiner_christoph.gif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247775"/>
            <a:ext cx="3757613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11150" y="4973638"/>
            <a:ext cx="33607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Christoph Scheiner (</a:t>
            </a:r>
            <a:r>
              <a:rPr lang="en-US" sz="2000"/>
              <a:t>1611</a:t>
            </a:r>
            <a:r>
              <a:rPr lang="en-US" sz="2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837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Box 1"/>
          <p:cNvSpPr txBox="1">
            <a:spLocks noChangeArrowheads="1"/>
          </p:cNvSpPr>
          <p:nvPr/>
        </p:nvSpPr>
        <p:spPr bwMode="auto">
          <a:xfrm>
            <a:off x="220663" y="88372"/>
            <a:ext cx="87471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0090"/>
                </a:solidFill>
                <a:latin typeface="Calibri"/>
              </a:rPr>
              <a:t>Implications for planet formation</a:t>
            </a:r>
          </a:p>
        </p:txBody>
      </p:sp>
      <p:sp>
        <p:nvSpPr>
          <p:cNvPr id="132099" name="TextBox 2"/>
          <p:cNvSpPr txBox="1">
            <a:spLocks noChangeArrowheads="1"/>
          </p:cNvSpPr>
          <p:nvPr/>
        </p:nvSpPr>
        <p:spPr bwMode="auto">
          <a:xfrm>
            <a:off x="291925" y="904875"/>
            <a:ext cx="6310312" cy="547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formed beyond the snow line and migrated inward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Orbit and</a:t>
            </a:r>
            <a:r>
              <a:rPr lang="en-US" sz="2400" dirty="0" smtClean="0"/>
              <a:t> stellar spin </a:t>
            </a:r>
            <a:r>
              <a:rPr lang="en-US" sz="2400" dirty="0"/>
              <a:t>were initially aligned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migrated inward via either disk migration, or few-body dynamics</a:t>
            </a:r>
          </a:p>
          <a:p>
            <a:pPr marL="746125" lvl="1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/>
              <a:t>Disk migration damps </a:t>
            </a:r>
            <a:r>
              <a:rPr lang="en-US" sz="2000" dirty="0"/>
              <a:t>inclinations</a:t>
            </a:r>
          </a:p>
          <a:p>
            <a:pPr marL="746125" lvl="1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000" dirty="0"/>
              <a:t>Few-body dynamics excite inclinations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/>
              <a:t>Many </a:t>
            </a: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have high inclinations</a:t>
            </a:r>
          </a:p>
          <a:p>
            <a:pPr marL="288925" indent="-288925">
              <a:spcAft>
                <a:spcPts val="1200"/>
              </a:spcAft>
            </a:pPr>
            <a:r>
              <a:rPr lang="en-US" sz="2400" dirty="0"/>
              <a:t>Therefore, many hot </a:t>
            </a:r>
            <a:r>
              <a:rPr lang="en-US" sz="2400" dirty="0" err="1"/>
              <a:t>Jupiters</a:t>
            </a:r>
            <a:r>
              <a:rPr lang="en-US" sz="2400" dirty="0"/>
              <a:t> migrated via few-body dynamics</a:t>
            </a:r>
          </a:p>
          <a:p>
            <a:pPr marL="288925" indent="-288925">
              <a:spcAft>
                <a:spcPts val="1200"/>
              </a:spcAft>
            </a:pPr>
            <a:r>
              <a:rPr lang="en-US" sz="2400" dirty="0"/>
              <a:t>Perhaps </a:t>
            </a:r>
            <a:r>
              <a:rPr lang="en-US" sz="2400" i="1" dirty="0"/>
              <a:t>all </a:t>
            </a:r>
            <a:r>
              <a:rPr lang="en-US" sz="2400" dirty="0"/>
              <a:t>of them,</a:t>
            </a:r>
            <a:r>
              <a:rPr lang="en-US" sz="2400" dirty="0" smtClean="0"/>
              <a:t> if the observed low inclinations are due to tides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5866581" y="2837247"/>
            <a:ext cx="3367553" cy="1830003"/>
            <a:chOff x="5866581" y="3091247"/>
            <a:chExt cx="3367553" cy="1830003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617021" y="4324047"/>
              <a:ext cx="22974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 dirty="0" smtClean="0">
                  <a:solidFill>
                    <a:srgbClr val="0000FF"/>
                  </a:solidFill>
                </a:rPr>
                <a:t>Socrates et al. </a:t>
              </a:r>
              <a:r>
                <a:rPr lang="en-US" dirty="0" smtClean="0">
                  <a:solidFill>
                    <a:srgbClr val="0000FF"/>
                  </a:solidFill>
                </a:rPr>
                <a:t>(2012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 smtClean="0">
                <a:solidFill>
                  <a:srgbClr val="0000FF"/>
                </a:solidFill>
              </a:endParaRPr>
            </a:p>
          </p:txBody>
        </p:sp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6104204" y="3091247"/>
              <a:ext cx="3129930" cy="1292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Theorists: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sz="2000" b="1" dirty="0" smtClean="0">
                  <a:solidFill>
                    <a:srgbClr val="FF0000"/>
                  </a:solidFill>
                </a:rPr>
                <a:t>“We should see their progenitors on highly eccentric orbits.”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Bent Arrow 8"/>
            <p:cNvSpPr/>
            <p:nvPr/>
          </p:nvSpPr>
          <p:spPr>
            <a:xfrm>
              <a:off x="5866581" y="4293420"/>
              <a:ext cx="572639" cy="627830"/>
            </a:xfrm>
            <a:prstGeom prst="bentArrow">
              <a:avLst>
                <a:gd name="adj1" fmla="val 25000"/>
                <a:gd name="adj2" fmla="val 29000"/>
                <a:gd name="adj3" fmla="val 41000"/>
                <a:gd name="adj4" fmla="val 4375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72906" y="4931517"/>
            <a:ext cx="2413659" cy="1852974"/>
            <a:chOff x="6472906" y="4931517"/>
            <a:chExt cx="2413659" cy="1852974"/>
          </a:xfrm>
        </p:grpSpPr>
        <p:sp>
          <p:nvSpPr>
            <p:cNvPr id="11" name="TextBox 3"/>
            <p:cNvSpPr txBox="1">
              <a:spLocks noChangeArrowheads="1"/>
            </p:cNvSpPr>
            <p:nvPr/>
          </p:nvSpPr>
          <p:spPr bwMode="auto">
            <a:xfrm>
              <a:off x="6472906" y="4931517"/>
              <a:ext cx="2384324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Observers: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sz="2000" b="1" dirty="0" smtClean="0">
                  <a:solidFill>
                    <a:srgbClr val="FF0000"/>
                  </a:solidFill>
                </a:rPr>
                <a:t>“We don’t see as many as predicted.”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6589160" y="5861161"/>
              <a:ext cx="229740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 dirty="0" smtClean="0">
                  <a:solidFill>
                    <a:srgbClr val="0000FF"/>
                  </a:solidFill>
                </a:rPr>
                <a:t>Dawson et al. </a:t>
              </a:r>
              <a:r>
                <a:rPr lang="en-US" dirty="0" smtClean="0">
                  <a:solidFill>
                    <a:srgbClr val="0000FF"/>
                  </a:solidFill>
                </a:rPr>
                <a:t>(2013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</a:p>
            <a:p>
              <a:pPr algn="r"/>
              <a:r>
                <a:rPr lang="en-US" dirty="0">
                  <a:solidFill>
                    <a:srgbClr val="0000FF"/>
                  </a:solidFill>
                </a:rPr>
                <a:t>Dong et al. (2014)</a:t>
              </a:r>
            </a:p>
            <a:p>
              <a:pPr algn="r"/>
              <a:endParaRPr lang="en-US" sz="18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83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ius_peri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5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7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SS_berta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3175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6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41" y="47626"/>
            <a:ext cx="8167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625" y="279977"/>
            <a:ext cx="4460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Transiting </a:t>
            </a:r>
            <a:r>
              <a:rPr lang="en-US" sz="3600" dirty="0" err="1" smtClean="0">
                <a:solidFill>
                  <a:schemeClr val="bg1"/>
                </a:solidFill>
              </a:rPr>
              <a:t>Exoplanet</a:t>
            </a:r>
            <a:r>
              <a:rPr lang="en-US" sz="3600" dirty="0" smtClean="0">
                <a:solidFill>
                  <a:schemeClr val="bg1"/>
                </a:solidFill>
              </a:rPr>
              <a:t> Survey Satellite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T E S S 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6952" y="5652041"/>
            <a:ext cx="902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GSFC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4750" y="6110670"/>
            <a:ext cx="95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Orbital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84750" y="5461000"/>
            <a:ext cx="873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CfA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5375" y="5210486"/>
            <a:ext cx="841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Ames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39125" y="5816082"/>
            <a:ext cx="968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STScI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4025" y="5199445"/>
            <a:ext cx="95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MIT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741" y="3701403"/>
            <a:ext cx="35643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Approved </a:t>
            </a:r>
            <a:r>
              <a:rPr lang="en-US" sz="2400" i="1" dirty="0" smtClean="0">
                <a:solidFill>
                  <a:schemeClr val="bg1"/>
                </a:solidFill>
              </a:rPr>
              <a:t>Explorer</a:t>
            </a:r>
            <a:r>
              <a:rPr lang="en-US" sz="2400" dirty="0" smtClean="0">
                <a:solidFill>
                  <a:schemeClr val="bg1"/>
                </a:solidFill>
              </a:rPr>
              <a:t> mission (2017-2020)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Survey the </a:t>
            </a:r>
            <a:r>
              <a:rPr lang="en-US" sz="2400" b="1" i="1" dirty="0" smtClean="0">
                <a:solidFill>
                  <a:srgbClr val="FFFF00"/>
                </a:solidFill>
              </a:rPr>
              <a:t>brightest </a:t>
            </a:r>
            <a:r>
              <a:rPr lang="en-US" sz="2400" dirty="0" smtClean="0">
                <a:solidFill>
                  <a:schemeClr val="bg1"/>
                </a:solidFill>
              </a:rPr>
              <a:t>stars in an all-sky survey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Thousands of planets, from Earth-sized to gas giants</a:t>
            </a:r>
          </a:p>
        </p:txBody>
      </p:sp>
    </p:spTree>
    <p:extLst>
      <p:ext uri="{BB962C8B-B14F-4D97-AF65-F5344CB8AC3E}">
        <p14:creationId xmlns:p14="http://schemas.microsoft.com/office/powerpoint/2010/main" val="375836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8652" y="264200"/>
            <a:ext cx="3746680" cy="2029998"/>
            <a:chOff x="5158652" y="264200"/>
            <a:chExt cx="3746680" cy="2029998"/>
          </a:xfrm>
        </p:grpSpPr>
        <p:pic>
          <p:nvPicPr>
            <p:cNvPr id="3" name="Picture 2" descr="tess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932" y="264200"/>
              <a:ext cx="2473400" cy="202999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58652" y="734154"/>
              <a:ext cx="16305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e</a:t>
              </a:r>
              <a:r>
                <a:rPr lang="en-US" sz="2000" dirty="0" smtClean="0"/>
                <a:t>ach with a 4k CCD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0129" y="188042"/>
            <a:ext cx="4952931" cy="2212668"/>
            <a:chOff x="90129" y="188042"/>
            <a:chExt cx="4952931" cy="2212668"/>
          </a:xfrm>
        </p:grpSpPr>
        <p:sp>
          <p:nvSpPr>
            <p:cNvPr id="5" name="TextBox 4"/>
            <p:cNvSpPr txBox="1"/>
            <p:nvPr/>
          </p:nvSpPr>
          <p:spPr>
            <a:xfrm>
              <a:off x="90129" y="499817"/>
              <a:ext cx="163051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 wide-field cameras </a:t>
              </a:r>
              <a:r>
                <a:rPr lang="en-US" dirty="0" smtClean="0"/>
                <a:t>(10 cm, </a:t>
              </a:r>
              <a:r>
                <a:rPr lang="en-US" i="1" dirty="0" smtClean="0"/>
                <a:t>f</a:t>
              </a:r>
              <a:r>
                <a:rPr lang="en-US" dirty="0" smtClean="0"/>
                <a:t>/1.6, 23° FOV)</a:t>
              </a:r>
              <a:endParaRPr lang="en-US" dirty="0"/>
            </a:p>
          </p:txBody>
        </p:sp>
        <p:pic>
          <p:nvPicPr>
            <p:cNvPr id="8" name="Picture 7" descr="TESScamer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872" y="188042"/>
              <a:ext cx="3609188" cy="221266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11172" y="2430638"/>
            <a:ext cx="7759280" cy="4435556"/>
            <a:chOff x="811172" y="2430638"/>
            <a:chExt cx="7759280" cy="4435556"/>
          </a:xfrm>
        </p:grpSpPr>
        <p:pic>
          <p:nvPicPr>
            <p:cNvPr id="9" name="Picture 8" descr="TESSassembl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72" y="2430638"/>
              <a:ext cx="6300839" cy="44355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56472" y="4401586"/>
              <a:ext cx="20139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o</a:t>
              </a:r>
              <a:r>
                <a:rPr lang="en-US" sz="2000" dirty="0" smtClean="0"/>
                <a:t>n a common assembly,</a:t>
              </a:r>
            </a:p>
            <a:p>
              <a:r>
                <a:rPr lang="en-US" sz="2000" dirty="0" smtClean="0"/>
                <a:t>canted at different angles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8409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s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003" y="814652"/>
            <a:ext cx="10890937" cy="6076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5677" y="57350"/>
            <a:ext cx="6202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 a high-Earth orbit,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 2:1 resonance with the Moon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4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618"/>
            <a:ext cx="9144000" cy="3301642"/>
          </a:xfrm>
          <a:prstGeom prst="rect">
            <a:avLst/>
          </a:prstGeom>
        </p:spPr>
      </p:pic>
      <p:pic>
        <p:nvPicPr>
          <p:cNvPr id="3" name="Picture 2" descr="TESSorbi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00" y="105163"/>
            <a:ext cx="3301996" cy="3374888"/>
          </a:xfrm>
          <a:prstGeom prst="rect">
            <a:avLst/>
          </a:prstGeom>
        </p:spPr>
      </p:pic>
      <p:pic>
        <p:nvPicPr>
          <p:cNvPr id="4" name="Picture 3" descr="TESSorbit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7" y="78894"/>
            <a:ext cx="4940710" cy="342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3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SS_berta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3175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0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SS_berta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_vs_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" y="16388"/>
            <a:ext cx="9041683" cy="682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4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heiner_christoph.gif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1247775"/>
            <a:ext cx="3757613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11150" y="4973638"/>
            <a:ext cx="33607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Christoph Scheiner (</a:t>
            </a:r>
            <a:r>
              <a:rPr lang="en-US" sz="2000"/>
              <a:t>1611</a:t>
            </a:r>
            <a:r>
              <a:rPr lang="en-US" sz="2400"/>
              <a:t>)</a:t>
            </a:r>
          </a:p>
        </p:txBody>
      </p:sp>
      <p:pic>
        <p:nvPicPr>
          <p:cNvPr id="24580" name="Picture 6" descr="solsys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7925" y="806450"/>
            <a:ext cx="57785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838200" y="127000"/>
            <a:ext cx="787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atin typeface="Calibri"/>
              </a:rPr>
              <a:t>The Sun’s obliquity is 7°</a:t>
            </a: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7235825" y="5340350"/>
            <a:ext cx="157891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Solar spin axis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5105113" y="2490493"/>
            <a:ext cx="1395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Planetary orbital axes</a:t>
            </a:r>
          </a:p>
        </p:txBody>
      </p:sp>
      <p:cxnSp>
        <p:nvCxnSpPr>
          <p:cNvPr id="24584" name="Straight Connector 8"/>
          <p:cNvCxnSpPr>
            <a:cxnSpLocks noChangeShapeType="1"/>
          </p:cNvCxnSpPr>
          <p:nvPr/>
        </p:nvCxnSpPr>
        <p:spPr bwMode="auto">
          <a:xfrm rot="16200000" flipV="1">
            <a:off x="6855619" y="4979194"/>
            <a:ext cx="500062" cy="3365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24585" name="TextBox 10"/>
          <p:cNvSpPr txBox="1">
            <a:spLocks noChangeArrowheads="1"/>
          </p:cNvSpPr>
          <p:nvPr/>
        </p:nvSpPr>
        <p:spPr bwMode="auto">
          <a:xfrm>
            <a:off x="5772150" y="3990975"/>
            <a:ext cx="288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5°</a:t>
            </a:r>
          </a:p>
        </p:txBody>
      </p:sp>
      <p:sp>
        <p:nvSpPr>
          <p:cNvPr id="24586" name="TextBox 11"/>
          <p:cNvSpPr txBox="1">
            <a:spLocks noChangeArrowheads="1"/>
          </p:cNvSpPr>
          <p:nvPr/>
        </p:nvSpPr>
        <p:spPr bwMode="auto">
          <a:xfrm>
            <a:off x="5087938" y="4491038"/>
            <a:ext cx="425450" cy="306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10°</a:t>
            </a:r>
          </a:p>
        </p:txBody>
      </p:sp>
      <p:sp>
        <p:nvSpPr>
          <p:cNvPr id="24587" name="TextBox 12"/>
          <p:cNvSpPr txBox="1">
            <a:spLocks noChangeArrowheads="1"/>
          </p:cNvSpPr>
          <p:nvPr/>
        </p:nvSpPr>
        <p:spPr bwMode="auto">
          <a:xfrm>
            <a:off x="4510088" y="4989513"/>
            <a:ext cx="4238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15°</a:t>
            </a:r>
          </a:p>
        </p:txBody>
      </p:sp>
    </p:spTree>
    <p:extLst>
      <p:ext uri="{BB962C8B-B14F-4D97-AF65-F5344CB8AC3E}">
        <p14:creationId xmlns:p14="http://schemas.microsoft.com/office/powerpoint/2010/main" val="323176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s3\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1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arfield_leo.jpg                                              000B462DMacintosh HD                   BCFB4E1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0091" y="-77002"/>
            <a:ext cx="10424391" cy="6951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03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Sseis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925"/>
            <a:ext cx="9144000" cy="65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2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56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1" y="188451"/>
            <a:ext cx="7589043" cy="6380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488668"/>
            <a:ext cx="767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Huber et al. (2013) — scenario proposed by </a:t>
            </a:r>
            <a:r>
              <a:rPr lang="en-US" dirty="0" err="1" smtClean="0"/>
              <a:t>Kaib</a:t>
            </a:r>
            <a:r>
              <a:rPr lang="en-US" dirty="0" smtClean="0"/>
              <a:t> et al.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9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p30-tt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" y="0"/>
            <a:ext cx="8469119" cy="6579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476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Sanchis</a:t>
            </a:r>
            <a:r>
              <a:rPr lang="en-US" dirty="0" smtClean="0"/>
              <a:t>-Ojeda, </a:t>
            </a:r>
            <a:r>
              <a:rPr lang="en-US" dirty="0" err="1" smtClean="0"/>
              <a:t>Fabrycky</a:t>
            </a:r>
            <a:r>
              <a:rPr lang="en-US" dirty="0" smtClean="0"/>
              <a:t>, et al. (2012)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84842" y="4164262"/>
            <a:ext cx="4585369" cy="2473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2926" y="326190"/>
            <a:ext cx="2668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Transit timing variations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203492" y="4141537"/>
            <a:ext cx="3117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and (lack of) transit duration variations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4884821" y="4035925"/>
            <a:ext cx="275390" cy="175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625471" y="5334000"/>
            <a:ext cx="4692318" cy="954107"/>
            <a:chOff x="4625471" y="5334000"/>
            <a:chExt cx="4692318" cy="954107"/>
          </a:xfrm>
        </p:grpSpPr>
        <p:sp>
          <p:nvSpPr>
            <p:cNvPr id="5" name="TextBox 4"/>
            <p:cNvSpPr txBox="1"/>
            <p:nvPr/>
          </p:nvSpPr>
          <p:spPr>
            <a:xfrm>
              <a:off x="5588000" y="5334000"/>
              <a:ext cx="37297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planetary orbits are aligned to within 3°</a:t>
              </a:r>
              <a:endParaRPr lang="en-US" sz="2800" dirty="0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625471" y="5614739"/>
              <a:ext cx="868948" cy="45452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34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87137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5891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54436" y="3492501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0°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677950" y="1722447"/>
            <a:ext cx="0" cy="48928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485444" y="1552223"/>
            <a:ext cx="366889" cy="8184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80721" y="603955"/>
            <a:ext cx="2698045" cy="109290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250972" y="1700389"/>
            <a:ext cx="155222" cy="26811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52"/>
          <p:cNvSpPr>
            <a:spLocks noChangeArrowheads="1"/>
          </p:cNvSpPr>
          <p:nvPr/>
        </p:nvSpPr>
        <p:spPr bwMode="auto">
          <a:xfrm>
            <a:off x="3950599" y="746494"/>
            <a:ext cx="1191596" cy="816654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53"/>
          <p:cNvSpPr>
            <a:spLocks noChangeArrowheads="1"/>
          </p:cNvSpPr>
          <p:nvPr/>
        </p:nvSpPr>
        <p:spPr bwMode="auto">
          <a:xfrm flipH="1">
            <a:off x="5129672" y="745584"/>
            <a:ext cx="1190632" cy="816653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54"/>
          <p:cNvSpPr>
            <a:spLocks noChangeArrowheads="1"/>
          </p:cNvSpPr>
          <p:nvPr/>
        </p:nvSpPr>
        <p:spPr bwMode="auto">
          <a:xfrm>
            <a:off x="4624917" y="1513417"/>
            <a:ext cx="333375" cy="13405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55"/>
          <p:cNvSpPr>
            <a:spLocks noChangeArrowheads="1"/>
          </p:cNvSpPr>
          <p:nvPr/>
        </p:nvSpPr>
        <p:spPr bwMode="auto">
          <a:xfrm>
            <a:off x="4541922" y="1304357"/>
            <a:ext cx="490317" cy="259857"/>
          </a:xfrm>
          <a:custGeom>
            <a:avLst/>
            <a:gdLst>
              <a:gd name="T0" fmla="*/ 0 w 808203"/>
              <a:gd name="T1" fmla="*/ 453749 h 453749"/>
              <a:gd name="T2" fmla="*/ 86593 w 808203"/>
              <a:gd name="T3" fmla="*/ 453749 h 453749"/>
              <a:gd name="T4" fmla="*/ 153944 w 808203"/>
              <a:gd name="T5" fmla="*/ 338287 h 453749"/>
              <a:gd name="T6" fmla="*/ 288644 w 808203"/>
              <a:gd name="T7" fmla="*/ 68874 h 453749"/>
              <a:gd name="T8" fmla="*/ 423345 w 808203"/>
              <a:gd name="T9" fmla="*/ 1521 h 453749"/>
              <a:gd name="T10" fmla="*/ 538802 w 808203"/>
              <a:gd name="T11" fmla="*/ 88118 h 453749"/>
              <a:gd name="T12" fmla="*/ 606153 w 808203"/>
              <a:gd name="T13" fmla="*/ 242068 h 453749"/>
              <a:gd name="T14" fmla="*/ 711989 w 808203"/>
              <a:gd name="T15" fmla="*/ 405640 h 453749"/>
              <a:gd name="T16" fmla="*/ 808203 w 808203"/>
              <a:gd name="T17" fmla="*/ 444127 h 4537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8203"/>
              <a:gd name="T28" fmla="*/ 0 h 453749"/>
              <a:gd name="T29" fmla="*/ 808203 w 808203"/>
              <a:gd name="T30" fmla="*/ 453749 h 4537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8203" h="453749">
                <a:moveTo>
                  <a:pt x="0" y="453749"/>
                </a:moveTo>
                <a:lnTo>
                  <a:pt x="86593" y="453749"/>
                </a:lnTo>
                <a:cubicBezTo>
                  <a:pt x="155666" y="345203"/>
                  <a:pt x="153944" y="389726"/>
                  <a:pt x="153944" y="338287"/>
                </a:cubicBezTo>
                <a:lnTo>
                  <a:pt x="288644" y="68874"/>
                </a:lnTo>
                <a:cubicBezTo>
                  <a:pt x="416547" y="0"/>
                  <a:pt x="366370" y="1521"/>
                  <a:pt x="423345" y="1521"/>
                </a:cubicBezTo>
                <a:cubicBezTo>
                  <a:pt x="531663" y="90149"/>
                  <a:pt x="483598" y="88118"/>
                  <a:pt x="538802" y="88118"/>
                </a:cubicBezTo>
                <a:lnTo>
                  <a:pt x="606153" y="242068"/>
                </a:lnTo>
                <a:lnTo>
                  <a:pt x="711989" y="405640"/>
                </a:lnTo>
                <a:lnTo>
                  <a:pt x="808203" y="444127"/>
                </a:lnTo>
              </a:path>
            </a:pathLst>
          </a:custGeom>
          <a:noFill/>
          <a:ln w="76200" cap="sq">
            <a:solidFill>
              <a:schemeClr val="tx1"/>
            </a:solidFill>
            <a:bevel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3852333" y="1957917"/>
            <a:ext cx="402167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151716" y="4694097"/>
            <a:ext cx="1097600" cy="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>
            <a:spLocks noChangeAspect="1"/>
          </p:cNvSpPr>
          <p:nvPr/>
        </p:nvSpPr>
        <p:spPr>
          <a:xfrm>
            <a:off x="3640778" y="4607205"/>
            <a:ext cx="192024" cy="18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8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87137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54436" y="3492501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0°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28715" y="613056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117431" y="3112169"/>
            <a:ext cx="0" cy="48928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945303" y="2927414"/>
            <a:ext cx="366889" cy="8184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58167" y="625379"/>
            <a:ext cx="2603500" cy="465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3950599" y="743928"/>
            <a:ext cx="1191596" cy="816654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5129672" y="743018"/>
            <a:ext cx="1190632" cy="816653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764846" y="609087"/>
            <a:ext cx="2698045" cy="109290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5127980" y="1694295"/>
            <a:ext cx="0" cy="12100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54"/>
          <p:cNvSpPr>
            <a:spLocks noChangeArrowheads="1"/>
          </p:cNvSpPr>
          <p:nvPr/>
        </p:nvSpPr>
        <p:spPr bwMode="auto">
          <a:xfrm>
            <a:off x="4972700" y="1505405"/>
            <a:ext cx="301249" cy="16923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55"/>
          <p:cNvSpPr>
            <a:spLocks noChangeArrowheads="1"/>
          </p:cNvSpPr>
          <p:nvPr/>
        </p:nvSpPr>
        <p:spPr bwMode="auto">
          <a:xfrm>
            <a:off x="4866475" y="1301791"/>
            <a:ext cx="490317" cy="259857"/>
          </a:xfrm>
          <a:custGeom>
            <a:avLst/>
            <a:gdLst>
              <a:gd name="T0" fmla="*/ 0 w 808203"/>
              <a:gd name="T1" fmla="*/ 453749 h 453749"/>
              <a:gd name="T2" fmla="*/ 86593 w 808203"/>
              <a:gd name="T3" fmla="*/ 453749 h 453749"/>
              <a:gd name="T4" fmla="*/ 153944 w 808203"/>
              <a:gd name="T5" fmla="*/ 338287 h 453749"/>
              <a:gd name="T6" fmla="*/ 288644 w 808203"/>
              <a:gd name="T7" fmla="*/ 68874 h 453749"/>
              <a:gd name="T8" fmla="*/ 423345 w 808203"/>
              <a:gd name="T9" fmla="*/ 1521 h 453749"/>
              <a:gd name="T10" fmla="*/ 538802 w 808203"/>
              <a:gd name="T11" fmla="*/ 88118 h 453749"/>
              <a:gd name="T12" fmla="*/ 606153 w 808203"/>
              <a:gd name="T13" fmla="*/ 242068 h 453749"/>
              <a:gd name="T14" fmla="*/ 711989 w 808203"/>
              <a:gd name="T15" fmla="*/ 405640 h 453749"/>
              <a:gd name="T16" fmla="*/ 808203 w 808203"/>
              <a:gd name="T17" fmla="*/ 444127 h 4537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8203"/>
              <a:gd name="T28" fmla="*/ 0 h 453749"/>
              <a:gd name="T29" fmla="*/ 808203 w 808203"/>
              <a:gd name="T30" fmla="*/ 453749 h 4537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8203" h="453749">
                <a:moveTo>
                  <a:pt x="0" y="453749"/>
                </a:moveTo>
                <a:lnTo>
                  <a:pt x="86593" y="453749"/>
                </a:lnTo>
                <a:cubicBezTo>
                  <a:pt x="155666" y="345203"/>
                  <a:pt x="153944" y="389726"/>
                  <a:pt x="153944" y="338287"/>
                </a:cubicBezTo>
                <a:lnTo>
                  <a:pt x="288644" y="68874"/>
                </a:lnTo>
                <a:cubicBezTo>
                  <a:pt x="416547" y="0"/>
                  <a:pt x="366370" y="1521"/>
                  <a:pt x="423345" y="1521"/>
                </a:cubicBezTo>
                <a:cubicBezTo>
                  <a:pt x="531663" y="90149"/>
                  <a:pt x="483598" y="88118"/>
                  <a:pt x="538802" y="88118"/>
                </a:cubicBezTo>
                <a:lnTo>
                  <a:pt x="606153" y="242068"/>
                </a:lnTo>
                <a:lnTo>
                  <a:pt x="711989" y="405640"/>
                </a:lnTo>
                <a:lnTo>
                  <a:pt x="808203" y="444127"/>
                </a:lnTo>
              </a:path>
            </a:pathLst>
          </a:custGeom>
          <a:noFill/>
          <a:ln w="76200" cap="sq">
            <a:solidFill>
              <a:schemeClr val="tx1"/>
            </a:solidFill>
            <a:bevel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560262" y="4694097"/>
            <a:ext cx="1097600" cy="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>
            <a:spLocks noChangeAspect="1"/>
          </p:cNvSpPr>
          <p:nvPr/>
        </p:nvSpPr>
        <p:spPr>
          <a:xfrm>
            <a:off x="5049324" y="4607205"/>
            <a:ext cx="192024" cy="18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4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5891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54436" y="3492501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0°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6525829" y="1722447"/>
            <a:ext cx="0" cy="48928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33323" y="1552223"/>
            <a:ext cx="366889" cy="8184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805760" y="1700389"/>
            <a:ext cx="155222" cy="26811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945909" y="1957917"/>
            <a:ext cx="402167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968807" y="4694097"/>
            <a:ext cx="1097600" cy="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>
            <a:spLocks noChangeAspect="1"/>
          </p:cNvSpPr>
          <p:nvPr/>
        </p:nvSpPr>
        <p:spPr>
          <a:xfrm>
            <a:off x="6457869" y="4607205"/>
            <a:ext cx="192024" cy="18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80721" y="603955"/>
            <a:ext cx="2698045" cy="109290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2"/>
          <p:cNvSpPr>
            <a:spLocks noChangeArrowheads="1"/>
          </p:cNvSpPr>
          <p:nvPr/>
        </p:nvSpPr>
        <p:spPr bwMode="auto">
          <a:xfrm>
            <a:off x="3950599" y="746494"/>
            <a:ext cx="1191596" cy="816654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53"/>
          <p:cNvSpPr>
            <a:spLocks noChangeArrowheads="1"/>
          </p:cNvSpPr>
          <p:nvPr/>
        </p:nvSpPr>
        <p:spPr bwMode="auto">
          <a:xfrm flipH="1">
            <a:off x="5129672" y="745584"/>
            <a:ext cx="1190632" cy="816653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54"/>
          <p:cNvSpPr>
            <a:spLocks noChangeArrowheads="1"/>
          </p:cNvSpPr>
          <p:nvPr/>
        </p:nvSpPr>
        <p:spPr bwMode="auto">
          <a:xfrm>
            <a:off x="5271462" y="1513417"/>
            <a:ext cx="333375" cy="13405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55"/>
          <p:cNvSpPr>
            <a:spLocks noChangeArrowheads="1"/>
          </p:cNvSpPr>
          <p:nvPr/>
        </p:nvSpPr>
        <p:spPr bwMode="auto">
          <a:xfrm>
            <a:off x="5188467" y="1304357"/>
            <a:ext cx="490317" cy="259857"/>
          </a:xfrm>
          <a:custGeom>
            <a:avLst/>
            <a:gdLst>
              <a:gd name="T0" fmla="*/ 0 w 808203"/>
              <a:gd name="T1" fmla="*/ 453749 h 453749"/>
              <a:gd name="T2" fmla="*/ 86593 w 808203"/>
              <a:gd name="T3" fmla="*/ 453749 h 453749"/>
              <a:gd name="T4" fmla="*/ 153944 w 808203"/>
              <a:gd name="T5" fmla="*/ 338287 h 453749"/>
              <a:gd name="T6" fmla="*/ 288644 w 808203"/>
              <a:gd name="T7" fmla="*/ 68874 h 453749"/>
              <a:gd name="T8" fmla="*/ 423345 w 808203"/>
              <a:gd name="T9" fmla="*/ 1521 h 453749"/>
              <a:gd name="T10" fmla="*/ 538802 w 808203"/>
              <a:gd name="T11" fmla="*/ 88118 h 453749"/>
              <a:gd name="T12" fmla="*/ 606153 w 808203"/>
              <a:gd name="T13" fmla="*/ 242068 h 453749"/>
              <a:gd name="T14" fmla="*/ 711989 w 808203"/>
              <a:gd name="T15" fmla="*/ 405640 h 453749"/>
              <a:gd name="T16" fmla="*/ 808203 w 808203"/>
              <a:gd name="T17" fmla="*/ 444127 h 4537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8203"/>
              <a:gd name="T28" fmla="*/ 0 h 453749"/>
              <a:gd name="T29" fmla="*/ 808203 w 808203"/>
              <a:gd name="T30" fmla="*/ 453749 h 4537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8203" h="453749">
                <a:moveTo>
                  <a:pt x="0" y="453749"/>
                </a:moveTo>
                <a:lnTo>
                  <a:pt x="86593" y="453749"/>
                </a:lnTo>
                <a:cubicBezTo>
                  <a:pt x="155666" y="345203"/>
                  <a:pt x="153944" y="389726"/>
                  <a:pt x="153944" y="338287"/>
                </a:cubicBezTo>
                <a:lnTo>
                  <a:pt x="288644" y="68874"/>
                </a:lnTo>
                <a:cubicBezTo>
                  <a:pt x="416547" y="0"/>
                  <a:pt x="366370" y="1521"/>
                  <a:pt x="423345" y="1521"/>
                </a:cubicBezTo>
                <a:cubicBezTo>
                  <a:pt x="531663" y="90149"/>
                  <a:pt x="483598" y="88118"/>
                  <a:pt x="538802" y="88118"/>
                </a:cubicBezTo>
                <a:lnTo>
                  <a:pt x="606153" y="242068"/>
                </a:lnTo>
                <a:lnTo>
                  <a:pt x="711989" y="405640"/>
                </a:lnTo>
                <a:lnTo>
                  <a:pt x="808203" y="444127"/>
                </a:lnTo>
              </a:path>
            </a:pathLst>
          </a:custGeom>
          <a:noFill/>
          <a:ln w="76200" cap="sq">
            <a:solidFill>
              <a:schemeClr val="tx1"/>
            </a:solidFill>
            <a:bevel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9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5891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54436" y="3492501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60°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677950" y="1722447"/>
            <a:ext cx="0" cy="48928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485444" y="1552223"/>
            <a:ext cx="366889" cy="8184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80721" y="603955"/>
            <a:ext cx="2698045" cy="109290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250972" y="1700389"/>
            <a:ext cx="155222" cy="26811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52"/>
          <p:cNvSpPr>
            <a:spLocks noChangeArrowheads="1"/>
          </p:cNvSpPr>
          <p:nvPr/>
        </p:nvSpPr>
        <p:spPr bwMode="auto">
          <a:xfrm>
            <a:off x="3950599" y="746494"/>
            <a:ext cx="1191596" cy="816654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53"/>
          <p:cNvSpPr>
            <a:spLocks noChangeArrowheads="1"/>
          </p:cNvSpPr>
          <p:nvPr/>
        </p:nvSpPr>
        <p:spPr bwMode="auto">
          <a:xfrm flipH="1">
            <a:off x="5129672" y="745584"/>
            <a:ext cx="1190632" cy="816653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54"/>
          <p:cNvSpPr>
            <a:spLocks noChangeArrowheads="1"/>
          </p:cNvSpPr>
          <p:nvPr/>
        </p:nvSpPr>
        <p:spPr bwMode="auto">
          <a:xfrm>
            <a:off x="4624917" y="1513417"/>
            <a:ext cx="333375" cy="13405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55"/>
          <p:cNvSpPr>
            <a:spLocks noChangeArrowheads="1"/>
          </p:cNvSpPr>
          <p:nvPr/>
        </p:nvSpPr>
        <p:spPr bwMode="auto">
          <a:xfrm>
            <a:off x="4541922" y="1304357"/>
            <a:ext cx="490317" cy="259857"/>
          </a:xfrm>
          <a:custGeom>
            <a:avLst/>
            <a:gdLst>
              <a:gd name="T0" fmla="*/ 0 w 808203"/>
              <a:gd name="T1" fmla="*/ 453749 h 453749"/>
              <a:gd name="T2" fmla="*/ 86593 w 808203"/>
              <a:gd name="T3" fmla="*/ 453749 h 453749"/>
              <a:gd name="T4" fmla="*/ 153944 w 808203"/>
              <a:gd name="T5" fmla="*/ 338287 h 453749"/>
              <a:gd name="T6" fmla="*/ 288644 w 808203"/>
              <a:gd name="T7" fmla="*/ 68874 h 453749"/>
              <a:gd name="T8" fmla="*/ 423345 w 808203"/>
              <a:gd name="T9" fmla="*/ 1521 h 453749"/>
              <a:gd name="T10" fmla="*/ 538802 w 808203"/>
              <a:gd name="T11" fmla="*/ 88118 h 453749"/>
              <a:gd name="T12" fmla="*/ 606153 w 808203"/>
              <a:gd name="T13" fmla="*/ 242068 h 453749"/>
              <a:gd name="T14" fmla="*/ 711989 w 808203"/>
              <a:gd name="T15" fmla="*/ 405640 h 453749"/>
              <a:gd name="T16" fmla="*/ 808203 w 808203"/>
              <a:gd name="T17" fmla="*/ 444127 h 4537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8203"/>
              <a:gd name="T28" fmla="*/ 0 h 453749"/>
              <a:gd name="T29" fmla="*/ 808203 w 808203"/>
              <a:gd name="T30" fmla="*/ 453749 h 4537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8203" h="453749">
                <a:moveTo>
                  <a:pt x="0" y="453749"/>
                </a:moveTo>
                <a:lnTo>
                  <a:pt x="86593" y="453749"/>
                </a:lnTo>
                <a:cubicBezTo>
                  <a:pt x="155666" y="345203"/>
                  <a:pt x="153944" y="389726"/>
                  <a:pt x="153944" y="338287"/>
                </a:cubicBezTo>
                <a:lnTo>
                  <a:pt x="288644" y="68874"/>
                </a:lnTo>
                <a:cubicBezTo>
                  <a:pt x="416547" y="0"/>
                  <a:pt x="366370" y="1521"/>
                  <a:pt x="423345" y="1521"/>
                </a:cubicBezTo>
                <a:cubicBezTo>
                  <a:pt x="531663" y="90149"/>
                  <a:pt x="483598" y="88118"/>
                  <a:pt x="538802" y="88118"/>
                </a:cubicBezTo>
                <a:lnTo>
                  <a:pt x="606153" y="242068"/>
                </a:lnTo>
                <a:lnTo>
                  <a:pt x="711989" y="405640"/>
                </a:lnTo>
                <a:lnTo>
                  <a:pt x="808203" y="444127"/>
                </a:lnTo>
              </a:path>
            </a:pathLst>
          </a:custGeom>
          <a:noFill/>
          <a:ln w="76200" cap="sq">
            <a:solidFill>
              <a:schemeClr val="tx1"/>
            </a:solidFill>
            <a:bevel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3852333" y="1957917"/>
            <a:ext cx="402167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>
            <a:spLocks noChangeAspect="1"/>
          </p:cNvSpPr>
          <p:nvPr/>
        </p:nvSpPr>
        <p:spPr>
          <a:xfrm>
            <a:off x="3502528" y="4685565"/>
            <a:ext cx="192024" cy="18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8000000" flipV="1">
            <a:off x="3050115" y="4769527"/>
            <a:ext cx="1097600" cy="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2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olsy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7925" y="806450"/>
            <a:ext cx="57785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182563" y="127000"/>
            <a:ext cx="8961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atin typeface="Calibri"/>
              </a:rPr>
              <a:t>The Sun’s obliquity is </a:t>
            </a:r>
            <a:r>
              <a:rPr lang="en-US" sz="4800" i="1" dirty="0">
                <a:solidFill>
                  <a:srgbClr val="FF0000"/>
                </a:solidFill>
                <a:latin typeface="Calibri"/>
              </a:rPr>
              <a:t>only </a:t>
            </a:r>
            <a:r>
              <a:rPr lang="en-US" sz="4800" dirty="0">
                <a:latin typeface="Calibri"/>
              </a:rPr>
              <a:t>7°</a:t>
            </a:r>
          </a:p>
        </p:txBody>
      </p:sp>
      <p:cxnSp>
        <p:nvCxnSpPr>
          <p:cNvPr id="26630" name="Straight Connector 8"/>
          <p:cNvCxnSpPr>
            <a:cxnSpLocks noChangeShapeType="1"/>
          </p:cNvCxnSpPr>
          <p:nvPr/>
        </p:nvCxnSpPr>
        <p:spPr bwMode="auto">
          <a:xfrm rot="16200000" flipV="1">
            <a:off x="6855619" y="4979194"/>
            <a:ext cx="500062" cy="3365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1" name="TextBox 10"/>
          <p:cNvSpPr txBox="1">
            <a:spLocks noChangeArrowheads="1"/>
          </p:cNvSpPr>
          <p:nvPr/>
        </p:nvSpPr>
        <p:spPr bwMode="auto">
          <a:xfrm>
            <a:off x="5772150" y="3990975"/>
            <a:ext cx="288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5°</a:t>
            </a:r>
          </a:p>
        </p:txBody>
      </p:sp>
      <p:sp>
        <p:nvSpPr>
          <p:cNvPr id="26632" name="TextBox 11"/>
          <p:cNvSpPr txBox="1">
            <a:spLocks noChangeArrowheads="1"/>
          </p:cNvSpPr>
          <p:nvPr/>
        </p:nvSpPr>
        <p:spPr bwMode="auto">
          <a:xfrm>
            <a:off x="5087938" y="4491038"/>
            <a:ext cx="425450" cy="306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10°</a:t>
            </a: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4510088" y="4989513"/>
            <a:ext cx="4238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15°</a:t>
            </a:r>
          </a:p>
        </p:txBody>
      </p:sp>
      <p:sp>
        <p:nvSpPr>
          <p:cNvPr id="26634" name="Text Box 3"/>
          <p:cNvSpPr txBox="1">
            <a:spLocks noChangeArrowheads="1"/>
          </p:cNvSpPr>
          <p:nvPr/>
        </p:nvSpPr>
        <p:spPr bwMode="auto">
          <a:xfrm>
            <a:off x="244475" y="2078038"/>
            <a:ext cx="3627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Evidence for formation in a single spinning disk (Laplace 1796)</a:t>
            </a:r>
          </a:p>
        </p:txBody>
      </p:sp>
      <p:sp>
        <p:nvSpPr>
          <p:cNvPr id="26635" name="Text Box 4"/>
          <p:cNvSpPr txBox="1">
            <a:spLocks noChangeArrowheads="1"/>
          </p:cNvSpPr>
          <p:nvPr/>
        </p:nvSpPr>
        <p:spPr bwMode="auto">
          <a:xfrm>
            <a:off x="209550" y="3951288"/>
            <a:ext cx="4554538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Upper limits on “Planet X”</a:t>
            </a:r>
          </a:p>
          <a:p>
            <a:r>
              <a:rPr lang="en-US" sz="2400"/>
              <a:t>(Goldreich &amp; Ward 1972),</a:t>
            </a:r>
          </a:p>
          <a:p>
            <a:r>
              <a:rPr lang="en-US" sz="2400"/>
              <a:t>and violations of Lorentz</a:t>
            </a:r>
          </a:p>
          <a:p>
            <a:r>
              <a:rPr lang="en-US" sz="2400"/>
              <a:t>invariance (Nordtvedt 1987)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235825" y="5340350"/>
            <a:ext cx="157891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Solar spin axis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105113" y="2490493"/>
            <a:ext cx="1395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Planetary orbital axes</a:t>
            </a:r>
          </a:p>
        </p:txBody>
      </p:sp>
    </p:spTree>
    <p:extLst>
      <p:ext uri="{BB962C8B-B14F-4D97-AF65-F5344CB8AC3E}">
        <p14:creationId xmlns:p14="http://schemas.microsoft.com/office/powerpoint/2010/main" val="355914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87137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54436" y="3492501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60°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28715" y="613056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117431" y="3112169"/>
            <a:ext cx="0" cy="48928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945303" y="2927414"/>
            <a:ext cx="366889" cy="8184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58167" y="625379"/>
            <a:ext cx="2603500" cy="465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3950599" y="743928"/>
            <a:ext cx="1191596" cy="816654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5129672" y="743018"/>
            <a:ext cx="1190632" cy="816653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764846" y="609087"/>
            <a:ext cx="2698045" cy="109290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5127980" y="1694295"/>
            <a:ext cx="0" cy="12100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54"/>
          <p:cNvSpPr>
            <a:spLocks noChangeArrowheads="1"/>
          </p:cNvSpPr>
          <p:nvPr/>
        </p:nvSpPr>
        <p:spPr bwMode="auto">
          <a:xfrm>
            <a:off x="5257489" y="1505405"/>
            <a:ext cx="301249" cy="16923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55"/>
          <p:cNvSpPr>
            <a:spLocks noChangeArrowheads="1"/>
          </p:cNvSpPr>
          <p:nvPr/>
        </p:nvSpPr>
        <p:spPr bwMode="auto">
          <a:xfrm>
            <a:off x="5151264" y="1301791"/>
            <a:ext cx="490317" cy="259857"/>
          </a:xfrm>
          <a:custGeom>
            <a:avLst/>
            <a:gdLst>
              <a:gd name="T0" fmla="*/ 0 w 808203"/>
              <a:gd name="T1" fmla="*/ 453749 h 453749"/>
              <a:gd name="T2" fmla="*/ 86593 w 808203"/>
              <a:gd name="T3" fmla="*/ 453749 h 453749"/>
              <a:gd name="T4" fmla="*/ 153944 w 808203"/>
              <a:gd name="T5" fmla="*/ 338287 h 453749"/>
              <a:gd name="T6" fmla="*/ 288644 w 808203"/>
              <a:gd name="T7" fmla="*/ 68874 h 453749"/>
              <a:gd name="T8" fmla="*/ 423345 w 808203"/>
              <a:gd name="T9" fmla="*/ 1521 h 453749"/>
              <a:gd name="T10" fmla="*/ 538802 w 808203"/>
              <a:gd name="T11" fmla="*/ 88118 h 453749"/>
              <a:gd name="T12" fmla="*/ 606153 w 808203"/>
              <a:gd name="T13" fmla="*/ 242068 h 453749"/>
              <a:gd name="T14" fmla="*/ 711989 w 808203"/>
              <a:gd name="T15" fmla="*/ 405640 h 453749"/>
              <a:gd name="T16" fmla="*/ 808203 w 808203"/>
              <a:gd name="T17" fmla="*/ 444127 h 4537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8203"/>
              <a:gd name="T28" fmla="*/ 0 h 453749"/>
              <a:gd name="T29" fmla="*/ 808203 w 808203"/>
              <a:gd name="T30" fmla="*/ 453749 h 4537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8203" h="453749">
                <a:moveTo>
                  <a:pt x="0" y="453749"/>
                </a:moveTo>
                <a:lnTo>
                  <a:pt x="86593" y="453749"/>
                </a:lnTo>
                <a:cubicBezTo>
                  <a:pt x="155666" y="345203"/>
                  <a:pt x="153944" y="389726"/>
                  <a:pt x="153944" y="338287"/>
                </a:cubicBezTo>
                <a:lnTo>
                  <a:pt x="288644" y="68874"/>
                </a:lnTo>
                <a:cubicBezTo>
                  <a:pt x="416547" y="0"/>
                  <a:pt x="366370" y="1521"/>
                  <a:pt x="423345" y="1521"/>
                </a:cubicBezTo>
                <a:cubicBezTo>
                  <a:pt x="531663" y="90149"/>
                  <a:pt x="483598" y="88118"/>
                  <a:pt x="538802" y="88118"/>
                </a:cubicBezTo>
                <a:lnTo>
                  <a:pt x="606153" y="242068"/>
                </a:lnTo>
                <a:lnTo>
                  <a:pt x="711989" y="405640"/>
                </a:lnTo>
                <a:lnTo>
                  <a:pt x="808203" y="444127"/>
                </a:lnTo>
              </a:path>
            </a:pathLst>
          </a:custGeom>
          <a:noFill/>
          <a:ln w="76200" cap="sq">
            <a:solidFill>
              <a:schemeClr val="tx1"/>
            </a:solidFill>
            <a:bevel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4903377" y="4685566"/>
            <a:ext cx="192024" cy="18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8000000" flipV="1">
            <a:off x="4450964" y="4769528"/>
            <a:ext cx="1097600" cy="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83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5891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54436" y="3492501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60°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6525829" y="1722447"/>
            <a:ext cx="0" cy="48928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33323" y="1552223"/>
            <a:ext cx="366889" cy="8184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805760" y="1700389"/>
            <a:ext cx="155222" cy="26811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945909" y="1957917"/>
            <a:ext cx="402167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780721" y="603955"/>
            <a:ext cx="2698045" cy="109290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2"/>
          <p:cNvSpPr>
            <a:spLocks noChangeArrowheads="1"/>
          </p:cNvSpPr>
          <p:nvPr/>
        </p:nvSpPr>
        <p:spPr bwMode="auto">
          <a:xfrm>
            <a:off x="3950599" y="746494"/>
            <a:ext cx="1191596" cy="816654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53"/>
          <p:cNvSpPr>
            <a:spLocks noChangeArrowheads="1"/>
          </p:cNvSpPr>
          <p:nvPr/>
        </p:nvSpPr>
        <p:spPr bwMode="auto">
          <a:xfrm flipH="1">
            <a:off x="5129672" y="745584"/>
            <a:ext cx="1190632" cy="816653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54"/>
          <p:cNvSpPr>
            <a:spLocks noChangeArrowheads="1"/>
          </p:cNvSpPr>
          <p:nvPr/>
        </p:nvSpPr>
        <p:spPr bwMode="auto">
          <a:xfrm>
            <a:off x="5596753" y="1403684"/>
            <a:ext cx="333375" cy="243789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6335013" y="4685566"/>
            <a:ext cx="192024" cy="18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18000000" flipV="1">
            <a:off x="5882600" y="4769528"/>
            <a:ext cx="1097600" cy="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583385" y="1350211"/>
            <a:ext cx="258615" cy="202105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28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5891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54436" y="3492501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180°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677950" y="1722447"/>
            <a:ext cx="0" cy="48928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485444" y="1552223"/>
            <a:ext cx="366889" cy="8184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80721" y="603955"/>
            <a:ext cx="2698045" cy="109290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250972" y="1700389"/>
            <a:ext cx="155222" cy="26811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52"/>
          <p:cNvSpPr>
            <a:spLocks noChangeArrowheads="1"/>
          </p:cNvSpPr>
          <p:nvPr/>
        </p:nvSpPr>
        <p:spPr bwMode="auto">
          <a:xfrm>
            <a:off x="3950599" y="746494"/>
            <a:ext cx="1191596" cy="816654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53"/>
          <p:cNvSpPr>
            <a:spLocks noChangeArrowheads="1"/>
          </p:cNvSpPr>
          <p:nvPr/>
        </p:nvSpPr>
        <p:spPr bwMode="auto">
          <a:xfrm flipH="1">
            <a:off x="5129672" y="745584"/>
            <a:ext cx="1190632" cy="816653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54"/>
          <p:cNvSpPr>
            <a:spLocks noChangeArrowheads="1"/>
          </p:cNvSpPr>
          <p:nvPr/>
        </p:nvSpPr>
        <p:spPr bwMode="auto">
          <a:xfrm>
            <a:off x="5302250" y="1513417"/>
            <a:ext cx="333375" cy="13405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55"/>
          <p:cNvSpPr>
            <a:spLocks noChangeArrowheads="1"/>
          </p:cNvSpPr>
          <p:nvPr/>
        </p:nvSpPr>
        <p:spPr bwMode="auto">
          <a:xfrm>
            <a:off x="5219255" y="1304357"/>
            <a:ext cx="490317" cy="259857"/>
          </a:xfrm>
          <a:custGeom>
            <a:avLst/>
            <a:gdLst>
              <a:gd name="T0" fmla="*/ 0 w 808203"/>
              <a:gd name="T1" fmla="*/ 453749 h 453749"/>
              <a:gd name="T2" fmla="*/ 86593 w 808203"/>
              <a:gd name="T3" fmla="*/ 453749 h 453749"/>
              <a:gd name="T4" fmla="*/ 153944 w 808203"/>
              <a:gd name="T5" fmla="*/ 338287 h 453749"/>
              <a:gd name="T6" fmla="*/ 288644 w 808203"/>
              <a:gd name="T7" fmla="*/ 68874 h 453749"/>
              <a:gd name="T8" fmla="*/ 423345 w 808203"/>
              <a:gd name="T9" fmla="*/ 1521 h 453749"/>
              <a:gd name="T10" fmla="*/ 538802 w 808203"/>
              <a:gd name="T11" fmla="*/ 88118 h 453749"/>
              <a:gd name="T12" fmla="*/ 606153 w 808203"/>
              <a:gd name="T13" fmla="*/ 242068 h 453749"/>
              <a:gd name="T14" fmla="*/ 711989 w 808203"/>
              <a:gd name="T15" fmla="*/ 405640 h 453749"/>
              <a:gd name="T16" fmla="*/ 808203 w 808203"/>
              <a:gd name="T17" fmla="*/ 444127 h 4537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8203"/>
              <a:gd name="T28" fmla="*/ 0 h 453749"/>
              <a:gd name="T29" fmla="*/ 808203 w 808203"/>
              <a:gd name="T30" fmla="*/ 453749 h 4537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8203" h="453749">
                <a:moveTo>
                  <a:pt x="0" y="453749"/>
                </a:moveTo>
                <a:lnTo>
                  <a:pt x="86593" y="453749"/>
                </a:lnTo>
                <a:cubicBezTo>
                  <a:pt x="155666" y="345203"/>
                  <a:pt x="153944" y="389726"/>
                  <a:pt x="153944" y="338287"/>
                </a:cubicBezTo>
                <a:lnTo>
                  <a:pt x="288644" y="68874"/>
                </a:lnTo>
                <a:cubicBezTo>
                  <a:pt x="416547" y="0"/>
                  <a:pt x="366370" y="1521"/>
                  <a:pt x="423345" y="1521"/>
                </a:cubicBezTo>
                <a:cubicBezTo>
                  <a:pt x="531663" y="90149"/>
                  <a:pt x="483598" y="88118"/>
                  <a:pt x="538802" y="88118"/>
                </a:cubicBezTo>
                <a:lnTo>
                  <a:pt x="606153" y="242068"/>
                </a:lnTo>
                <a:lnTo>
                  <a:pt x="711989" y="405640"/>
                </a:lnTo>
                <a:lnTo>
                  <a:pt x="808203" y="444127"/>
                </a:lnTo>
              </a:path>
            </a:pathLst>
          </a:custGeom>
          <a:noFill/>
          <a:ln w="76200" cap="sq">
            <a:solidFill>
              <a:schemeClr val="tx1"/>
            </a:solidFill>
            <a:bevel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3852333" y="1957917"/>
            <a:ext cx="402167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151716" y="4694097"/>
            <a:ext cx="1097600" cy="0"/>
          </a:xfrm>
          <a:prstGeom prst="line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>
            <a:spLocks noChangeAspect="1"/>
          </p:cNvSpPr>
          <p:nvPr/>
        </p:nvSpPr>
        <p:spPr>
          <a:xfrm>
            <a:off x="3640778" y="4607205"/>
            <a:ext cx="192024" cy="18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6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87137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54436" y="3492501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180°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28715" y="613056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117431" y="3112169"/>
            <a:ext cx="0" cy="48928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945303" y="2927414"/>
            <a:ext cx="366889" cy="8184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58167" y="625379"/>
            <a:ext cx="2603500" cy="465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3950599" y="743928"/>
            <a:ext cx="1191596" cy="816654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5129672" y="743018"/>
            <a:ext cx="1190632" cy="816653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764846" y="609087"/>
            <a:ext cx="2698045" cy="109290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5127980" y="1694295"/>
            <a:ext cx="0" cy="12100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54"/>
          <p:cNvSpPr>
            <a:spLocks noChangeArrowheads="1"/>
          </p:cNvSpPr>
          <p:nvPr/>
        </p:nvSpPr>
        <p:spPr bwMode="auto">
          <a:xfrm>
            <a:off x="4972700" y="1505405"/>
            <a:ext cx="301249" cy="16923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55"/>
          <p:cNvSpPr>
            <a:spLocks noChangeArrowheads="1"/>
          </p:cNvSpPr>
          <p:nvPr/>
        </p:nvSpPr>
        <p:spPr bwMode="auto">
          <a:xfrm>
            <a:off x="4866475" y="1301791"/>
            <a:ext cx="490317" cy="259857"/>
          </a:xfrm>
          <a:custGeom>
            <a:avLst/>
            <a:gdLst>
              <a:gd name="T0" fmla="*/ 0 w 808203"/>
              <a:gd name="T1" fmla="*/ 453749 h 453749"/>
              <a:gd name="T2" fmla="*/ 86593 w 808203"/>
              <a:gd name="T3" fmla="*/ 453749 h 453749"/>
              <a:gd name="T4" fmla="*/ 153944 w 808203"/>
              <a:gd name="T5" fmla="*/ 338287 h 453749"/>
              <a:gd name="T6" fmla="*/ 288644 w 808203"/>
              <a:gd name="T7" fmla="*/ 68874 h 453749"/>
              <a:gd name="T8" fmla="*/ 423345 w 808203"/>
              <a:gd name="T9" fmla="*/ 1521 h 453749"/>
              <a:gd name="T10" fmla="*/ 538802 w 808203"/>
              <a:gd name="T11" fmla="*/ 88118 h 453749"/>
              <a:gd name="T12" fmla="*/ 606153 w 808203"/>
              <a:gd name="T13" fmla="*/ 242068 h 453749"/>
              <a:gd name="T14" fmla="*/ 711989 w 808203"/>
              <a:gd name="T15" fmla="*/ 405640 h 453749"/>
              <a:gd name="T16" fmla="*/ 808203 w 808203"/>
              <a:gd name="T17" fmla="*/ 444127 h 4537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8203"/>
              <a:gd name="T28" fmla="*/ 0 h 453749"/>
              <a:gd name="T29" fmla="*/ 808203 w 808203"/>
              <a:gd name="T30" fmla="*/ 453749 h 4537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8203" h="453749">
                <a:moveTo>
                  <a:pt x="0" y="453749"/>
                </a:moveTo>
                <a:lnTo>
                  <a:pt x="86593" y="453749"/>
                </a:lnTo>
                <a:cubicBezTo>
                  <a:pt x="155666" y="345203"/>
                  <a:pt x="153944" y="389726"/>
                  <a:pt x="153944" y="338287"/>
                </a:cubicBezTo>
                <a:lnTo>
                  <a:pt x="288644" y="68874"/>
                </a:lnTo>
                <a:cubicBezTo>
                  <a:pt x="416547" y="0"/>
                  <a:pt x="366370" y="1521"/>
                  <a:pt x="423345" y="1521"/>
                </a:cubicBezTo>
                <a:cubicBezTo>
                  <a:pt x="531663" y="90149"/>
                  <a:pt x="483598" y="88118"/>
                  <a:pt x="538802" y="88118"/>
                </a:cubicBezTo>
                <a:lnTo>
                  <a:pt x="606153" y="242068"/>
                </a:lnTo>
                <a:lnTo>
                  <a:pt x="711989" y="405640"/>
                </a:lnTo>
                <a:lnTo>
                  <a:pt x="808203" y="444127"/>
                </a:lnTo>
              </a:path>
            </a:pathLst>
          </a:custGeom>
          <a:noFill/>
          <a:ln w="76200" cap="sq">
            <a:solidFill>
              <a:schemeClr val="tx1"/>
            </a:solidFill>
            <a:bevel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560262" y="4694097"/>
            <a:ext cx="1097600" cy="0"/>
          </a:xfrm>
          <a:prstGeom prst="line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>
            <a:spLocks noChangeAspect="1"/>
          </p:cNvSpPr>
          <p:nvPr/>
        </p:nvSpPr>
        <p:spPr>
          <a:xfrm>
            <a:off x="5049324" y="4607205"/>
            <a:ext cx="192024" cy="18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652" y="-1236123"/>
            <a:ext cx="7432538" cy="961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2947" y="656389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8715" y="658915"/>
            <a:ext cx="3034632" cy="467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08947" y="3141579"/>
            <a:ext cx="3489158" cy="828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54436" y="3492501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180°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3999089"/>
            <a:ext cx="1672787" cy="1672787"/>
          </a:xfrm>
          <a:prstGeom prst="rect">
            <a:avLst/>
          </a:prstGeom>
        </p:spPr>
      </p:pic>
      <p:pic>
        <p:nvPicPr>
          <p:cNvPr id="7" name="Picture 6" descr="Spotplot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92" y="3999089"/>
            <a:ext cx="1673352" cy="1673352"/>
          </a:xfrm>
          <a:prstGeom prst="rect">
            <a:avLst/>
          </a:prstGeom>
        </p:spPr>
      </p:pic>
      <p:pic>
        <p:nvPicPr>
          <p:cNvPr id="8" name="Picture 7" descr="Spotplot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3999089"/>
            <a:ext cx="1673352" cy="1673352"/>
          </a:xfrm>
          <a:prstGeom prst="rect">
            <a:avLst/>
          </a:prstGeom>
        </p:spPr>
      </p:pic>
      <p:pic>
        <p:nvPicPr>
          <p:cNvPr id="9" name="Picture 8" descr="Spotplot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26" y="3999089"/>
            <a:ext cx="1673352" cy="1673352"/>
          </a:xfrm>
          <a:prstGeom prst="rect">
            <a:avLst/>
          </a:prstGeom>
        </p:spPr>
      </p:pic>
      <p:pic>
        <p:nvPicPr>
          <p:cNvPr id="14" name="Picture 13" descr="Spotplo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45" y="3996267"/>
            <a:ext cx="1672787" cy="167278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6525829" y="1722447"/>
            <a:ext cx="0" cy="48928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33323" y="1552223"/>
            <a:ext cx="366889" cy="8184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805760" y="1700389"/>
            <a:ext cx="155222" cy="26811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945909" y="1957917"/>
            <a:ext cx="402167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968807" y="4694097"/>
            <a:ext cx="1097600" cy="0"/>
          </a:xfrm>
          <a:prstGeom prst="line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>
            <a:spLocks noChangeAspect="1"/>
          </p:cNvSpPr>
          <p:nvPr/>
        </p:nvSpPr>
        <p:spPr>
          <a:xfrm>
            <a:off x="6457869" y="4607205"/>
            <a:ext cx="192024" cy="18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80721" y="603955"/>
            <a:ext cx="2698045" cy="109290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2"/>
          <p:cNvSpPr>
            <a:spLocks noChangeArrowheads="1"/>
          </p:cNvSpPr>
          <p:nvPr/>
        </p:nvSpPr>
        <p:spPr bwMode="auto">
          <a:xfrm>
            <a:off x="3950599" y="746494"/>
            <a:ext cx="1191596" cy="816654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53"/>
          <p:cNvSpPr>
            <a:spLocks noChangeArrowheads="1"/>
          </p:cNvSpPr>
          <p:nvPr/>
        </p:nvSpPr>
        <p:spPr bwMode="auto">
          <a:xfrm flipH="1">
            <a:off x="5129672" y="745584"/>
            <a:ext cx="1190632" cy="816653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54"/>
          <p:cNvSpPr>
            <a:spLocks noChangeArrowheads="1"/>
          </p:cNvSpPr>
          <p:nvPr/>
        </p:nvSpPr>
        <p:spPr bwMode="auto">
          <a:xfrm>
            <a:off x="4648007" y="1505720"/>
            <a:ext cx="333375" cy="13405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55"/>
          <p:cNvSpPr>
            <a:spLocks noChangeArrowheads="1"/>
          </p:cNvSpPr>
          <p:nvPr/>
        </p:nvSpPr>
        <p:spPr bwMode="auto">
          <a:xfrm>
            <a:off x="4565012" y="1296660"/>
            <a:ext cx="490317" cy="259857"/>
          </a:xfrm>
          <a:custGeom>
            <a:avLst/>
            <a:gdLst>
              <a:gd name="T0" fmla="*/ 0 w 808203"/>
              <a:gd name="T1" fmla="*/ 453749 h 453749"/>
              <a:gd name="T2" fmla="*/ 86593 w 808203"/>
              <a:gd name="T3" fmla="*/ 453749 h 453749"/>
              <a:gd name="T4" fmla="*/ 153944 w 808203"/>
              <a:gd name="T5" fmla="*/ 338287 h 453749"/>
              <a:gd name="T6" fmla="*/ 288644 w 808203"/>
              <a:gd name="T7" fmla="*/ 68874 h 453749"/>
              <a:gd name="T8" fmla="*/ 423345 w 808203"/>
              <a:gd name="T9" fmla="*/ 1521 h 453749"/>
              <a:gd name="T10" fmla="*/ 538802 w 808203"/>
              <a:gd name="T11" fmla="*/ 88118 h 453749"/>
              <a:gd name="T12" fmla="*/ 606153 w 808203"/>
              <a:gd name="T13" fmla="*/ 242068 h 453749"/>
              <a:gd name="T14" fmla="*/ 711989 w 808203"/>
              <a:gd name="T15" fmla="*/ 405640 h 453749"/>
              <a:gd name="T16" fmla="*/ 808203 w 808203"/>
              <a:gd name="T17" fmla="*/ 444127 h 4537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8203"/>
              <a:gd name="T28" fmla="*/ 0 h 453749"/>
              <a:gd name="T29" fmla="*/ 808203 w 808203"/>
              <a:gd name="T30" fmla="*/ 453749 h 4537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8203" h="453749">
                <a:moveTo>
                  <a:pt x="0" y="453749"/>
                </a:moveTo>
                <a:lnTo>
                  <a:pt x="86593" y="453749"/>
                </a:lnTo>
                <a:cubicBezTo>
                  <a:pt x="155666" y="345203"/>
                  <a:pt x="153944" y="389726"/>
                  <a:pt x="153944" y="338287"/>
                </a:cubicBezTo>
                <a:lnTo>
                  <a:pt x="288644" y="68874"/>
                </a:lnTo>
                <a:cubicBezTo>
                  <a:pt x="416547" y="0"/>
                  <a:pt x="366370" y="1521"/>
                  <a:pt x="423345" y="1521"/>
                </a:cubicBezTo>
                <a:cubicBezTo>
                  <a:pt x="531663" y="90149"/>
                  <a:pt x="483598" y="88118"/>
                  <a:pt x="538802" y="88118"/>
                </a:cubicBezTo>
                <a:lnTo>
                  <a:pt x="606153" y="242068"/>
                </a:lnTo>
                <a:lnTo>
                  <a:pt x="711989" y="405640"/>
                </a:lnTo>
                <a:lnTo>
                  <a:pt x="808203" y="444127"/>
                </a:lnTo>
              </a:path>
            </a:pathLst>
          </a:custGeom>
          <a:noFill/>
          <a:ln w="76200" cap="sq">
            <a:solidFill>
              <a:schemeClr val="tx1"/>
            </a:solidFill>
            <a:bevel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0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olsy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7925" y="806450"/>
            <a:ext cx="57785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0" y="1270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atin typeface="Calibri"/>
              </a:rPr>
              <a:t>The Sun’s obliquity is </a:t>
            </a:r>
            <a:r>
              <a:rPr lang="en-US" sz="4800" i="1" dirty="0">
                <a:solidFill>
                  <a:srgbClr val="FF0000"/>
                </a:solidFill>
                <a:latin typeface="Calibri"/>
              </a:rPr>
              <a:t>not zero</a:t>
            </a:r>
          </a:p>
        </p:txBody>
      </p:sp>
      <p:cxnSp>
        <p:nvCxnSpPr>
          <p:cNvPr id="28678" name="Straight Connector 8"/>
          <p:cNvCxnSpPr>
            <a:cxnSpLocks noChangeShapeType="1"/>
          </p:cNvCxnSpPr>
          <p:nvPr/>
        </p:nvCxnSpPr>
        <p:spPr bwMode="auto">
          <a:xfrm rot="16200000" flipV="1">
            <a:off x="6855619" y="4979194"/>
            <a:ext cx="500062" cy="3365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5772150" y="3990975"/>
            <a:ext cx="288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5°</a:t>
            </a: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5087938" y="4491038"/>
            <a:ext cx="425450" cy="306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10°</a:t>
            </a:r>
          </a:p>
        </p:txBody>
      </p:sp>
      <p:sp>
        <p:nvSpPr>
          <p:cNvPr id="28681" name="TextBox 12"/>
          <p:cNvSpPr txBox="1">
            <a:spLocks noChangeArrowheads="1"/>
          </p:cNvSpPr>
          <p:nvPr/>
        </p:nvSpPr>
        <p:spPr bwMode="auto">
          <a:xfrm>
            <a:off x="4510088" y="4989513"/>
            <a:ext cx="4238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15°</a:t>
            </a:r>
          </a:p>
        </p:txBody>
      </p:sp>
      <p:sp>
        <p:nvSpPr>
          <p:cNvPr id="28682" name="Text Box 4"/>
          <p:cNvSpPr txBox="1">
            <a:spLocks noChangeArrowheads="1"/>
          </p:cNvSpPr>
          <p:nvPr/>
        </p:nvSpPr>
        <p:spPr bwMode="auto">
          <a:xfrm>
            <a:off x="519113" y="2184400"/>
            <a:ext cx="3093331" cy="271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"/>
              </a:spcBef>
            </a:pPr>
            <a:r>
              <a:rPr lang="en-US" sz="2400" dirty="0"/>
              <a:t>Early close encounter with another star (Heller 1993)</a:t>
            </a:r>
          </a:p>
          <a:p>
            <a:pPr>
              <a:spcBef>
                <a:spcPct val="5000"/>
              </a:spcBef>
            </a:pPr>
            <a:endParaRPr lang="en-US" sz="2400" dirty="0"/>
          </a:p>
          <a:p>
            <a:pPr>
              <a:spcBef>
                <a:spcPct val="5000"/>
              </a:spcBef>
            </a:pPr>
            <a:r>
              <a:rPr lang="en-US" sz="2400" dirty="0" smtClean="0"/>
              <a:t>Chaotic star formation (Bate, </a:t>
            </a:r>
            <a:r>
              <a:rPr lang="en-US" sz="2400" dirty="0" err="1" smtClean="0"/>
              <a:t>Lodato</a:t>
            </a:r>
            <a:r>
              <a:rPr lang="en-US" sz="2400" dirty="0" smtClean="0"/>
              <a:t>, &amp; Pringle 2010) </a:t>
            </a:r>
            <a:endParaRPr lang="en-US" sz="2400" dirty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235825" y="5340350"/>
            <a:ext cx="157891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Solar spin axis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5105113" y="2490493"/>
            <a:ext cx="1395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Planetary orbital axes</a:t>
            </a:r>
          </a:p>
        </p:txBody>
      </p:sp>
    </p:spTree>
    <p:extLst>
      <p:ext uri="{BB962C8B-B14F-4D97-AF65-F5344CB8AC3E}">
        <p14:creationId xmlns:p14="http://schemas.microsoft.com/office/powerpoint/2010/main" val="133065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solsy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7925" y="806450"/>
            <a:ext cx="57785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0" y="1270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atin typeface="Calibri"/>
              </a:rPr>
              <a:t>The Sun’s obliquity is </a:t>
            </a:r>
            <a:r>
              <a:rPr lang="en-US" sz="4800" i="1" dirty="0">
                <a:solidFill>
                  <a:srgbClr val="FF0000"/>
                </a:solidFill>
                <a:latin typeface="Calibri"/>
              </a:rPr>
              <a:t>not zero</a:t>
            </a:r>
          </a:p>
        </p:txBody>
      </p:sp>
      <p:cxnSp>
        <p:nvCxnSpPr>
          <p:cNvPr id="30726" name="Straight Connector 8"/>
          <p:cNvCxnSpPr>
            <a:cxnSpLocks noChangeShapeType="1"/>
          </p:cNvCxnSpPr>
          <p:nvPr/>
        </p:nvCxnSpPr>
        <p:spPr bwMode="auto">
          <a:xfrm rot="16200000" flipV="1">
            <a:off x="6855619" y="4979194"/>
            <a:ext cx="500062" cy="3365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7" name="TextBox 10"/>
          <p:cNvSpPr txBox="1">
            <a:spLocks noChangeArrowheads="1"/>
          </p:cNvSpPr>
          <p:nvPr/>
        </p:nvSpPr>
        <p:spPr bwMode="auto">
          <a:xfrm>
            <a:off x="5772150" y="3990975"/>
            <a:ext cx="288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5°</a:t>
            </a:r>
          </a:p>
        </p:txBody>
      </p:sp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5087938" y="4491038"/>
            <a:ext cx="425450" cy="306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10°</a:t>
            </a:r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4510088" y="4989513"/>
            <a:ext cx="4238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15°</a:t>
            </a:r>
          </a:p>
        </p:txBody>
      </p:sp>
      <p:sp>
        <p:nvSpPr>
          <p:cNvPr id="30730" name="Text Box 4"/>
          <p:cNvSpPr txBox="1">
            <a:spLocks noChangeArrowheads="1"/>
          </p:cNvSpPr>
          <p:nvPr/>
        </p:nvSpPr>
        <p:spPr bwMode="auto">
          <a:xfrm>
            <a:off x="519113" y="2528888"/>
            <a:ext cx="32813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"/>
              </a:spcBef>
            </a:pPr>
            <a:r>
              <a:rPr lang="en-US" sz="4000"/>
              <a:t>What about </a:t>
            </a:r>
            <a:r>
              <a:rPr lang="en-US" sz="4000">
                <a:solidFill>
                  <a:srgbClr val="FF0000"/>
                </a:solidFill>
              </a:rPr>
              <a:t>exoplanetary </a:t>
            </a:r>
            <a:r>
              <a:rPr lang="en-US" sz="4000"/>
              <a:t>systems?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235825" y="5340350"/>
            <a:ext cx="157891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Solar spin axis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5105113" y="2490493"/>
            <a:ext cx="1395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Planetary orbital axes</a:t>
            </a:r>
          </a:p>
        </p:txBody>
      </p:sp>
    </p:spTree>
    <p:extLst>
      <p:ext uri="{BB962C8B-B14F-4D97-AF65-F5344CB8AC3E}">
        <p14:creationId xmlns:p14="http://schemas.microsoft.com/office/powerpoint/2010/main" val="125481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vs_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vs_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1214" y="789214"/>
            <a:ext cx="1424215" cy="1288143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239213" y="3579091"/>
            <a:ext cx="2166269" cy="1140647"/>
            <a:chOff x="1239213" y="3579091"/>
            <a:chExt cx="2166269" cy="1140647"/>
          </a:xfrm>
        </p:grpSpPr>
        <p:sp>
          <p:nvSpPr>
            <p:cNvPr id="4" name="TextBox 3"/>
            <p:cNvSpPr txBox="1"/>
            <p:nvPr/>
          </p:nvSpPr>
          <p:spPr>
            <a:xfrm>
              <a:off x="1239213" y="3579091"/>
              <a:ext cx="1962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Hot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Jupiters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92300" y="4073407"/>
              <a:ext cx="20131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Easy to detect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Hard to understand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411111" y="733778"/>
            <a:ext cx="1778000" cy="1552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_vs_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989919" y="992882"/>
            <a:ext cx="2137317" cy="2173365"/>
            <a:chOff x="3989919" y="992882"/>
            <a:chExt cx="2137317" cy="2173365"/>
          </a:xfrm>
        </p:grpSpPr>
        <p:grpSp>
          <p:nvGrpSpPr>
            <p:cNvPr id="24" name="Group 23"/>
            <p:cNvGrpSpPr/>
            <p:nvPr/>
          </p:nvGrpSpPr>
          <p:grpSpPr>
            <a:xfrm>
              <a:off x="4046855" y="992882"/>
              <a:ext cx="2080381" cy="2140857"/>
              <a:chOff x="4046855" y="992882"/>
              <a:chExt cx="2080381" cy="2140857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4046855" y="992882"/>
                <a:ext cx="2080381" cy="21408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4960045" y="2099599"/>
                <a:ext cx="182880" cy="18288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566944" y="1724642"/>
                <a:ext cx="914400" cy="9144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4453249" y="1604899"/>
                <a:ext cx="1280160" cy="128016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989919" y="2889248"/>
              <a:ext cx="14499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Rasio</a:t>
              </a:r>
              <a:r>
                <a:rPr lang="en-US" sz="1200" dirty="0" smtClean="0">
                  <a:solidFill>
                    <a:schemeClr val="bg1"/>
                  </a:solidFill>
                </a:rPr>
                <a:t> &amp; Ford (1996)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60286" y="834571"/>
            <a:ext cx="1460500" cy="1233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597188" y="1107790"/>
            <a:ext cx="797278" cy="1388773"/>
            <a:chOff x="4597188" y="1107790"/>
            <a:chExt cx="797278" cy="1388773"/>
          </a:xfrm>
        </p:grpSpPr>
        <p:sp>
          <p:nvSpPr>
            <p:cNvPr id="8" name="Freeform 7"/>
            <p:cNvSpPr/>
            <p:nvPr/>
          </p:nvSpPr>
          <p:spPr>
            <a:xfrm>
              <a:off x="4675807" y="1107790"/>
              <a:ext cx="459619" cy="786190"/>
            </a:xfrm>
            <a:custGeom>
              <a:avLst/>
              <a:gdLst>
                <a:gd name="connsiteX0" fmla="*/ 0 w 459619"/>
                <a:gd name="connsiteY0" fmla="*/ 786190 h 786190"/>
                <a:gd name="connsiteX1" fmla="*/ 235857 w 459619"/>
                <a:gd name="connsiteY1" fmla="*/ 489857 h 786190"/>
                <a:gd name="connsiteX2" fmla="*/ 344714 w 459619"/>
                <a:gd name="connsiteY2" fmla="*/ 308428 h 786190"/>
                <a:gd name="connsiteX3" fmla="*/ 435429 w 459619"/>
                <a:gd name="connsiteY3" fmla="*/ 72571 h 786190"/>
                <a:gd name="connsiteX4" fmla="*/ 459619 w 459619"/>
                <a:gd name="connsiteY4" fmla="*/ 0 h 78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619" h="786190">
                  <a:moveTo>
                    <a:pt x="0" y="786190"/>
                  </a:moveTo>
                  <a:cubicBezTo>
                    <a:pt x="89202" y="677837"/>
                    <a:pt x="178405" y="569484"/>
                    <a:pt x="235857" y="489857"/>
                  </a:cubicBezTo>
                  <a:cubicBezTo>
                    <a:pt x="293309" y="410230"/>
                    <a:pt x="311452" y="377976"/>
                    <a:pt x="344714" y="308428"/>
                  </a:cubicBezTo>
                  <a:cubicBezTo>
                    <a:pt x="377976" y="238880"/>
                    <a:pt x="416278" y="123976"/>
                    <a:pt x="435429" y="72571"/>
                  </a:cubicBezTo>
                  <a:cubicBezTo>
                    <a:pt x="454580" y="21166"/>
                    <a:pt x="459619" y="0"/>
                    <a:pt x="459619" y="0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597188" y="1718599"/>
              <a:ext cx="797278" cy="762000"/>
            </a:xfrm>
            <a:custGeom>
              <a:avLst/>
              <a:gdLst>
                <a:gd name="connsiteX0" fmla="*/ 0 w 797278"/>
                <a:gd name="connsiteY0" fmla="*/ 120953 h 762000"/>
                <a:gd name="connsiteX1" fmla="*/ 114905 w 797278"/>
                <a:gd name="connsiteY1" fmla="*/ 24191 h 762000"/>
                <a:gd name="connsiteX2" fmla="*/ 362857 w 797278"/>
                <a:gd name="connsiteY2" fmla="*/ 18143 h 762000"/>
                <a:gd name="connsiteX3" fmla="*/ 622905 w 797278"/>
                <a:gd name="connsiteY3" fmla="*/ 133048 h 762000"/>
                <a:gd name="connsiteX4" fmla="*/ 774095 w 797278"/>
                <a:gd name="connsiteY4" fmla="*/ 332619 h 762000"/>
                <a:gd name="connsiteX5" fmla="*/ 762000 w 797278"/>
                <a:gd name="connsiteY5" fmla="*/ 562429 h 762000"/>
                <a:gd name="connsiteX6" fmla="*/ 610810 w 797278"/>
                <a:gd name="connsiteY6" fmla="*/ 713619 h 762000"/>
                <a:gd name="connsiteX7" fmla="*/ 399143 w 797278"/>
                <a:gd name="connsiteY7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7278" h="762000">
                  <a:moveTo>
                    <a:pt x="0" y="120953"/>
                  </a:moveTo>
                  <a:cubicBezTo>
                    <a:pt x="27214" y="81139"/>
                    <a:pt x="54429" y="41326"/>
                    <a:pt x="114905" y="24191"/>
                  </a:cubicBezTo>
                  <a:cubicBezTo>
                    <a:pt x="175381" y="7056"/>
                    <a:pt x="278191" y="0"/>
                    <a:pt x="362857" y="18143"/>
                  </a:cubicBezTo>
                  <a:cubicBezTo>
                    <a:pt x="447523" y="36286"/>
                    <a:pt x="554365" y="80635"/>
                    <a:pt x="622905" y="133048"/>
                  </a:cubicBezTo>
                  <a:cubicBezTo>
                    <a:pt x="691445" y="185461"/>
                    <a:pt x="750913" y="261056"/>
                    <a:pt x="774095" y="332619"/>
                  </a:cubicBezTo>
                  <a:cubicBezTo>
                    <a:pt x="797278" y="404183"/>
                    <a:pt x="789214" y="498929"/>
                    <a:pt x="762000" y="562429"/>
                  </a:cubicBezTo>
                  <a:cubicBezTo>
                    <a:pt x="734786" y="625929"/>
                    <a:pt x="671286" y="680357"/>
                    <a:pt x="610810" y="713619"/>
                  </a:cubicBezTo>
                  <a:cubicBezTo>
                    <a:pt x="550334" y="746881"/>
                    <a:pt x="474738" y="754440"/>
                    <a:pt x="399143" y="762000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90283" y="1343645"/>
              <a:ext cx="93375" cy="9942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142683" y="2397140"/>
              <a:ext cx="93375" cy="9942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61626" y="553010"/>
            <a:ext cx="5877009" cy="4526990"/>
            <a:chOff x="2061626" y="553010"/>
            <a:chExt cx="5877009" cy="4526990"/>
          </a:xfrm>
        </p:grpSpPr>
        <p:sp>
          <p:nvSpPr>
            <p:cNvPr id="14" name="U-Turn Arrow 13"/>
            <p:cNvSpPr/>
            <p:nvPr/>
          </p:nvSpPr>
          <p:spPr>
            <a:xfrm flipH="1">
              <a:off x="2061626" y="555037"/>
              <a:ext cx="5877009" cy="4524963"/>
            </a:xfrm>
            <a:prstGeom prst="uturnArrow">
              <a:avLst>
                <a:gd name="adj1" fmla="val 9599"/>
                <a:gd name="adj2" fmla="val 8298"/>
                <a:gd name="adj3" fmla="val 10878"/>
                <a:gd name="adj4" fmla="val 43750"/>
                <a:gd name="adj5" fmla="val 7546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01281" y="553010"/>
              <a:ext cx="22954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Few-body dynamics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1455243" y="2561204"/>
              <a:ext cx="19009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Tidal dissipation</a:t>
              </a:r>
              <a:endParaRPr lang="en-US" sz="2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066814" y="3323170"/>
            <a:ext cx="4888315" cy="2706977"/>
            <a:chOff x="3066814" y="3323170"/>
            <a:chExt cx="4888315" cy="2706977"/>
          </a:xfrm>
        </p:grpSpPr>
        <p:sp>
          <p:nvSpPr>
            <p:cNvPr id="12" name="Left Arrow 11"/>
            <p:cNvSpPr/>
            <p:nvPr/>
          </p:nvSpPr>
          <p:spPr>
            <a:xfrm>
              <a:off x="3066814" y="5258740"/>
              <a:ext cx="4888315" cy="77140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05112" y="5428073"/>
              <a:ext cx="3090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Disk-planet interactions</a:t>
              </a:r>
              <a:endParaRPr lang="en-US" sz="2000" dirty="0"/>
            </a:p>
          </p:txBody>
        </p:sp>
        <p:pic>
          <p:nvPicPr>
            <p:cNvPr id="19" name="Picture 18" descr="Planet_migrati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5653" y="3369731"/>
              <a:ext cx="2079094" cy="207909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994154" y="3323170"/>
              <a:ext cx="14499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Lin et al. (1996)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apj321733f7_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563" y="1163638"/>
            <a:ext cx="3578225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21"/>
          <p:cNvSpPr>
            <a:spLocks noChangeArrowheads="1"/>
          </p:cNvSpPr>
          <p:nvPr/>
        </p:nvSpPr>
        <p:spPr bwMode="auto">
          <a:xfrm>
            <a:off x="5238750" y="974725"/>
            <a:ext cx="255588" cy="431323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0" y="65088"/>
            <a:ext cx="91440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dirty="0" smtClean="0">
                <a:solidFill>
                  <a:srgbClr val="0A00C7"/>
                </a:solidFill>
                <a:latin typeface="Calibri"/>
              </a:rPr>
              <a:t>Disk-planet interactions</a:t>
            </a:r>
            <a:endParaRPr lang="en-US" sz="4000" dirty="0">
              <a:solidFill>
                <a:srgbClr val="0A00C7"/>
              </a:solidFill>
              <a:latin typeface="Calibri"/>
            </a:endParaRPr>
          </a:p>
        </p:txBody>
      </p:sp>
      <p:pic>
        <p:nvPicPr>
          <p:cNvPr id="63493" name="Picture 6" descr="apj321733f2_h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8" y="1087438"/>
            <a:ext cx="4908550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8"/>
          <p:cNvSpPr>
            <a:spLocks noChangeArrowheads="1"/>
          </p:cNvSpPr>
          <p:nvPr/>
        </p:nvSpPr>
        <p:spPr bwMode="auto">
          <a:xfrm>
            <a:off x="5384095" y="5968471"/>
            <a:ext cx="3582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Marzari</a:t>
            </a:r>
            <a:r>
              <a:rPr lang="en-US" sz="2000" dirty="0" smtClean="0"/>
              <a:t> </a:t>
            </a:r>
            <a:r>
              <a:rPr lang="en-US" sz="2000" dirty="0"/>
              <a:t>&amp; Nelson (2009)</a:t>
            </a:r>
          </a:p>
        </p:txBody>
      </p:sp>
      <p:sp>
        <p:nvSpPr>
          <p:cNvPr id="63495" name="TextBox 11"/>
          <p:cNvSpPr txBox="1">
            <a:spLocks noChangeArrowheads="1"/>
          </p:cNvSpPr>
          <p:nvPr/>
        </p:nvSpPr>
        <p:spPr bwMode="auto">
          <a:xfrm>
            <a:off x="5583238" y="1995488"/>
            <a:ext cx="24511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Times New Roman" charset="0"/>
              </a:rPr>
              <a:t>Orbital distance [</a:t>
            </a:r>
            <a:r>
              <a:rPr lang="en-US" sz="1800" dirty="0">
                <a:latin typeface="Times New Roman" charset="0"/>
              </a:rPr>
              <a:t>AU]</a:t>
            </a:r>
          </a:p>
        </p:txBody>
      </p:sp>
      <p:sp>
        <p:nvSpPr>
          <p:cNvPr id="63496" name="TextBox 12"/>
          <p:cNvSpPr txBox="1">
            <a:spLocks noChangeArrowheads="1"/>
          </p:cNvSpPr>
          <p:nvPr/>
        </p:nvSpPr>
        <p:spPr bwMode="auto">
          <a:xfrm>
            <a:off x="6223000" y="5364163"/>
            <a:ext cx="1998663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Times New Roman" charset="0"/>
              </a:rPr>
              <a:t>Time [yr]</a:t>
            </a:r>
          </a:p>
        </p:txBody>
      </p:sp>
      <p:sp>
        <p:nvSpPr>
          <p:cNvPr id="63497" name="TextBox 15"/>
          <p:cNvSpPr txBox="1">
            <a:spLocks noChangeArrowheads="1"/>
          </p:cNvSpPr>
          <p:nvPr/>
        </p:nvSpPr>
        <p:spPr bwMode="auto">
          <a:xfrm>
            <a:off x="5072063" y="1643063"/>
            <a:ext cx="398462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3.8</a:t>
            </a:r>
          </a:p>
        </p:txBody>
      </p:sp>
      <p:sp>
        <p:nvSpPr>
          <p:cNvPr id="63498" name="TextBox 16"/>
          <p:cNvSpPr txBox="1">
            <a:spLocks noChangeArrowheads="1"/>
          </p:cNvSpPr>
          <p:nvPr/>
        </p:nvSpPr>
        <p:spPr bwMode="auto">
          <a:xfrm>
            <a:off x="5065713" y="2100263"/>
            <a:ext cx="40005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3.6</a:t>
            </a:r>
          </a:p>
        </p:txBody>
      </p:sp>
      <p:sp>
        <p:nvSpPr>
          <p:cNvPr id="63499" name="TextBox 18"/>
          <p:cNvSpPr txBox="1">
            <a:spLocks noChangeArrowheads="1"/>
          </p:cNvSpPr>
          <p:nvPr/>
        </p:nvSpPr>
        <p:spPr bwMode="auto">
          <a:xfrm>
            <a:off x="5065713" y="1193800"/>
            <a:ext cx="4000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4.0</a:t>
            </a:r>
          </a:p>
        </p:txBody>
      </p:sp>
      <p:sp>
        <p:nvSpPr>
          <p:cNvPr id="63500" name="TextBox 19"/>
          <p:cNvSpPr txBox="1">
            <a:spLocks noChangeArrowheads="1"/>
          </p:cNvSpPr>
          <p:nvPr/>
        </p:nvSpPr>
        <p:spPr bwMode="auto">
          <a:xfrm>
            <a:off x="5568950" y="3436938"/>
            <a:ext cx="133350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 New Roman" charset="0"/>
              </a:rPr>
              <a:t>Eccentricity</a:t>
            </a:r>
          </a:p>
        </p:txBody>
      </p:sp>
      <p:sp>
        <p:nvSpPr>
          <p:cNvPr id="63501" name="TextBox 20"/>
          <p:cNvSpPr txBox="1">
            <a:spLocks noChangeArrowheads="1"/>
          </p:cNvSpPr>
          <p:nvPr/>
        </p:nvSpPr>
        <p:spPr bwMode="auto">
          <a:xfrm>
            <a:off x="5573713" y="4770438"/>
            <a:ext cx="24511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 New Roman" charset="0"/>
              </a:rPr>
              <a:t>Inclination [degrees]</a:t>
            </a:r>
          </a:p>
        </p:txBody>
      </p:sp>
      <p:sp>
        <p:nvSpPr>
          <p:cNvPr id="63502" name="TextBox 22"/>
          <p:cNvSpPr txBox="1">
            <a:spLocks noChangeArrowheads="1"/>
          </p:cNvSpPr>
          <p:nvPr/>
        </p:nvSpPr>
        <p:spPr bwMode="auto">
          <a:xfrm>
            <a:off x="5100638" y="2576513"/>
            <a:ext cx="3984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0.3</a:t>
            </a:r>
          </a:p>
        </p:txBody>
      </p:sp>
      <p:sp>
        <p:nvSpPr>
          <p:cNvPr id="63503" name="TextBox 23"/>
          <p:cNvSpPr txBox="1">
            <a:spLocks noChangeArrowheads="1"/>
          </p:cNvSpPr>
          <p:nvPr/>
        </p:nvSpPr>
        <p:spPr bwMode="auto">
          <a:xfrm>
            <a:off x="5095875" y="2906713"/>
            <a:ext cx="39846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0.2</a:t>
            </a:r>
          </a:p>
        </p:txBody>
      </p:sp>
      <p:sp>
        <p:nvSpPr>
          <p:cNvPr id="63504" name="TextBox 24"/>
          <p:cNvSpPr txBox="1">
            <a:spLocks noChangeArrowheads="1"/>
          </p:cNvSpPr>
          <p:nvPr/>
        </p:nvSpPr>
        <p:spPr bwMode="auto">
          <a:xfrm>
            <a:off x="5100638" y="3265488"/>
            <a:ext cx="3984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0.1</a:t>
            </a:r>
          </a:p>
        </p:txBody>
      </p:sp>
      <p:sp>
        <p:nvSpPr>
          <p:cNvPr id="63505" name="TextBox 25"/>
          <p:cNvSpPr txBox="1">
            <a:spLocks noChangeArrowheads="1"/>
          </p:cNvSpPr>
          <p:nvPr/>
        </p:nvSpPr>
        <p:spPr bwMode="auto">
          <a:xfrm>
            <a:off x="5114925" y="3998913"/>
            <a:ext cx="39846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15</a:t>
            </a:r>
          </a:p>
        </p:txBody>
      </p:sp>
      <p:sp>
        <p:nvSpPr>
          <p:cNvPr id="63506" name="TextBox 26"/>
          <p:cNvSpPr txBox="1">
            <a:spLocks noChangeArrowheads="1"/>
          </p:cNvSpPr>
          <p:nvPr/>
        </p:nvSpPr>
        <p:spPr bwMode="auto">
          <a:xfrm>
            <a:off x="5110163" y="4338638"/>
            <a:ext cx="3984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10</a:t>
            </a:r>
          </a:p>
        </p:txBody>
      </p:sp>
      <p:sp>
        <p:nvSpPr>
          <p:cNvPr id="63507" name="TextBox 27"/>
          <p:cNvSpPr txBox="1">
            <a:spLocks noChangeArrowheads="1"/>
          </p:cNvSpPr>
          <p:nvPr/>
        </p:nvSpPr>
        <p:spPr bwMode="auto">
          <a:xfrm>
            <a:off x="5114925" y="4678363"/>
            <a:ext cx="39846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5</a:t>
            </a:r>
          </a:p>
        </p:txBody>
      </p:sp>
      <p:sp>
        <p:nvSpPr>
          <p:cNvPr id="63508" name="Freeform 28"/>
          <p:cNvSpPr>
            <a:spLocks noChangeArrowheads="1"/>
          </p:cNvSpPr>
          <p:nvPr/>
        </p:nvSpPr>
        <p:spPr bwMode="auto">
          <a:xfrm>
            <a:off x="5534025" y="1320800"/>
            <a:ext cx="3305175" cy="581025"/>
          </a:xfrm>
          <a:custGeom>
            <a:avLst/>
            <a:gdLst>
              <a:gd name="T0" fmla="*/ 0 w 3304803"/>
              <a:gd name="T1" fmla="*/ 0 h 582473"/>
              <a:gd name="T2" fmla="*/ 286575 w 3304803"/>
              <a:gd name="T3" fmla="*/ 18136 h 582473"/>
              <a:gd name="T4" fmla="*/ 1116678 w 3304803"/>
              <a:gd name="T5" fmla="*/ 108819 h 582473"/>
              <a:gd name="T6" fmla="*/ 1867725 w 3304803"/>
              <a:gd name="T7" fmla="*/ 199504 h 582473"/>
              <a:gd name="T8" fmla="*/ 2559471 w 3304803"/>
              <a:gd name="T9" fmla="*/ 281117 h 582473"/>
              <a:gd name="T10" fmla="*/ 2905346 w 3304803"/>
              <a:gd name="T11" fmla="*/ 362734 h 582473"/>
              <a:gd name="T12" fmla="*/ 3251222 w 3304803"/>
              <a:gd name="T13" fmla="*/ 507825 h 582473"/>
              <a:gd name="T14" fmla="*/ 3300628 w 3304803"/>
              <a:gd name="T15" fmla="*/ 535031 h 5824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04803"/>
              <a:gd name="T25" fmla="*/ 0 h 582473"/>
              <a:gd name="T26" fmla="*/ 3304803 w 3304803"/>
              <a:gd name="T27" fmla="*/ 582473 h 5824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04803" h="582473">
                <a:moveTo>
                  <a:pt x="0" y="0"/>
                </a:moveTo>
                <a:cubicBezTo>
                  <a:pt x="50048" y="0"/>
                  <a:pt x="100096" y="0"/>
                  <a:pt x="285519" y="19689"/>
                </a:cubicBezTo>
                <a:cubicBezTo>
                  <a:pt x="470942" y="39378"/>
                  <a:pt x="1112540" y="118135"/>
                  <a:pt x="1112540" y="118135"/>
                </a:cubicBezTo>
                <a:lnTo>
                  <a:pt x="1860797" y="216581"/>
                </a:lnTo>
                <a:cubicBezTo>
                  <a:pt x="2100371" y="247756"/>
                  <a:pt x="2377686" y="275649"/>
                  <a:pt x="2549982" y="305183"/>
                </a:cubicBezTo>
                <a:cubicBezTo>
                  <a:pt x="2722278" y="334717"/>
                  <a:pt x="2779710" y="352765"/>
                  <a:pt x="2894574" y="393784"/>
                </a:cubicBezTo>
                <a:cubicBezTo>
                  <a:pt x="3009438" y="434803"/>
                  <a:pt x="3173529" y="520123"/>
                  <a:pt x="3239166" y="551298"/>
                </a:cubicBezTo>
                <a:cubicBezTo>
                  <a:pt x="3304803" y="582473"/>
                  <a:pt x="3288394" y="580832"/>
                  <a:pt x="3288394" y="580832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09" name="Freeform 29"/>
          <p:cNvSpPr>
            <a:spLocks noChangeArrowheads="1"/>
          </p:cNvSpPr>
          <p:nvPr/>
        </p:nvSpPr>
        <p:spPr bwMode="auto">
          <a:xfrm>
            <a:off x="5534025" y="2459038"/>
            <a:ext cx="3298825" cy="731837"/>
          </a:xfrm>
          <a:custGeom>
            <a:avLst/>
            <a:gdLst>
              <a:gd name="T0" fmla="*/ 0 w 3298239"/>
              <a:gd name="T1" fmla="*/ 3281 h 731782"/>
              <a:gd name="T2" fmla="*/ 178271 w 3298239"/>
              <a:gd name="T3" fmla="*/ 13159 h 731782"/>
              <a:gd name="T4" fmla="*/ 485267 w 3298239"/>
              <a:gd name="T5" fmla="*/ 82236 h 731782"/>
              <a:gd name="T6" fmla="*/ 970531 w 3298239"/>
              <a:gd name="T7" fmla="*/ 230268 h 731782"/>
              <a:gd name="T8" fmla="*/ 1376567 w 3298239"/>
              <a:gd name="T9" fmla="*/ 299346 h 731782"/>
              <a:gd name="T10" fmla="*/ 1921256 w 3298239"/>
              <a:gd name="T11" fmla="*/ 338823 h 731782"/>
              <a:gd name="T12" fmla="*/ 2396618 w 3298239"/>
              <a:gd name="T13" fmla="*/ 407933 h 731782"/>
              <a:gd name="T14" fmla="*/ 2763043 w 3298239"/>
              <a:gd name="T15" fmla="*/ 516488 h 731782"/>
              <a:gd name="T16" fmla="*/ 3198792 w 3298239"/>
              <a:gd name="T17" fmla="*/ 684242 h 731782"/>
              <a:gd name="T18" fmla="*/ 3317632 w 3298239"/>
              <a:gd name="T19" fmla="*/ 733597 h 7317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98239"/>
              <a:gd name="T31" fmla="*/ 0 h 731782"/>
              <a:gd name="T32" fmla="*/ 3298239 w 3298239"/>
              <a:gd name="T33" fmla="*/ 731782 h 73178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98239" h="731782">
                <a:moveTo>
                  <a:pt x="0" y="3281"/>
                </a:moveTo>
                <a:cubicBezTo>
                  <a:pt x="48406" y="1640"/>
                  <a:pt x="96813" y="0"/>
                  <a:pt x="177218" y="13126"/>
                </a:cubicBezTo>
                <a:cubicBezTo>
                  <a:pt x="257623" y="26252"/>
                  <a:pt x="351156" y="45941"/>
                  <a:pt x="482429" y="82038"/>
                </a:cubicBezTo>
                <a:cubicBezTo>
                  <a:pt x="613702" y="118135"/>
                  <a:pt x="817176" y="193610"/>
                  <a:pt x="964858" y="229707"/>
                </a:cubicBezTo>
                <a:cubicBezTo>
                  <a:pt x="1112540" y="265804"/>
                  <a:pt x="1210995" y="280572"/>
                  <a:pt x="1368523" y="298620"/>
                </a:cubicBezTo>
                <a:cubicBezTo>
                  <a:pt x="1526051" y="316668"/>
                  <a:pt x="1741011" y="319950"/>
                  <a:pt x="1910025" y="337998"/>
                </a:cubicBezTo>
                <a:cubicBezTo>
                  <a:pt x="2079039" y="356046"/>
                  <a:pt x="2243130" y="377376"/>
                  <a:pt x="2382608" y="406910"/>
                </a:cubicBezTo>
                <a:cubicBezTo>
                  <a:pt x="2522086" y="436444"/>
                  <a:pt x="2613978" y="469260"/>
                  <a:pt x="2746892" y="515201"/>
                </a:cubicBezTo>
                <a:cubicBezTo>
                  <a:pt x="2879806" y="561142"/>
                  <a:pt x="3088202" y="646462"/>
                  <a:pt x="3180093" y="682559"/>
                </a:cubicBezTo>
                <a:cubicBezTo>
                  <a:pt x="3271984" y="718656"/>
                  <a:pt x="3298239" y="731782"/>
                  <a:pt x="3298239" y="731782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10" name="Freeform 30"/>
          <p:cNvSpPr>
            <a:spLocks noChangeArrowheads="1"/>
          </p:cNvSpPr>
          <p:nvPr/>
        </p:nvSpPr>
        <p:spPr bwMode="auto">
          <a:xfrm>
            <a:off x="5543550" y="3908425"/>
            <a:ext cx="3268663" cy="866775"/>
          </a:xfrm>
          <a:custGeom>
            <a:avLst/>
            <a:gdLst>
              <a:gd name="T0" fmla="*/ 0 w 3268703"/>
              <a:gd name="T1" fmla="*/ 0 h 866325"/>
              <a:gd name="T2" fmla="*/ 413346 w 3268703"/>
              <a:gd name="T3" fmla="*/ 30041 h 866325"/>
              <a:gd name="T4" fmla="*/ 875886 w 3268703"/>
              <a:gd name="T5" fmla="*/ 40066 h 866325"/>
              <a:gd name="T6" fmla="*/ 1230191 w 3268703"/>
              <a:gd name="T7" fmla="*/ 90132 h 866325"/>
              <a:gd name="T8" fmla="*/ 1623846 w 3268703"/>
              <a:gd name="T9" fmla="*/ 220324 h 866325"/>
              <a:gd name="T10" fmla="*/ 2056883 w 3268703"/>
              <a:gd name="T11" fmla="*/ 390576 h 866325"/>
              <a:gd name="T12" fmla="*/ 2509577 w 3268703"/>
              <a:gd name="T13" fmla="*/ 540797 h 866325"/>
              <a:gd name="T14" fmla="*/ 2824501 w 3268703"/>
              <a:gd name="T15" fmla="*/ 650960 h 866325"/>
              <a:gd name="T16" fmla="*/ 3109921 w 3268703"/>
              <a:gd name="T17" fmla="*/ 801182 h 866325"/>
              <a:gd name="T18" fmla="*/ 3267383 w 3268703"/>
              <a:gd name="T19" fmla="*/ 881299 h 8663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68703"/>
              <a:gd name="T31" fmla="*/ 0 h 866325"/>
              <a:gd name="T32" fmla="*/ 3268703 w 3268703"/>
              <a:gd name="T33" fmla="*/ 866325 h 8663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68703" h="866325">
                <a:moveTo>
                  <a:pt x="0" y="0"/>
                </a:moveTo>
                <a:cubicBezTo>
                  <a:pt x="133735" y="11485"/>
                  <a:pt x="267470" y="22971"/>
                  <a:pt x="413511" y="29534"/>
                </a:cubicBezTo>
                <a:cubicBezTo>
                  <a:pt x="559553" y="36097"/>
                  <a:pt x="740053" y="29533"/>
                  <a:pt x="876249" y="39378"/>
                </a:cubicBezTo>
                <a:cubicBezTo>
                  <a:pt x="1012445" y="49223"/>
                  <a:pt x="1105977" y="59067"/>
                  <a:pt x="1230686" y="88601"/>
                </a:cubicBezTo>
                <a:cubicBezTo>
                  <a:pt x="1355396" y="118135"/>
                  <a:pt x="1486669" y="167358"/>
                  <a:pt x="1624506" y="216581"/>
                </a:cubicBezTo>
                <a:cubicBezTo>
                  <a:pt x="1762343" y="265804"/>
                  <a:pt x="1910026" y="331434"/>
                  <a:pt x="2057708" y="383939"/>
                </a:cubicBezTo>
                <a:cubicBezTo>
                  <a:pt x="2205390" y="436444"/>
                  <a:pt x="2382609" y="488949"/>
                  <a:pt x="2510600" y="531609"/>
                </a:cubicBezTo>
                <a:cubicBezTo>
                  <a:pt x="2638591" y="574269"/>
                  <a:pt x="2725560" y="597239"/>
                  <a:pt x="2825656" y="639899"/>
                </a:cubicBezTo>
                <a:cubicBezTo>
                  <a:pt x="2925752" y="682559"/>
                  <a:pt x="3037334" y="749830"/>
                  <a:pt x="3111175" y="787568"/>
                </a:cubicBezTo>
                <a:cubicBezTo>
                  <a:pt x="3185016" y="825306"/>
                  <a:pt x="3268703" y="866325"/>
                  <a:pt x="3268703" y="866325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11" name="Rectangle 34"/>
          <p:cNvSpPr>
            <a:spLocks noChangeArrowheads="1"/>
          </p:cNvSpPr>
          <p:nvPr/>
        </p:nvSpPr>
        <p:spPr bwMode="auto">
          <a:xfrm>
            <a:off x="5524500" y="1162050"/>
            <a:ext cx="3308350" cy="3997325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12" name="TextBox 35"/>
          <p:cNvSpPr txBox="1">
            <a:spLocks noChangeArrowheads="1"/>
          </p:cNvSpPr>
          <p:nvPr/>
        </p:nvSpPr>
        <p:spPr bwMode="auto">
          <a:xfrm>
            <a:off x="5337175" y="5186363"/>
            <a:ext cx="398463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0</a:t>
            </a:r>
          </a:p>
        </p:txBody>
      </p:sp>
      <p:sp>
        <p:nvSpPr>
          <p:cNvPr id="63513" name="TextBox 36"/>
          <p:cNvSpPr txBox="1">
            <a:spLocks noChangeArrowheads="1"/>
          </p:cNvSpPr>
          <p:nvPr/>
        </p:nvSpPr>
        <p:spPr bwMode="auto">
          <a:xfrm>
            <a:off x="6532563" y="5180013"/>
            <a:ext cx="398462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400</a:t>
            </a:r>
          </a:p>
        </p:txBody>
      </p:sp>
      <p:sp>
        <p:nvSpPr>
          <p:cNvPr id="63514" name="TextBox 37"/>
          <p:cNvSpPr txBox="1">
            <a:spLocks noChangeArrowheads="1"/>
          </p:cNvSpPr>
          <p:nvPr/>
        </p:nvSpPr>
        <p:spPr bwMode="auto">
          <a:xfrm>
            <a:off x="7669213" y="5184775"/>
            <a:ext cx="398462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800</a:t>
            </a:r>
          </a:p>
        </p:txBody>
      </p:sp>
      <p:sp>
        <p:nvSpPr>
          <p:cNvPr id="63515" name="TextBox 38"/>
          <p:cNvSpPr txBox="1">
            <a:spLocks noChangeArrowheads="1"/>
          </p:cNvSpPr>
          <p:nvPr/>
        </p:nvSpPr>
        <p:spPr bwMode="auto">
          <a:xfrm>
            <a:off x="7102475" y="5180013"/>
            <a:ext cx="40005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600</a:t>
            </a:r>
          </a:p>
        </p:txBody>
      </p:sp>
      <p:sp>
        <p:nvSpPr>
          <p:cNvPr id="63516" name="TextBox 39"/>
          <p:cNvSpPr txBox="1">
            <a:spLocks noChangeArrowheads="1"/>
          </p:cNvSpPr>
          <p:nvPr/>
        </p:nvSpPr>
        <p:spPr bwMode="auto">
          <a:xfrm>
            <a:off x="5935663" y="5175250"/>
            <a:ext cx="398462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200</a:t>
            </a:r>
          </a:p>
        </p:txBody>
      </p:sp>
      <p:sp>
        <p:nvSpPr>
          <p:cNvPr id="63517" name="TextBox 40"/>
          <p:cNvSpPr txBox="1">
            <a:spLocks noChangeArrowheads="1"/>
          </p:cNvSpPr>
          <p:nvPr/>
        </p:nvSpPr>
        <p:spPr bwMode="auto">
          <a:xfrm>
            <a:off x="8156575" y="5180013"/>
            <a:ext cx="519113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Times New Roman" charset="0"/>
              </a:rPr>
              <a:t>1000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&#10;f10_small.gif                                                  000BB655Macintosh HD                   C361C62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360363"/>
            <a:ext cx="5880100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238250" y="615950"/>
            <a:ext cx="24479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Chatterjee</a:t>
            </a:r>
            <a:r>
              <a:rPr lang="en-US" sz="1800" dirty="0"/>
              <a:t>, Ford, Matsumura, &amp; </a:t>
            </a:r>
            <a:r>
              <a:rPr lang="en-US" sz="1800" dirty="0" err="1"/>
              <a:t>Rasio</a:t>
            </a:r>
            <a:r>
              <a:rPr lang="en-US" sz="1800" dirty="0"/>
              <a:t> (2008)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6435725" y="870382"/>
            <a:ext cx="27082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A00C7"/>
                </a:solidFill>
                <a:latin typeface="Calibri"/>
              </a:rPr>
              <a:t>Few-body dynamics amplify initial misalignments</a:t>
            </a:r>
            <a:endParaRPr lang="en-US" sz="3200" dirty="0">
              <a:solidFill>
                <a:srgbClr val="0A00C7"/>
              </a:solidFill>
              <a:latin typeface="Calibri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454775" y="3580534"/>
            <a:ext cx="22971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 smtClean="0"/>
              <a:t>Nagasawa</a:t>
            </a:r>
            <a:r>
              <a:rPr lang="en-US" sz="1800" dirty="0" smtClean="0"/>
              <a:t> </a:t>
            </a:r>
            <a:r>
              <a:rPr lang="en-US" sz="1800" dirty="0"/>
              <a:t>et al. (2008)</a:t>
            </a:r>
          </a:p>
          <a:p>
            <a:pPr>
              <a:spcBef>
                <a:spcPct val="50000"/>
              </a:spcBef>
            </a:pPr>
            <a:r>
              <a:rPr lang="en-US" sz="1800" dirty="0" err="1"/>
              <a:t>Juric</a:t>
            </a:r>
            <a:r>
              <a:rPr lang="en-US" sz="1800" dirty="0"/>
              <a:t> &amp; </a:t>
            </a:r>
            <a:r>
              <a:rPr lang="en-US" sz="1800" dirty="0" err="1"/>
              <a:t>Tremaine</a:t>
            </a:r>
            <a:r>
              <a:rPr lang="en-US" sz="1800" dirty="0"/>
              <a:t> (2008)</a:t>
            </a:r>
          </a:p>
          <a:p>
            <a:pPr>
              <a:spcBef>
                <a:spcPct val="50000"/>
              </a:spcBef>
            </a:pPr>
            <a:r>
              <a:rPr lang="en-US" sz="1800" dirty="0"/>
              <a:t>Matsumura, Peale, &amp; </a:t>
            </a:r>
            <a:r>
              <a:rPr lang="en-US" sz="1800" dirty="0" err="1"/>
              <a:t>Rasio</a:t>
            </a:r>
            <a:r>
              <a:rPr lang="en-US" sz="1800" dirty="0"/>
              <a:t> (2010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2420938" y="5894388"/>
            <a:ext cx="24209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9" name="Text Box 6"/>
          <p:cNvSpPr txBox="1">
            <a:spLocks noChangeArrowheads="1"/>
          </p:cNvSpPr>
          <p:nvPr/>
        </p:nvSpPr>
        <p:spPr bwMode="auto">
          <a:xfrm>
            <a:off x="695325" y="5857875"/>
            <a:ext cx="586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Initial rms incl. of 3 planets [deg]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358775" y="2019300"/>
            <a:ext cx="347663" cy="2463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 rot="-5400000">
            <a:off x="-2549525" y="2728913"/>
            <a:ext cx="586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Final incl. of inner planet [deg]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rcular_diagra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457" y="-323545"/>
            <a:ext cx="9789104" cy="7564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" y="6488668"/>
            <a:ext cx="254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Winn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5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val 7"/>
          <p:cNvSpPr>
            <a:spLocks noChangeArrowheads="1"/>
          </p:cNvSpPr>
          <p:nvPr/>
        </p:nvSpPr>
        <p:spPr bwMode="auto">
          <a:xfrm>
            <a:off x="1250950" y="2914650"/>
            <a:ext cx="6667500" cy="1058863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0" y="176213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A00C7"/>
                </a:solidFill>
                <a:latin typeface="Calibri"/>
              </a:rPr>
              <a:t>Kozai</a:t>
            </a:r>
            <a:r>
              <a:rPr lang="en-US" sz="4000" dirty="0">
                <a:solidFill>
                  <a:srgbClr val="0A00C7"/>
                </a:solidFill>
                <a:latin typeface="Calibri"/>
              </a:rPr>
              <a:t> oscillations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887071" y="2742238"/>
            <a:ext cx="1371600" cy="13716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8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327" name="Straight Connector 9"/>
          <p:cNvCxnSpPr>
            <a:cxnSpLocks noChangeShapeType="1"/>
          </p:cNvCxnSpPr>
          <p:nvPr/>
        </p:nvCxnSpPr>
        <p:spPr bwMode="auto">
          <a:xfrm>
            <a:off x="4146550" y="3973513"/>
            <a:ext cx="836613" cy="1587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56328" name="Oval 10"/>
          <p:cNvSpPr>
            <a:spLocks noChangeArrowheads="1"/>
          </p:cNvSpPr>
          <p:nvPr/>
        </p:nvSpPr>
        <p:spPr bwMode="auto">
          <a:xfrm>
            <a:off x="6850063" y="3694113"/>
            <a:ext cx="222250" cy="222250"/>
          </a:xfrm>
          <a:prstGeom prst="ellipse">
            <a:avLst/>
          </a:prstGeom>
          <a:solidFill>
            <a:srgbClr val="0A00C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329" name="Straight Connector 12"/>
          <p:cNvCxnSpPr>
            <a:cxnSpLocks noChangeShapeType="1"/>
          </p:cNvCxnSpPr>
          <p:nvPr/>
        </p:nvCxnSpPr>
        <p:spPr bwMode="auto">
          <a:xfrm rot="5400000">
            <a:off x="2405063" y="5541963"/>
            <a:ext cx="962025" cy="923925"/>
          </a:xfrm>
          <a:prstGeom prst="line">
            <a:avLst/>
          </a:prstGeom>
          <a:noFill/>
          <a:ln w="79375">
            <a:solidFill>
              <a:srgbClr val="008040"/>
            </a:solidFill>
            <a:round/>
            <a:headEnd/>
            <a:tailEnd type="stealth" w="med" len="med"/>
          </a:ln>
        </p:spPr>
      </p:cxnSp>
      <p:sp>
        <p:nvSpPr>
          <p:cNvPr id="56330" name="TextBox 17"/>
          <p:cNvSpPr txBox="1">
            <a:spLocks noChangeArrowheads="1"/>
          </p:cNvSpPr>
          <p:nvPr/>
        </p:nvSpPr>
        <p:spPr bwMode="auto">
          <a:xfrm>
            <a:off x="3348038" y="5522913"/>
            <a:ext cx="2895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Third body (star, distant planet)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82726">
            <a:off x="3917950" y="3170238"/>
            <a:ext cx="1298575" cy="481012"/>
            <a:chOff x="3458554" y="1059488"/>
            <a:chExt cx="2217490" cy="708025"/>
          </a:xfrm>
        </p:grpSpPr>
        <p:sp>
          <p:nvSpPr>
            <p:cNvPr id="56335" name="Freeform 24"/>
            <p:cNvSpPr>
              <a:spLocks noChangeArrowheads="1"/>
            </p:cNvSpPr>
            <p:nvPr/>
          </p:nvSpPr>
          <p:spPr bwMode="auto">
            <a:xfrm rot="919346">
              <a:off x="3458554" y="1059488"/>
              <a:ext cx="2217490" cy="708025"/>
            </a:xfrm>
            <a:custGeom>
              <a:avLst/>
              <a:gdLst>
                <a:gd name="T0" fmla="*/ 0 w 2060575"/>
                <a:gd name="T1" fmla="*/ 635000 h 708025"/>
                <a:gd name="T2" fmla="*/ 114556 w 2060575"/>
                <a:gd name="T3" fmla="*/ 679450 h 708025"/>
                <a:gd name="T4" fmla="*/ 515508 w 2060575"/>
                <a:gd name="T5" fmla="*/ 704850 h 708025"/>
                <a:gd name="T6" fmla="*/ 1126484 w 2060575"/>
                <a:gd name="T7" fmla="*/ 698500 h 708025"/>
                <a:gd name="T8" fmla="*/ 1756545 w 2060575"/>
                <a:gd name="T9" fmla="*/ 660400 h 708025"/>
                <a:gd name="T10" fmla="*/ 2596636 w 2060575"/>
                <a:gd name="T11" fmla="*/ 603250 h 708025"/>
                <a:gd name="T12" fmla="*/ 3398541 w 2060575"/>
                <a:gd name="T13" fmla="*/ 520700 h 708025"/>
                <a:gd name="T14" fmla="*/ 4429555 w 2060575"/>
                <a:gd name="T15" fmla="*/ 400050 h 708025"/>
                <a:gd name="T16" fmla="*/ 5078721 w 2060575"/>
                <a:gd name="T17" fmla="*/ 304800 h 708025"/>
                <a:gd name="T18" fmla="*/ 5632412 w 2060575"/>
                <a:gd name="T19" fmla="*/ 209550 h 708025"/>
                <a:gd name="T20" fmla="*/ 5995174 w 2060575"/>
                <a:gd name="T21" fmla="*/ 120650 h 708025"/>
                <a:gd name="T22" fmla="*/ 6128828 w 2060575"/>
                <a:gd name="T23" fmla="*/ 63500 h 708025"/>
                <a:gd name="T24" fmla="*/ 6186104 w 2060575"/>
                <a:gd name="T25" fmla="*/ 12700 h 708025"/>
                <a:gd name="T26" fmla="*/ 6186104 w 2060575"/>
                <a:gd name="T27" fmla="*/ 0 h 708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60575"/>
                <a:gd name="T43" fmla="*/ 0 h 708025"/>
                <a:gd name="T44" fmla="*/ 2060575 w 2060575"/>
                <a:gd name="T45" fmla="*/ 708025 h 7080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60575" h="708025">
                  <a:moveTo>
                    <a:pt x="0" y="635000"/>
                  </a:moveTo>
                  <a:cubicBezTo>
                    <a:pt x="4762" y="651404"/>
                    <a:pt x="9525" y="667808"/>
                    <a:pt x="38100" y="679450"/>
                  </a:cubicBezTo>
                  <a:cubicBezTo>
                    <a:pt x="66675" y="691092"/>
                    <a:pt x="115358" y="701675"/>
                    <a:pt x="171450" y="704850"/>
                  </a:cubicBezTo>
                  <a:cubicBezTo>
                    <a:pt x="227542" y="708025"/>
                    <a:pt x="305858" y="705908"/>
                    <a:pt x="374650" y="698500"/>
                  </a:cubicBezTo>
                  <a:cubicBezTo>
                    <a:pt x="443442" y="691092"/>
                    <a:pt x="584200" y="660400"/>
                    <a:pt x="584200" y="660400"/>
                  </a:cubicBezTo>
                  <a:cubicBezTo>
                    <a:pt x="665692" y="644525"/>
                    <a:pt x="772583" y="626533"/>
                    <a:pt x="863600" y="603250"/>
                  </a:cubicBezTo>
                  <a:cubicBezTo>
                    <a:pt x="954617" y="579967"/>
                    <a:pt x="1028700" y="554567"/>
                    <a:pt x="1130300" y="520700"/>
                  </a:cubicBezTo>
                  <a:cubicBezTo>
                    <a:pt x="1231900" y="486833"/>
                    <a:pt x="1380067" y="436033"/>
                    <a:pt x="1473200" y="400050"/>
                  </a:cubicBezTo>
                  <a:cubicBezTo>
                    <a:pt x="1566333" y="364067"/>
                    <a:pt x="1622425" y="336550"/>
                    <a:pt x="1689100" y="304800"/>
                  </a:cubicBezTo>
                  <a:cubicBezTo>
                    <a:pt x="1755775" y="273050"/>
                    <a:pt x="1822450" y="240242"/>
                    <a:pt x="1873250" y="209550"/>
                  </a:cubicBezTo>
                  <a:cubicBezTo>
                    <a:pt x="1924050" y="178858"/>
                    <a:pt x="1966383" y="144992"/>
                    <a:pt x="1993900" y="120650"/>
                  </a:cubicBezTo>
                  <a:cubicBezTo>
                    <a:pt x="2021417" y="96308"/>
                    <a:pt x="2027767" y="81492"/>
                    <a:pt x="2038350" y="63500"/>
                  </a:cubicBezTo>
                  <a:cubicBezTo>
                    <a:pt x="2048933" y="45508"/>
                    <a:pt x="2054225" y="23283"/>
                    <a:pt x="2057400" y="12700"/>
                  </a:cubicBezTo>
                  <a:cubicBezTo>
                    <a:pt x="2060575" y="2117"/>
                    <a:pt x="2057400" y="0"/>
                    <a:pt x="2057400" y="0"/>
                  </a:cubicBezTo>
                </a:path>
              </a:pathLst>
            </a:custGeom>
            <a:noFill/>
            <a:ln w="50800">
              <a:solidFill>
                <a:srgbClr val="800000"/>
              </a:solidFill>
              <a:prstDash val="sys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6336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4388223" y="1606464"/>
              <a:ext cx="420552" cy="1668"/>
            </a:xfrm>
            <a:prstGeom prst="straightConnector1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lg" len="lg"/>
            </a:ln>
          </p:spPr>
        </p:cxnSp>
      </p:grpSp>
      <p:cxnSp>
        <p:nvCxnSpPr>
          <p:cNvPr id="56333" name="Straight Arrow Connector 14"/>
          <p:cNvCxnSpPr>
            <a:cxnSpLocks noChangeShapeType="1"/>
          </p:cNvCxnSpPr>
          <p:nvPr/>
        </p:nvCxnSpPr>
        <p:spPr bwMode="auto">
          <a:xfrm>
            <a:off x="2659063" y="3875088"/>
            <a:ext cx="260350" cy="317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56334" name="Straight Arrow Connector 15"/>
          <p:cNvCxnSpPr>
            <a:cxnSpLocks noChangeShapeType="1"/>
          </p:cNvCxnSpPr>
          <p:nvPr/>
        </p:nvCxnSpPr>
        <p:spPr bwMode="auto">
          <a:xfrm rot="10800000">
            <a:off x="5954713" y="2957513"/>
            <a:ext cx="265112" cy="269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905500" y="3873677"/>
            <a:ext cx="311943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ts val="240"/>
              </a:spcBef>
            </a:pPr>
            <a:r>
              <a:rPr lang="en-US" sz="1600" dirty="0" err="1"/>
              <a:t>Mazeh</a:t>
            </a:r>
            <a:r>
              <a:rPr lang="en-US" sz="1600" dirty="0"/>
              <a:t> et al. (1997)</a:t>
            </a:r>
          </a:p>
          <a:p>
            <a:pPr algn="r">
              <a:spcBef>
                <a:spcPts val="240"/>
              </a:spcBef>
            </a:pPr>
            <a:r>
              <a:rPr lang="en-US" sz="1600" dirty="0"/>
              <a:t>Holman et al. (1997)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Innanen</a:t>
            </a:r>
            <a:r>
              <a:rPr lang="en-US" sz="1600" dirty="0"/>
              <a:t> et al. (1997)</a:t>
            </a:r>
          </a:p>
          <a:p>
            <a:pPr algn="r">
              <a:spcBef>
                <a:spcPts val="240"/>
              </a:spcBef>
            </a:pPr>
            <a:r>
              <a:rPr lang="en-US" sz="1600" dirty="0"/>
              <a:t>Wu &amp; Murray (2003)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Eggenberger</a:t>
            </a:r>
            <a:r>
              <a:rPr lang="en-US" sz="1600" dirty="0"/>
              <a:t> et al. (2004)</a:t>
            </a:r>
          </a:p>
          <a:p>
            <a:pPr algn="r">
              <a:spcBef>
                <a:spcPts val="240"/>
              </a:spcBef>
            </a:pPr>
            <a:r>
              <a:rPr lang="en-US" sz="1600" dirty="0"/>
              <a:t>Wu, Murray, &amp; </a:t>
            </a:r>
            <a:r>
              <a:rPr lang="en-US" sz="1600" dirty="0" err="1"/>
              <a:t>Ramsahi</a:t>
            </a:r>
            <a:r>
              <a:rPr lang="en-US" sz="1600" dirty="0"/>
              <a:t> (2007)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Fabrycky</a:t>
            </a:r>
            <a:r>
              <a:rPr lang="en-US" sz="1600" dirty="0"/>
              <a:t> &amp; </a:t>
            </a:r>
            <a:r>
              <a:rPr lang="en-US" sz="1600" dirty="0" err="1"/>
              <a:t>Tremaine</a:t>
            </a:r>
            <a:r>
              <a:rPr lang="en-US" sz="1600" dirty="0"/>
              <a:t> (2007)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Nagasawa</a:t>
            </a:r>
            <a:r>
              <a:rPr lang="en-US" sz="1600" dirty="0"/>
              <a:t>, Ida, &amp; </a:t>
            </a:r>
            <a:r>
              <a:rPr lang="en-US" sz="1600" dirty="0" err="1"/>
              <a:t>Bessho</a:t>
            </a:r>
            <a:r>
              <a:rPr lang="en-US" sz="1600" dirty="0"/>
              <a:t> (2008</a:t>
            </a:r>
            <a:r>
              <a:rPr lang="en-US" sz="1600" dirty="0" smtClean="0"/>
              <a:t>)</a:t>
            </a:r>
          </a:p>
          <a:p>
            <a:pPr algn="r">
              <a:spcBef>
                <a:spcPts val="240"/>
              </a:spcBef>
            </a:pPr>
            <a:r>
              <a:rPr lang="en-US" sz="1600" dirty="0" err="1" smtClean="0"/>
              <a:t>Naoz</a:t>
            </a:r>
            <a:r>
              <a:rPr lang="en-US" sz="1600" dirty="0" smtClean="0"/>
              <a:t> et al. (2011)</a:t>
            </a:r>
          </a:p>
          <a:p>
            <a:pPr algn="r">
              <a:spcBef>
                <a:spcPts val="240"/>
              </a:spcBef>
            </a:pPr>
            <a:r>
              <a:rPr lang="en-US" sz="1600" dirty="0" err="1" smtClean="0"/>
              <a:t>Lithwick</a:t>
            </a:r>
            <a:r>
              <a:rPr lang="en-US" sz="1600" dirty="0" smtClean="0"/>
              <a:t> &amp; </a:t>
            </a:r>
            <a:r>
              <a:rPr lang="en-US" sz="1600" dirty="0" err="1" smtClean="0"/>
              <a:t>Naoz</a:t>
            </a:r>
            <a:r>
              <a:rPr lang="en-US" sz="1600" dirty="0" smtClean="0"/>
              <a:t> (2011)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val 7"/>
          <p:cNvSpPr>
            <a:spLocks noChangeArrowheads="1"/>
          </p:cNvSpPr>
          <p:nvPr/>
        </p:nvSpPr>
        <p:spPr bwMode="auto">
          <a:xfrm rot="-2341731">
            <a:off x="2193925" y="1981200"/>
            <a:ext cx="6667500" cy="1058863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3887071" y="2742238"/>
            <a:ext cx="1371600" cy="13716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8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8375" name="Straight Connector 9"/>
          <p:cNvCxnSpPr>
            <a:cxnSpLocks noChangeShapeType="1"/>
          </p:cNvCxnSpPr>
          <p:nvPr/>
        </p:nvCxnSpPr>
        <p:spPr bwMode="auto">
          <a:xfrm rot="486383" flipV="1">
            <a:off x="4368800" y="3328988"/>
            <a:ext cx="836613" cy="798512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58376" name="Oval 10"/>
          <p:cNvSpPr>
            <a:spLocks noChangeArrowheads="1"/>
          </p:cNvSpPr>
          <p:nvPr/>
        </p:nvSpPr>
        <p:spPr bwMode="auto">
          <a:xfrm rot="486383">
            <a:off x="6388100" y="2270125"/>
            <a:ext cx="222250" cy="222250"/>
          </a:xfrm>
          <a:prstGeom prst="ellipse">
            <a:avLst/>
          </a:prstGeom>
          <a:solidFill>
            <a:srgbClr val="0A00C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7" name="TextBox 15"/>
          <p:cNvSpPr txBox="1">
            <a:spLocks noChangeArrowheads="1"/>
          </p:cNvSpPr>
          <p:nvPr/>
        </p:nvSpPr>
        <p:spPr bwMode="auto">
          <a:xfrm>
            <a:off x="3348038" y="5522913"/>
            <a:ext cx="2895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Third body (star, distant planet)</a:t>
            </a:r>
          </a:p>
        </p:txBody>
      </p:sp>
      <p:cxnSp>
        <p:nvCxnSpPr>
          <p:cNvPr id="58378" name="Straight Connector 20"/>
          <p:cNvCxnSpPr>
            <a:cxnSpLocks noChangeShapeType="1"/>
          </p:cNvCxnSpPr>
          <p:nvPr/>
        </p:nvCxnSpPr>
        <p:spPr bwMode="auto">
          <a:xfrm rot="5400000">
            <a:off x="2405063" y="5541963"/>
            <a:ext cx="962025" cy="923925"/>
          </a:xfrm>
          <a:prstGeom prst="line">
            <a:avLst/>
          </a:prstGeom>
          <a:noFill/>
          <a:ln w="79375">
            <a:solidFill>
              <a:srgbClr val="008040"/>
            </a:solidFill>
            <a:round/>
            <a:headEnd/>
            <a:tailEnd type="stealth" w="med" len="med"/>
          </a:ln>
        </p:spPr>
      </p:cxnSp>
      <p:grpSp>
        <p:nvGrpSpPr>
          <p:cNvPr id="2" name="Group 13"/>
          <p:cNvGrpSpPr>
            <a:grpSpLocks/>
          </p:cNvGrpSpPr>
          <p:nvPr/>
        </p:nvGrpSpPr>
        <p:grpSpPr bwMode="auto">
          <a:xfrm rot="182726">
            <a:off x="3917950" y="3170238"/>
            <a:ext cx="1298575" cy="481012"/>
            <a:chOff x="3458554" y="1059488"/>
            <a:chExt cx="2217490" cy="708025"/>
          </a:xfrm>
        </p:grpSpPr>
        <p:sp>
          <p:nvSpPr>
            <p:cNvPr id="58383" name="Freeform 24"/>
            <p:cNvSpPr>
              <a:spLocks noChangeArrowheads="1"/>
            </p:cNvSpPr>
            <p:nvPr/>
          </p:nvSpPr>
          <p:spPr bwMode="auto">
            <a:xfrm rot="919346">
              <a:off x="3458554" y="1059488"/>
              <a:ext cx="2217490" cy="708025"/>
            </a:xfrm>
            <a:custGeom>
              <a:avLst/>
              <a:gdLst>
                <a:gd name="T0" fmla="*/ 0 w 2060575"/>
                <a:gd name="T1" fmla="*/ 635000 h 708025"/>
                <a:gd name="T2" fmla="*/ 114556 w 2060575"/>
                <a:gd name="T3" fmla="*/ 679450 h 708025"/>
                <a:gd name="T4" fmla="*/ 515508 w 2060575"/>
                <a:gd name="T5" fmla="*/ 704850 h 708025"/>
                <a:gd name="T6" fmla="*/ 1126484 w 2060575"/>
                <a:gd name="T7" fmla="*/ 698500 h 708025"/>
                <a:gd name="T8" fmla="*/ 1756545 w 2060575"/>
                <a:gd name="T9" fmla="*/ 660400 h 708025"/>
                <a:gd name="T10" fmla="*/ 2596636 w 2060575"/>
                <a:gd name="T11" fmla="*/ 603250 h 708025"/>
                <a:gd name="T12" fmla="*/ 3398541 w 2060575"/>
                <a:gd name="T13" fmla="*/ 520700 h 708025"/>
                <a:gd name="T14" fmla="*/ 4429555 w 2060575"/>
                <a:gd name="T15" fmla="*/ 400050 h 708025"/>
                <a:gd name="T16" fmla="*/ 5078721 w 2060575"/>
                <a:gd name="T17" fmla="*/ 304800 h 708025"/>
                <a:gd name="T18" fmla="*/ 5632412 w 2060575"/>
                <a:gd name="T19" fmla="*/ 209550 h 708025"/>
                <a:gd name="T20" fmla="*/ 5995174 w 2060575"/>
                <a:gd name="T21" fmla="*/ 120650 h 708025"/>
                <a:gd name="T22" fmla="*/ 6128828 w 2060575"/>
                <a:gd name="T23" fmla="*/ 63500 h 708025"/>
                <a:gd name="T24" fmla="*/ 6186104 w 2060575"/>
                <a:gd name="T25" fmla="*/ 12700 h 708025"/>
                <a:gd name="T26" fmla="*/ 6186104 w 2060575"/>
                <a:gd name="T27" fmla="*/ 0 h 708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60575"/>
                <a:gd name="T43" fmla="*/ 0 h 708025"/>
                <a:gd name="T44" fmla="*/ 2060575 w 2060575"/>
                <a:gd name="T45" fmla="*/ 708025 h 7080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60575" h="708025">
                  <a:moveTo>
                    <a:pt x="0" y="635000"/>
                  </a:moveTo>
                  <a:cubicBezTo>
                    <a:pt x="4762" y="651404"/>
                    <a:pt x="9525" y="667808"/>
                    <a:pt x="38100" y="679450"/>
                  </a:cubicBezTo>
                  <a:cubicBezTo>
                    <a:pt x="66675" y="691092"/>
                    <a:pt x="115358" y="701675"/>
                    <a:pt x="171450" y="704850"/>
                  </a:cubicBezTo>
                  <a:cubicBezTo>
                    <a:pt x="227542" y="708025"/>
                    <a:pt x="305858" y="705908"/>
                    <a:pt x="374650" y="698500"/>
                  </a:cubicBezTo>
                  <a:cubicBezTo>
                    <a:pt x="443442" y="691092"/>
                    <a:pt x="584200" y="660400"/>
                    <a:pt x="584200" y="660400"/>
                  </a:cubicBezTo>
                  <a:cubicBezTo>
                    <a:pt x="665692" y="644525"/>
                    <a:pt x="772583" y="626533"/>
                    <a:pt x="863600" y="603250"/>
                  </a:cubicBezTo>
                  <a:cubicBezTo>
                    <a:pt x="954617" y="579967"/>
                    <a:pt x="1028700" y="554567"/>
                    <a:pt x="1130300" y="520700"/>
                  </a:cubicBezTo>
                  <a:cubicBezTo>
                    <a:pt x="1231900" y="486833"/>
                    <a:pt x="1380067" y="436033"/>
                    <a:pt x="1473200" y="400050"/>
                  </a:cubicBezTo>
                  <a:cubicBezTo>
                    <a:pt x="1566333" y="364067"/>
                    <a:pt x="1622425" y="336550"/>
                    <a:pt x="1689100" y="304800"/>
                  </a:cubicBezTo>
                  <a:cubicBezTo>
                    <a:pt x="1755775" y="273050"/>
                    <a:pt x="1822450" y="240242"/>
                    <a:pt x="1873250" y="209550"/>
                  </a:cubicBezTo>
                  <a:cubicBezTo>
                    <a:pt x="1924050" y="178858"/>
                    <a:pt x="1966383" y="144992"/>
                    <a:pt x="1993900" y="120650"/>
                  </a:cubicBezTo>
                  <a:cubicBezTo>
                    <a:pt x="2021417" y="96308"/>
                    <a:pt x="2027767" y="81492"/>
                    <a:pt x="2038350" y="63500"/>
                  </a:cubicBezTo>
                  <a:cubicBezTo>
                    <a:pt x="2048933" y="45508"/>
                    <a:pt x="2054225" y="23283"/>
                    <a:pt x="2057400" y="12700"/>
                  </a:cubicBezTo>
                  <a:cubicBezTo>
                    <a:pt x="2060575" y="2117"/>
                    <a:pt x="2057400" y="0"/>
                    <a:pt x="2057400" y="0"/>
                  </a:cubicBezTo>
                </a:path>
              </a:pathLst>
            </a:custGeom>
            <a:noFill/>
            <a:ln w="50800">
              <a:solidFill>
                <a:srgbClr val="800000"/>
              </a:solidFill>
              <a:prstDash val="sys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8384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4388223" y="1606464"/>
              <a:ext cx="420552" cy="1668"/>
            </a:xfrm>
            <a:prstGeom prst="straightConnector1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lg" len="lg"/>
            </a:ln>
          </p:spPr>
        </p:cxnSp>
      </p:grpSp>
      <p:cxnSp>
        <p:nvCxnSpPr>
          <p:cNvPr id="58380" name="Straight Arrow Connector 16"/>
          <p:cNvCxnSpPr>
            <a:cxnSpLocks noChangeShapeType="1"/>
          </p:cNvCxnSpPr>
          <p:nvPr/>
        </p:nvCxnSpPr>
        <p:spPr bwMode="auto">
          <a:xfrm rot="5400000">
            <a:off x="3332162" y="3641726"/>
            <a:ext cx="206375" cy="1841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58381" name="Straight Arrow Connector 17"/>
          <p:cNvCxnSpPr>
            <a:cxnSpLocks noChangeShapeType="1"/>
          </p:cNvCxnSpPr>
          <p:nvPr/>
        </p:nvCxnSpPr>
        <p:spPr bwMode="auto">
          <a:xfrm flipV="1">
            <a:off x="7267575" y="1525588"/>
            <a:ext cx="141288" cy="13493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176213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A00C7"/>
                </a:solidFill>
                <a:latin typeface="Calibri"/>
              </a:rPr>
              <a:t>Kozai</a:t>
            </a:r>
            <a:r>
              <a:rPr lang="en-US" sz="4000" dirty="0">
                <a:solidFill>
                  <a:srgbClr val="0A00C7"/>
                </a:solidFill>
                <a:latin typeface="Calibri"/>
              </a:rPr>
              <a:t> oscillations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05500" y="3873677"/>
            <a:ext cx="311943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ts val="240"/>
              </a:spcBef>
            </a:pPr>
            <a:r>
              <a:rPr lang="en-US" sz="1600" dirty="0" err="1"/>
              <a:t>Mazeh</a:t>
            </a:r>
            <a:r>
              <a:rPr lang="en-US" sz="1600" dirty="0"/>
              <a:t> et al. (1997)</a:t>
            </a:r>
          </a:p>
          <a:p>
            <a:pPr algn="r">
              <a:spcBef>
                <a:spcPts val="240"/>
              </a:spcBef>
            </a:pPr>
            <a:r>
              <a:rPr lang="en-US" sz="1600" dirty="0"/>
              <a:t>Holman et al. (1997)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Innanen</a:t>
            </a:r>
            <a:r>
              <a:rPr lang="en-US" sz="1600" dirty="0"/>
              <a:t> et al. (1997)</a:t>
            </a:r>
          </a:p>
          <a:p>
            <a:pPr algn="r">
              <a:spcBef>
                <a:spcPts val="240"/>
              </a:spcBef>
            </a:pPr>
            <a:r>
              <a:rPr lang="en-US" sz="1600" dirty="0"/>
              <a:t>Wu &amp; Murray (2003)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Eggenberger</a:t>
            </a:r>
            <a:r>
              <a:rPr lang="en-US" sz="1600" dirty="0"/>
              <a:t> et al. (2004)</a:t>
            </a:r>
          </a:p>
          <a:p>
            <a:pPr algn="r">
              <a:spcBef>
                <a:spcPts val="240"/>
              </a:spcBef>
            </a:pPr>
            <a:r>
              <a:rPr lang="en-US" sz="1600" dirty="0"/>
              <a:t>Wu, Murray, &amp; </a:t>
            </a:r>
            <a:r>
              <a:rPr lang="en-US" sz="1600" dirty="0" err="1"/>
              <a:t>Ramsahi</a:t>
            </a:r>
            <a:r>
              <a:rPr lang="en-US" sz="1600" dirty="0"/>
              <a:t> (2007)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Fabrycky</a:t>
            </a:r>
            <a:r>
              <a:rPr lang="en-US" sz="1600" dirty="0"/>
              <a:t> &amp; </a:t>
            </a:r>
            <a:r>
              <a:rPr lang="en-US" sz="1600" dirty="0" err="1"/>
              <a:t>Tremaine</a:t>
            </a:r>
            <a:r>
              <a:rPr lang="en-US" sz="1600" dirty="0"/>
              <a:t> (2007)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Nagasawa</a:t>
            </a:r>
            <a:r>
              <a:rPr lang="en-US" sz="1600" dirty="0"/>
              <a:t>, Ida, &amp; </a:t>
            </a:r>
            <a:r>
              <a:rPr lang="en-US" sz="1600" dirty="0" err="1"/>
              <a:t>Bessho</a:t>
            </a:r>
            <a:r>
              <a:rPr lang="en-US" sz="1600" dirty="0"/>
              <a:t> (2008</a:t>
            </a:r>
            <a:r>
              <a:rPr lang="en-US" sz="1600" dirty="0" smtClean="0"/>
              <a:t>)</a:t>
            </a:r>
          </a:p>
          <a:p>
            <a:pPr algn="r">
              <a:spcBef>
                <a:spcPts val="240"/>
              </a:spcBef>
            </a:pPr>
            <a:r>
              <a:rPr lang="en-US" sz="1600" dirty="0" err="1" smtClean="0"/>
              <a:t>Naoz</a:t>
            </a:r>
            <a:r>
              <a:rPr lang="en-US" sz="1600" dirty="0" smtClean="0"/>
              <a:t> et al. (2011)</a:t>
            </a:r>
          </a:p>
          <a:p>
            <a:pPr algn="r">
              <a:spcBef>
                <a:spcPts val="240"/>
              </a:spcBef>
            </a:pPr>
            <a:r>
              <a:rPr lang="en-US" sz="1600" dirty="0" err="1" smtClean="0"/>
              <a:t>Lithwick</a:t>
            </a:r>
            <a:r>
              <a:rPr lang="en-US" sz="1600" dirty="0" smtClean="0"/>
              <a:t> &amp; </a:t>
            </a:r>
            <a:r>
              <a:rPr lang="en-US" sz="1600" dirty="0" err="1" smtClean="0"/>
              <a:t>Naoz</a:t>
            </a:r>
            <a:r>
              <a:rPr lang="en-US" sz="1600" dirty="0" smtClean="0"/>
              <a:t> (2011)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7"/>
          <p:cNvSpPr>
            <a:spLocks noChangeArrowheads="1"/>
          </p:cNvSpPr>
          <p:nvPr/>
        </p:nvSpPr>
        <p:spPr bwMode="auto">
          <a:xfrm rot="-2341731">
            <a:off x="3041650" y="2903538"/>
            <a:ext cx="3087688" cy="1001712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3887071" y="2742238"/>
            <a:ext cx="1371600" cy="13716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8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3" name="Oval 10"/>
          <p:cNvSpPr>
            <a:spLocks noChangeArrowheads="1"/>
          </p:cNvSpPr>
          <p:nvPr/>
        </p:nvSpPr>
        <p:spPr bwMode="auto">
          <a:xfrm rot="486383">
            <a:off x="5665788" y="2366963"/>
            <a:ext cx="222250" cy="222250"/>
          </a:xfrm>
          <a:prstGeom prst="ellipse">
            <a:avLst/>
          </a:prstGeom>
          <a:solidFill>
            <a:srgbClr val="0A00C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4" name="TextBox 15"/>
          <p:cNvSpPr txBox="1">
            <a:spLocks noChangeArrowheads="1"/>
          </p:cNvSpPr>
          <p:nvPr/>
        </p:nvSpPr>
        <p:spPr bwMode="auto">
          <a:xfrm>
            <a:off x="3348038" y="5522913"/>
            <a:ext cx="2895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Third body (star, distant planet)</a:t>
            </a:r>
          </a:p>
        </p:txBody>
      </p:sp>
      <p:cxnSp>
        <p:nvCxnSpPr>
          <p:cNvPr id="60425" name="Straight Connector 20"/>
          <p:cNvCxnSpPr>
            <a:cxnSpLocks noChangeShapeType="1"/>
          </p:cNvCxnSpPr>
          <p:nvPr/>
        </p:nvCxnSpPr>
        <p:spPr bwMode="auto">
          <a:xfrm rot="5400000">
            <a:off x="2405063" y="5541963"/>
            <a:ext cx="962025" cy="923925"/>
          </a:xfrm>
          <a:prstGeom prst="line">
            <a:avLst/>
          </a:prstGeom>
          <a:noFill/>
          <a:ln w="79375">
            <a:solidFill>
              <a:srgbClr val="008040"/>
            </a:solidFill>
            <a:round/>
            <a:headEnd/>
            <a:tailEnd type="stealth" w="med" len="med"/>
          </a:ln>
        </p:spPr>
      </p:cxnSp>
      <p:sp>
        <p:nvSpPr>
          <p:cNvPr id="60426" name="Freeform 11"/>
          <p:cNvSpPr>
            <a:spLocks noChangeArrowheads="1"/>
          </p:cNvSpPr>
          <p:nvPr/>
        </p:nvSpPr>
        <p:spPr bwMode="auto">
          <a:xfrm>
            <a:off x="4473575" y="3463925"/>
            <a:ext cx="779463" cy="635000"/>
          </a:xfrm>
          <a:custGeom>
            <a:avLst/>
            <a:gdLst>
              <a:gd name="T0" fmla="*/ 0 w 779339"/>
              <a:gd name="T1" fmla="*/ 634280 h 635045"/>
              <a:gd name="T2" fmla="*/ 250838 w 779339"/>
              <a:gd name="T3" fmla="*/ 461290 h 635045"/>
              <a:gd name="T4" fmla="*/ 511315 w 779339"/>
              <a:gd name="T5" fmla="*/ 269090 h 635045"/>
              <a:gd name="T6" fmla="*/ 733212 w 779339"/>
              <a:gd name="T7" fmla="*/ 57664 h 635045"/>
              <a:gd name="T8" fmla="*/ 781447 w 779339"/>
              <a:gd name="T9" fmla="*/ 0 h 6350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9339"/>
              <a:gd name="T16" fmla="*/ 0 h 635045"/>
              <a:gd name="T17" fmla="*/ 779339 w 779339"/>
              <a:gd name="T18" fmla="*/ 635045 h 6350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9339" h="635045">
                <a:moveTo>
                  <a:pt x="0" y="635045"/>
                </a:moveTo>
                <a:cubicBezTo>
                  <a:pt x="82584" y="578917"/>
                  <a:pt x="165168" y="522790"/>
                  <a:pt x="250158" y="461851"/>
                </a:cubicBezTo>
                <a:cubicBezTo>
                  <a:pt x="335148" y="400912"/>
                  <a:pt x="429759" y="336766"/>
                  <a:pt x="509938" y="269413"/>
                </a:cubicBezTo>
                <a:cubicBezTo>
                  <a:pt x="590117" y="202060"/>
                  <a:pt x="686332" y="102634"/>
                  <a:pt x="731232" y="57732"/>
                </a:cubicBezTo>
                <a:cubicBezTo>
                  <a:pt x="776132" y="12830"/>
                  <a:pt x="777735" y="6415"/>
                  <a:pt x="779339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7" name="TextBox 15"/>
          <p:cNvSpPr txBox="1">
            <a:spLocks noChangeArrowheads="1"/>
          </p:cNvSpPr>
          <p:nvPr/>
        </p:nvSpPr>
        <p:spPr bwMode="auto">
          <a:xfrm>
            <a:off x="5549900" y="2962275"/>
            <a:ext cx="1954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Tidal dissipation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 rot="182726">
            <a:off x="3917950" y="3170238"/>
            <a:ext cx="1298575" cy="481012"/>
            <a:chOff x="3458554" y="1059488"/>
            <a:chExt cx="2217490" cy="708025"/>
          </a:xfrm>
        </p:grpSpPr>
        <p:sp>
          <p:nvSpPr>
            <p:cNvPr id="60432" name="Freeform 24"/>
            <p:cNvSpPr>
              <a:spLocks noChangeArrowheads="1"/>
            </p:cNvSpPr>
            <p:nvPr/>
          </p:nvSpPr>
          <p:spPr bwMode="auto">
            <a:xfrm rot="919346">
              <a:off x="3458554" y="1059488"/>
              <a:ext cx="2217490" cy="708025"/>
            </a:xfrm>
            <a:custGeom>
              <a:avLst/>
              <a:gdLst>
                <a:gd name="T0" fmla="*/ 0 w 2060575"/>
                <a:gd name="T1" fmla="*/ 635000 h 708025"/>
                <a:gd name="T2" fmla="*/ 114556 w 2060575"/>
                <a:gd name="T3" fmla="*/ 679450 h 708025"/>
                <a:gd name="T4" fmla="*/ 515508 w 2060575"/>
                <a:gd name="T5" fmla="*/ 704850 h 708025"/>
                <a:gd name="T6" fmla="*/ 1126484 w 2060575"/>
                <a:gd name="T7" fmla="*/ 698500 h 708025"/>
                <a:gd name="T8" fmla="*/ 1756545 w 2060575"/>
                <a:gd name="T9" fmla="*/ 660400 h 708025"/>
                <a:gd name="T10" fmla="*/ 2596636 w 2060575"/>
                <a:gd name="T11" fmla="*/ 603250 h 708025"/>
                <a:gd name="T12" fmla="*/ 3398541 w 2060575"/>
                <a:gd name="T13" fmla="*/ 520700 h 708025"/>
                <a:gd name="T14" fmla="*/ 4429555 w 2060575"/>
                <a:gd name="T15" fmla="*/ 400050 h 708025"/>
                <a:gd name="T16" fmla="*/ 5078721 w 2060575"/>
                <a:gd name="T17" fmla="*/ 304800 h 708025"/>
                <a:gd name="T18" fmla="*/ 5632412 w 2060575"/>
                <a:gd name="T19" fmla="*/ 209550 h 708025"/>
                <a:gd name="T20" fmla="*/ 5995174 w 2060575"/>
                <a:gd name="T21" fmla="*/ 120650 h 708025"/>
                <a:gd name="T22" fmla="*/ 6128828 w 2060575"/>
                <a:gd name="T23" fmla="*/ 63500 h 708025"/>
                <a:gd name="T24" fmla="*/ 6186104 w 2060575"/>
                <a:gd name="T25" fmla="*/ 12700 h 708025"/>
                <a:gd name="T26" fmla="*/ 6186104 w 2060575"/>
                <a:gd name="T27" fmla="*/ 0 h 708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60575"/>
                <a:gd name="T43" fmla="*/ 0 h 708025"/>
                <a:gd name="T44" fmla="*/ 2060575 w 2060575"/>
                <a:gd name="T45" fmla="*/ 708025 h 7080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60575" h="708025">
                  <a:moveTo>
                    <a:pt x="0" y="635000"/>
                  </a:moveTo>
                  <a:cubicBezTo>
                    <a:pt x="4762" y="651404"/>
                    <a:pt x="9525" y="667808"/>
                    <a:pt x="38100" y="679450"/>
                  </a:cubicBezTo>
                  <a:cubicBezTo>
                    <a:pt x="66675" y="691092"/>
                    <a:pt x="115358" y="701675"/>
                    <a:pt x="171450" y="704850"/>
                  </a:cubicBezTo>
                  <a:cubicBezTo>
                    <a:pt x="227542" y="708025"/>
                    <a:pt x="305858" y="705908"/>
                    <a:pt x="374650" y="698500"/>
                  </a:cubicBezTo>
                  <a:cubicBezTo>
                    <a:pt x="443442" y="691092"/>
                    <a:pt x="584200" y="660400"/>
                    <a:pt x="584200" y="660400"/>
                  </a:cubicBezTo>
                  <a:cubicBezTo>
                    <a:pt x="665692" y="644525"/>
                    <a:pt x="772583" y="626533"/>
                    <a:pt x="863600" y="603250"/>
                  </a:cubicBezTo>
                  <a:cubicBezTo>
                    <a:pt x="954617" y="579967"/>
                    <a:pt x="1028700" y="554567"/>
                    <a:pt x="1130300" y="520700"/>
                  </a:cubicBezTo>
                  <a:cubicBezTo>
                    <a:pt x="1231900" y="486833"/>
                    <a:pt x="1380067" y="436033"/>
                    <a:pt x="1473200" y="400050"/>
                  </a:cubicBezTo>
                  <a:cubicBezTo>
                    <a:pt x="1566333" y="364067"/>
                    <a:pt x="1622425" y="336550"/>
                    <a:pt x="1689100" y="304800"/>
                  </a:cubicBezTo>
                  <a:cubicBezTo>
                    <a:pt x="1755775" y="273050"/>
                    <a:pt x="1822450" y="240242"/>
                    <a:pt x="1873250" y="209550"/>
                  </a:cubicBezTo>
                  <a:cubicBezTo>
                    <a:pt x="1924050" y="178858"/>
                    <a:pt x="1966383" y="144992"/>
                    <a:pt x="1993900" y="120650"/>
                  </a:cubicBezTo>
                  <a:cubicBezTo>
                    <a:pt x="2021417" y="96308"/>
                    <a:pt x="2027767" y="81492"/>
                    <a:pt x="2038350" y="63500"/>
                  </a:cubicBezTo>
                  <a:cubicBezTo>
                    <a:pt x="2048933" y="45508"/>
                    <a:pt x="2054225" y="23283"/>
                    <a:pt x="2057400" y="12700"/>
                  </a:cubicBezTo>
                  <a:cubicBezTo>
                    <a:pt x="2060575" y="2117"/>
                    <a:pt x="2057400" y="0"/>
                    <a:pt x="2057400" y="0"/>
                  </a:cubicBezTo>
                </a:path>
              </a:pathLst>
            </a:custGeom>
            <a:noFill/>
            <a:ln w="50800">
              <a:solidFill>
                <a:srgbClr val="800000"/>
              </a:solidFill>
              <a:prstDash val="sys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0433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4388223" y="1606464"/>
              <a:ext cx="420552" cy="1668"/>
            </a:xfrm>
            <a:prstGeom prst="straightConnector1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lg" len="lg"/>
            </a:ln>
          </p:spPr>
        </p:cxnSp>
      </p:grpSp>
      <p:cxnSp>
        <p:nvCxnSpPr>
          <p:cNvPr id="60429" name="Straight Arrow Connector 17"/>
          <p:cNvCxnSpPr>
            <a:cxnSpLocks noChangeShapeType="1"/>
          </p:cNvCxnSpPr>
          <p:nvPr/>
        </p:nvCxnSpPr>
        <p:spPr bwMode="auto">
          <a:xfrm rot="5400000">
            <a:off x="3373438" y="3763962"/>
            <a:ext cx="249238" cy="15716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60430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25293" y="3012282"/>
            <a:ext cx="157163" cy="11430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176213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A00C7"/>
                </a:solidFill>
                <a:latin typeface="Calibri"/>
              </a:rPr>
              <a:t>Kozai</a:t>
            </a:r>
            <a:r>
              <a:rPr lang="en-US" sz="4000" dirty="0">
                <a:solidFill>
                  <a:srgbClr val="0A00C7"/>
                </a:solidFill>
                <a:latin typeface="Calibri"/>
              </a:rPr>
              <a:t> oscillations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905500" y="3873677"/>
            <a:ext cx="311943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ts val="240"/>
              </a:spcBef>
            </a:pPr>
            <a:r>
              <a:rPr lang="en-US" sz="1600" dirty="0" err="1"/>
              <a:t>Mazeh</a:t>
            </a:r>
            <a:r>
              <a:rPr lang="en-US" sz="1600" dirty="0"/>
              <a:t> et al. (1997)</a:t>
            </a:r>
          </a:p>
          <a:p>
            <a:pPr algn="r">
              <a:spcBef>
                <a:spcPts val="240"/>
              </a:spcBef>
            </a:pPr>
            <a:r>
              <a:rPr lang="en-US" sz="1600" dirty="0"/>
              <a:t>Holman et al. (1997)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Innanen</a:t>
            </a:r>
            <a:r>
              <a:rPr lang="en-US" sz="1600" dirty="0"/>
              <a:t> et al. (1997)</a:t>
            </a:r>
          </a:p>
          <a:p>
            <a:pPr algn="r">
              <a:spcBef>
                <a:spcPts val="240"/>
              </a:spcBef>
            </a:pPr>
            <a:r>
              <a:rPr lang="en-US" sz="1600" dirty="0"/>
              <a:t>Wu &amp; Murray (2003)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Eggenberger</a:t>
            </a:r>
            <a:r>
              <a:rPr lang="en-US" sz="1600" dirty="0"/>
              <a:t> et al. (2004)</a:t>
            </a:r>
          </a:p>
          <a:p>
            <a:pPr algn="r">
              <a:spcBef>
                <a:spcPts val="240"/>
              </a:spcBef>
            </a:pPr>
            <a:r>
              <a:rPr lang="en-US" sz="1600" dirty="0"/>
              <a:t>Wu, Murray, &amp; </a:t>
            </a:r>
            <a:r>
              <a:rPr lang="en-US" sz="1600" dirty="0" err="1"/>
              <a:t>Ramsahi</a:t>
            </a:r>
            <a:r>
              <a:rPr lang="en-US" sz="1600" dirty="0"/>
              <a:t> (2007)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Fabrycky</a:t>
            </a:r>
            <a:r>
              <a:rPr lang="en-US" sz="1600" dirty="0"/>
              <a:t> &amp; </a:t>
            </a:r>
            <a:r>
              <a:rPr lang="en-US" sz="1600" dirty="0" err="1"/>
              <a:t>Tremaine</a:t>
            </a:r>
            <a:r>
              <a:rPr lang="en-US" sz="1600" dirty="0"/>
              <a:t> (2007)</a:t>
            </a:r>
          </a:p>
          <a:p>
            <a:pPr algn="r">
              <a:spcBef>
                <a:spcPts val="240"/>
              </a:spcBef>
            </a:pPr>
            <a:r>
              <a:rPr lang="en-US" sz="1600" dirty="0" err="1"/>
              <a:t>Nagasawa</a:t>
            </a:r>
            <a:r>
              <a:rPr lang="en-US" sz="1600" dirty="0"/>
              <a:t>, Ida, &amp; </a:t>
            </a:r>
            <a:r>
              <a:rPr lang="en-US" sz="1600" dirty="0" err="1"/>
              <a:t>Bessho</a:t>
            </a:r>
            <a:r>
              <a:rPr lang="en-US" sz="1600" dirty="0"/>
              <a:t> (2008</a:t>
            </a:r>
            <a:r>
              <a:rPr lang="en-US" sz="1600" dirty="0" smtClean="0"/>
              <a:t>)</a:t>
            </a:r>
          </a:p>
          <a:p>
            <a:pPr algn="r">
              <a:spcBef>
                <a:spcPts val="240"/>
              </a:spcBef>
            </a:pPr>
            <a:r>
              <a:rPr lang="en-US" sz="1600" dirty="0" err="1" smtClean="0"/>
              <a:t>Naoz</a:t>
            </a:r>
            <a:r>
              <a:rPr lang="en-US" sz="1600" dirty="0" smtClean="0"/>
              <a:t> et al. (2011)</a:t>
            </a:r>
          </a:p>
          <a:p>
            <a:pPr algn="r">
              <a:spcBef>
                <a:spcPts val="240"/>
              </a:spcBef>
            </a:pPr>
            <a:r>
              <a:rPr lang="en-US" sz="1600" dirty="0" smtClean="0"/>
              <a:t>Li et al. (2013)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 fg10.jpeg                                                      000BB653Macintosh HD                   C361C62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425" y="312738"/>
            <a:ext cx="59467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657475" y="3746500"/>
            <a:ext cx="3319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 err="1"/>
              <a:t>Fabrycky</a:t>
            </a:r>
            <a:r>
              <a:rPr lang="en-US" sz="1800" dirty="0"/>
              <a:t> &amp; </a:t>
            </a:r>
            <a:r>
              <a:rPr lang="en-US" sz="1800" dirty="0" err="1"/>
              <a:t>Tremaine</a:t>
            </a:r>
            <a:r>
              <a:rPr lang="en-US" sz="1800" dirty="0"/>
              <a:t> (2007)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6502400" y="1604963"/>
            <a:ext cx="241776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A00C7"/>
                </a:solidFill>
                <a:latin typeface="Calibri"/>
              </a:rPr>
              <a:t>Kozai</a:t>
            </a:r>
            <a:r>
              <a:rPr lang="en-US" sz="3200" dirty="0">
                <a:solidFill>
                  <a:srgbClr val="0A00C7"/>
                </a:solidFill>
                <a:latin typeface="Calibri"/>
              </a:rPr>
              <a:t> oscillations produce a </a:t>
            </a:r>
            <a:r>
              <a:rPr lang="en-US" sz="3200" i="1" dirty="0">
                <a:solidFill>
                  <a:srgbClr val="0A00C7"/>
                </a:solidFill>
                <a:latin typeface="Calibri"/>
              </a:rPr>
              <a:t>very</a:t>
            </a:r>
            <a:r>
              <a:rPr lang="en-US" sz="3200" dirty="0">
                <a:solidFill>
                  <a:srgbClr val="0A00C7"/>
                </a:solidFill>
                <a:latin typeface="Calibri"/>
              </a:rPr>
              <a:t> broad range of final inclinations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e_vs_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60286" y="834571"/>
            <a:ext cx="1460500" cy="1233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3"/>
          <p:cNvGrpSpPr/>
          <p:nvPr/>
        </p:nvGrpSpPr>
        <p:grpSpPr>
          <a:xfrm>
            <a:off x="4046855" y="992882"/>
            <a:ext cx="2080381" cy="2140857"/>
            <a:chOff x="4046855" y="992882"/>
            <a:chExt cx="2080381" cy="2140857"/>
          </a:xfrm>
        </p:grpSpPr>
        <p:sp>
          <p:nvSpPr>
            <p:cNvPr id="3" name="Rectangle 2"/>
            <p:cNvSpPr/>
            <p:nvPr/>
          </p:nvSpPr>
          <p:spPr>
            <a:xfrm>
              <a:off x="4046855" y="992882"/>
              <a:ext cx="2080381" cy="2140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960045" y="2099599"/>
              <a:ext cx="182880" cy="18288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566944" y="1724642"/>
              <a:ext cx="914400" cy="9144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453249" y="1604899"/>
              <a:ext cx="1280160" cy="12801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4597188" y="1107790"/>
            <a:ext cx="797278" cy="1388773"/>
            <a:chOff x="4597188" y="1107790"/>
            <a:chExt cx="797278" cy="1388773"/>
          </a:xfrm>
        </p:grpSpPr>
        <p:sp>
          <p:nvSpPr>
            <p:cNvPr id="8" name="Freeform 7"/>
            <p:cNvSpPr/>
            <p:nvPr/>
          </p:nvSpPr>
          <p:spPr>
            <a:xfrm>
              <a:off x="4675807" y="1107790"/>
              <a:ext cx="459619" cy="786190"/>
            </a:xfrm>
            <a:custGeom>
              <a:avLst/>
              <a:gdLst>
                <a:gd name="connsiteX0" fmla="*/ 0 w 459619"/>
                <a:gd name="connsiteY0" fmla="*/ 786190 h 786190"/>
                <a:gd name="connsiteX1" fmla="*/ 235857 w 459619"/>
                <a:gd name="connsiteY1" fmla="*/ 489857 h 786190"/>
                <a:gd name="connsiteX2" fmla="*/ 344714 w 459619"/>
                <a:gd name="connsiteY2" fmla="*/ 308428 h 786190"/>
                <a:gd name="connsiteX3" fmla="*/ 435429 w 459619"/>
                <a:gd name="connsiteY3" fmla="*/ 72571 h 786190"/>
                <a:gd name="connsiteX4" fmla="*/ 459619 w 459619"/>
                <a:gd name="connsiteY4" fmla="*/ 0 h 78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619" h="786190">
                  <a:moveTo>
                    <a:pt x="0" y="786190"/>
                  </a:moveTo>
                  <a:cubicBezTo>
                    <a:pt x="89202" y="677837"/>
                    <a:pt x="178405" y="569484"/>
                    <a:pt x="235857" y="489857"/>
                  </a:cubicBezTo>
                  <a:cubicBezTo>
                    <a:pt x="293309" y="410230"/>
                    <a:pt x="311452" y="377976"/>
                    <a:pt x="344714" y="308428"/>
                  </a:cubicBezTo>
                  <a:cubicBezTo>
                    <a:pt x="377976" y="238880"/>
                    <a:pt x="416278" y="123976"/>
                    <a:pt x="435429" y="72571"/>
                  </a:cubicBezTo>
                  <a:cubicBezTo>
                    <a:pt x="454580" y="21166"/>
                    <a:pt x="459619" y="0"/>
                    <a:pt x="459619" y="0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597188" y="1718599"/>
              <a:ext cx="797278" cy="762000"/>
            </a:xfrm>
            <a:custGeom>
              <a:avLst/>
              <a:gdLst>
                <a:gd name="connsiteX0" fmla="*/ 0 w 797278"/>
                <a:gd name="connsiteY0" fmla="*/ 120953 h 762000"/>
                <a:gd name="connsiteX1" fmla="*/ 114905 w 797278"/>
                <a:gd name="connsiteY1" fmla="*/ 24191 h 762000"/>
                <a:gd name="connsiteX2" fmla="*/ 362857 w 797278"/>
                <a:gd name="connsiteY2" fmla="*/ 18143 h 762000"/>
                <a:gd name="connsiteX3" fmla="*/ 622905 w 797278"/>
                <a:gd name="connsiteY3" fmla="*/ 133048 h 762000"/>
                <a:gd name="connsiteX4" fmla="*/ 774095 w 797278"/>
                <a:gd name="connsiteY4" fmla="*/ 332619 h 762000"/>
                <a:gd name="connsiteX5" fmla="*/ 762000 w 797278"/>
                <a:gd name="connsiteY5" fmla="*/ 562429 h 762000"/>
                <a:gd name="connsiteX6" fmla="*/ 610810 w 797278"/>
                <a:gd name="connsiteY6" fmla="*/ 713619 h 762000"/>
                <a:gd name="connsiteX7" fmla="*/ 399143 w 797278"/>
                <a:gd name="connsiteY7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7278" h="762000">
                  <a:moveTo>
                    <a:pt x="0" y="120953"/>
                  </a:moveTo>
                  <a:cubicBezTo>
                    <a:pt x="27214" y="81139"/>
                    <a:pt x="54429" y="41326"/>
                    <a:pt x="114905" y="24191"/>
                  </a:cubicBezTo>
                  <a:cubicBezTo>
                    <a:pt x="175381" y="7056"/>
                    <a:pt x="278191" y="0"/>
                    <a:pt x="362857" y="18143"/>
                  </a:cubicBezTo>
                  <a:cubicBezTo>
                    <a:pt x="447523" y="36286"/>
                    <a:pt x="554365" y="80635"/>
                    <a:pt x="622905" y="133048"/>
                  </a:cubicBezTo>
                  <a:cubicBezTo>
                    <a:pt x="691445" y="185461"/>
                    <a:pt x="750913" y="261056"/>
                    <a:pt x="774095" y="332619"/>
                  </a:cubicBezTo>
                  <a:cubicBezTo>
                    <a:pt x="797278" y="404183"/>
                    <a:pt x="789214" y="498929"/>
                    <a:pt x="762000" y="562429"/>
                  </a:cubicBezTo>
                  <a:cubicBezTo>
                    <a:pt x="734786" y="625929"/>
                    <a:pt x="671286" y="680357"/>
                    <a:pt x="610810" y="713619"/>
                  </a:cubicBezTo>
                  <a:cubicBezTo>
                    <a:pt x="550334" y="746881"/>
                    <a:pt x="474738" y="754440"/>
                    <a:pt x="399143" y="762000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90283" y="1343645"/>
              <a:ext cx="93375" cy="9942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142683" y="2397140"/>
              <a:ext cx="93375" cy="9942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25"/>
          <p:cNvGrpSpPr/>
          <p:nvPr/>
        </p:nvGrpSpPr>
        <p:grpSpPr>
          <a:xfrm>
            <a:off x="3066814" y="5258740"/>
            <a:ext cx="4888315" cy="771407"/>
            <a:chOff x="3066814" y="5258740"/>
            <a:chExt cx="4888315" cy="771407"/>
          </a:xfrm>
        </p:grpSpPr>
        <p:sp>
          <p:nvSpPr>
            <p:cNvPr id="12" name="Left Arrow 11"/>
            <p:cNvSpPr/>
            <p:nvPr/>
          </p:nvSpPr>
          <p:spPr>
            <a:xfrm>
              <a:off x="3066814" y="5258740"/>
              <a:ext cx="4888315" cy="77140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05112" y="5428073"/>
              <a:ext cx="3090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Disk-planet interactions</a:t>
              </a:r>
              <a:endParaRPr lang="en-US" sz="2000" dirty="0"/>
            </a:p>
          </p:txBody>
        </p:sp>
      </p:grpSp>
      <p:grpSp>
        <p:nvGrpSpPr>
          <p:cNvPr id="18" name="Group 24"/>
          <p:cNvGrpSpPr/>
          <p:nvPr/>
        </p:nvGrpSpPr>
        <p:grpSpPr>
          <a:xfrm>
            <a:off x="2061626" y="553010"/>
            <a:ext cx="5877009" cy="4526990"/>
            <a:chOff x="2061626" y="553010"/>
            <a:chExt cx="5877009" cy="4526990"/>
          </a:xfrm>
        </p:grpSpPr>
        <p:sp>
          <p:nvSpPr>
            <p:cNvPr id="14" name="U-Turn Arrow 13"/>
            <p:cNvSpPr/>
            <p:nvPr/>
          </p:nvSpPr>
          <p:spPr>
            <a:xfrm flipH="1">
              <a:off x="2061626" y="555037"/>
              <a:ext cx="5877009" cy="4524963"/>
            </a:xfrm>
            <a:prstGeom prst="uturnArrow">
              <a:avLst>
                <a:gd name="adj1" fmla="val 9599"/>
                <a:gd name="adj2" fmla="val 8298"/>
                <a:gd name="adj3" fmla="val 10878"/>
                <a:gd name="adj4" fmla="val 43750"/>
                <a:gd name="adj5" fmla="val 7546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01281" y="553010"/>
              <a:ext cx="22954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Few-body dynamics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1455243" y="2561204"/>
              <a:ext cx="19009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Tidal dissipation</a:t>
              </a:r>
              <a:endParaRPr lang="en-US" sz="2000" dirty="0"/>
            </a:p>
          </p:txBody>
        </p:sp>
      </p:grpSp>
      <p:pic>
        <p:nvPicPr>
          <p:cNvPr id="19" name="Picture 18" descr="Planet_migr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653" y="3369731"/>
            <a:ext cx="2079094" cy="2079094"/>
          </a:xfrm>
          <a:prstGeom prst="rect">
            <a:avLst/>
          </a:prstGeom>
        </p:spPr>
      </p:pic>
      <p:grpSp>
        <p:nvGrpSpPr>
          <p:cNvPr id="23" name="Group 26"/>
          <p:cNvGrpSpPr/>
          <p:nvPr/>
        </p:nvGrpSpPr>
        <p:grpSpPr>
          <a:xfrm>
            <a:off x="1408828" y="3592579"/>
            <a:ext cx="2286938" cy="1572962"/>
            <a:chOff x="1408828" y="3592579"/>
            <a:chExt cx="2286938" cy="1572962"/>
          </a:xfrm>
        </p:grpSpPr>
        <p:sp>
          <p:nvSpPr>
            <p:cNvPr id="24" name="TextBox 23"/>
            <p:cNvSpPr txBox="1"/>
            <p:nvPr/>
          </p:nvSpPr>
          <p:spPr>
            <a:xfrm>
              <a:off x="1408828" y="3592579"/>
              <a:ext cx="15805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High obliquity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85990" y="4703876"/>
              <a:ext cx="200977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rgbClr val="FF0000"/>
                  </a:solidFill>
                </a:rPr>
                <a:t>Low obliquity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989919" y="2889248"/>
            <a:ext cx="1449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Ford &amp; </a:t>
            </a:r>
            <a:r>
              <a:rPr lang="en-US" sz="1200" dirty="0" err="1" smtClean="0">
                <a:solidFill>
                  <a:schemeClr val="bg1"/>
                </a:solidFill>
              </a:rPr>
              <a:t>Rasio</a:t>
            </a:r>
            <a:r>
              <a:rPr lang="en-US" sz="1200" dirty="0" smtClean="0">
                <a:solidFill>
                  <a:schemeClr val="bg1"/>
                </a:solidFill>
              </a:rPr>
              <a:t> (1996)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94154" y="3323170"/>
            <a:ext cx="1449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Lin et al. (1996)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Line 14"/>
          <p:cNvSpPr>
            <a:spLocks noChangeShapeType="1"/>
          </p:cNvSpPr>
          <p:nvPr/>
        </p:nvSpPr>
        <p:spPr bwMode="auto">
          <a:xfrm flipH="1" flipV="1">
            <a:off x="3438525" y="188913"/>
            <a:ext cx="0" cy="2608262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7" name="Line 12"/>
          <p:cNvSpPr>
            <a:spLocks noChangeShapeType="1"/>
          </p:cNvSpPr>
          <p:nvPr/>
        </p:nvSpPr>
        <p:spPr bwMode="auto">
          <a:xfrm flipH="1" flipV="1">
            <a:off x="2881313" y="241300"/>
            <a:ext cx="1023937" cy="249555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Oval 2"/>
          <p:cNvSpPr>
            <a:spLocks noChangeArrowheads="1"/>
          </p:cNvSpPr>
          <p:nvPr/>
        </p:nvSpPr>
        <p:spPr bwMode="auto">
          <a:xfrm>
            <a:off x="158750" y="1100138"/>
            <a:ext cx="6556375" cy="952500"/>
          </a:xfrm>
          <a:prstGeom prst="ellipse">
            <a:avLst/>
          </a:prstGeom>
          <a:noFill/>
          <a:ln w="317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9" name="Oval 3"/>
          <p:cNvSpPr>
            <a:spLocks noChangeArrowheads="1"/>
          </p:cNvSpPr>
          <p:nvPr/>
        </p:nvSpPr>
        <p:spPr bwMode="auto">
          <a:xfrm>
            <a:off x="2559050" y="674688"/>
            <a:ext cx="1757363" cy="182403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ECD60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0" name="Oval 4"/>
          <p:cNvSpPr>
            <a:spLocks noChangeArrowheads="1"/>
          </p:cNvSpPr>
          <p:nvPr/>
        </p:nvSpPr>
        <p:spPr bwMode="auto">
          <a:xfrm>
            <a:off x="2162175" y="1871663"/>
            <a:ext cx="274638" cy="284162"/>
          </a:xfrm>
          <a:prstGeom prst="ellipse">
            <a:avLst/>
          </a:prstGeom>
          <a:solidFill>
            <a:srgbClr val="000000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1" name="Freeform 5"/>
          <p:cNvSpPr>
            <a:spLocks/>
          </p:cNvSpPr>
          <p:nvPr/>
        </p:nvSpPr>
        <p:spPr bwMode="auto">
          <a:xfrm>
            <a:off x="2667000" y="2041525"/>
            <a:ext cx="1530350" cy="11113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2" name="AutoShape 6"/>
          <p:cNvSpPr>
            <a:spLocks noChangeArrowheads="1"/>
          </p:cNvSpPr>
          <p:nvPr/>
        </p:nvSpPr>
        <p:spPr bwMode="auto">
          <a:xfrm rot="21158663" flipH="1">
            <a:off x="2301875" y="1863725"/>
            <a:ext cx="131763" cy="277813"/>
          </a:xfrm>
          <a:prstGeom prst="moon">
            <a:avLst>
              <a:gd name="adj" fmla="val 26722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3" name="Rectangle 15"/>
          <p:cNvSpPr>
            <a:spLocks noChangeArrowheads="1"/>
          </p:cNvSpPr>
          <p:nvPr/>
        </p:nvSpPr>
        <p:spPr bwMode="auto">
          <a:xfrm>
            <a:off x="5076825" y="422275"/>
            <a:ext cx="3638550" cy="19796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6000" dirty="0">
                <a:solidFill>
                  <a:srgbClr val="FFFF00"/>
                </a:solidFill>
                <a:latin typeface="Calibri"/>
              </a:rPr>
              <a:t>Stellar obliquity</a:t>
            </a:r>
            <a:endParaRPr lang="en-US" sz="4400" dirty="0">
              <a:solidFill>
                <a:srgbClr val="FFFA00"/>
              </a:solidFill>
              <a:latin typeface="Calibri"/>
            </a:endParaRPr>
          </a:p>
        </p:txBody>
      </p:sp>
      <p:sp>
        <p:nvSpPr>
          <p:cNvPr id="62474" name="Rectangle 16"/>
          <p:cNvSpPr>
            <a:spLocks noChangeArrowheads="1"/>
          </p:cNvSpPr>
          <p:nvPr/>
        </p:nvSpPr>
        <p:spPr bwMode="auto">
          <a:xfrm>
            <a:off x="677863" y="3063344"/>
            <a:ext cx="7786687" cy="371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 eaLnBrk="1" hangingPunct="1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/>
              </a:rPr>
              <a:t>Sun’s obliquity is 7</a:t>
            </a:r>
            <a:r>
              <a:rPr lang="en-US" sz="3200" baseline="30000" dirty="0">
                <a:solidFill>
                  <a:schemeClr val="bg1"/>
                </a:solidFill>
                <a:latin typeface="Calibri"/>
              </a:rPr>
              <a:t>o </a:t>
            </a:r>
            <a:r>
              <a:rPr lang="en-US" sz="3200" dirty="0">
                <a:solidFill>
                  <a:schemeClr val="bg1"/>
                </a:solidFill>
                <a:latin typeface="Calibri"/>
              </a:rPr>
              <a:t>— how typical is this?</a:t>
            </a:r>
          </a:p>
          <a:p>
            <a:pPr marL="609600" indent="-609600" eaLnBrk="1" hangingPunct="1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/>
              </a:rPr>
              <a:t>Specific reasons to</a:t>
            </a:r>
            <a:r>
              <a:rPr lang="en-US" sz="3200" dirty="0" smtClean="0">
                <a:solidFill>
                  <a:schemeClr val="bg1"/>
                </a:solidFill>
                <a:latin typeface="Calibri"/>
              </a:rPr>
              <a:t> check:</a:t>
            </a:r>
          </a:p>
          <a:p>
            <a:pPr marL="990600" lvl="1" indent="-533400" eaLnBrk="1" hangingPunct="1">
              <a:spcBef>
                <a:spcPct val="20000"/>
              </a:spcBef>
              <a:spcAft>
                <a:spcPct val="20000"/>
              </a:spcAft>
              <a:buFontTx/>
              <a:buChar char="–"/>
            </a:pPr>
            <a:r>
              <a:rPr lang="en-US" sz="3200" dirty="0" smtClean="0">
                <a:solidFill>
                  <a:schemeClr val="bg1"/>
                </a:solidFill>
                <a:latin typeface="Calibri"/>
                <a:ea typeface="ＭＳ Ｐゴシック" charset="-128"/>
                <a:cs typeface="ＭＳ Ｐゴシック" charset="-128"/>
              </a:rPr>
              <a:t>Whatever perturbs </a:t>
            </a:r>
            <a:r>
              <a:rPr lang="en-US" sz="3200" b="1" i="1" dirty="0">
                <a:solidFill>
                  <a:srgbClr val="FFFF00"/>
                </a:solidFill>
                <a:latin typeface="Calibri"/>
                <a:ea typeface="ＭＳ Ｐゴシック" charset="-128"/>
                <a:cs typeface="ＭＳ Ｐゴシック" charset="-128"/>
              </a:rPr>
              <a:t>eccentricities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ＭＳ Ｐゴシック" charset="-128"/>
                <a:cs typeface="ＭＳ Ｐゴシック" charset="-128"/>
              </a:rPr>
              <a:t> may also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ea typeface="ＭＳ Ｐゴシック" charset="-128"/>
                <a:cs typeface="ＭＳ Ｐゴシック" charset="-128"/>
              </a:rPr>
              <a:t> change orbital orientations</a:t>
            </a:r>
          </a:p>
          <a:p>
            <a:pPr marL="990600" lvl="1" indent="-533400" eaLnBrk="1" hangingPunct="1">
              <a:spcBef>
                <a:spcPct val="20000"/>
              </a:spcBef>
              <a:spcAft>
                <a:spcPct val="20000"/>
              </a:spcAft>
              <a:buFontTx/>
              <a:buChar char="–"/>
            </a:pPr>
            <a:r>
              <a:rPr lang="en-US" sz="3200" dirty="0" smtClean="0">
                <a:solidFill>
                  <a:schemeClr val="bg1"/>
                </a:solidFill>
                <a:latin typeface="Calibri"/>
                <a:ea typeface="ＭＳ Ｐゴシック" charset="-128"/>
                <a:cs typeface="ＭＳ Ｐゴシック" charset="-128"/>
              </a:rPr>
              <a:t>Whatever produces </a:t>
            </a:r>
            <a:r>
              <a:rPr lang="en-US" sz="3200" b="1" i="1" dirty="0" smtClean="0">
                <a:solidFill>
                  <a:srgbClr val="FFFF00"/>
                </a:solidFill>
                <a:latin typeface="Calibri"/>
                <a:ea typeface="ＭＳ Ｐゴシック" charset="-128"/>
                <a:cs typeface="ＭＳ Ｐゴシック" charset="-128"/>
              </a:rPr>
              <a:t>hot </a:t>
            </a:r>
            <a:r>
              <a:rPr lang="en-US" sz="3200" b="1" i="1" dirty="0" err="1" smtClean="0">
                <a:solidFill>
                  <a:srgbClr val="FFFF00"/>
                </a:solidFill>
                <a:latin typeface="Calibri"/>
                <a:ea typeface="ＭＳ Ｐゴシック" charset="-128"/>
                <a:cs typeface="ＭＳ Ｐゴシック" charset="-128"/>
              </a:rPr>
              <a:t>Jupiters</a:t>
            </a:r>
            <a:r>
              <a:rPr lang="en-US" sz="3200" dirty="0" smtClean="0">
                <a:solidFill>
                  <a:srgbClr val="FFFF00"/>
                </a:solidFill>
                <a:latin typeface="Calibri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ea typeface="ＭＳ Ｐゴシック" charset="-128"/>
                <a:cs typeface="ＭＳ Ｐゴシック" charset="-128"/>
              </a:rPr>
              <a:t>may also change orbital orientations</a:t>
            </a:r>
            <a:endParaRPr lang="en-US" sz="3200" b="1" i="1" dirty="0">
              <a:solidFill>
                <a:srgbClr val="FFFF00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75" name="Freeform 24"/>
          <p:cNvSpPr>
            <a:spLocks noChangeArrowheads="1"/>
          </p:cNvSpPr>
          <p:nvPr/>
        </p:nvSpPr>
        <p:spPr bwMode="auto">
          <a:xfrm rot="-516420">
            <a:off x="2566988" y="1346200"/>
            <a:ext cx="1727200" cy="488950"/>
          </a:xfrm>
          <a:custGeom>
            <a:avLst/>
            <a:gdLst>
              <a:gd name="T0" fmla="*/ 0 w 2060575"/>
              <a:gd name="T1" fmla="*/ 387 h 708025"/>
              <a:gd name="T2" fmla="*/ 1116 w 2060575"/>
              <a:gd name="T3" fmla="*/ 414 h 708025"/>
              <a:gd name="T4" fmla="*/ 5024 w 2060575"/>
              <a:gd name="T5" fmla="*/ 430 h 708025"/>
              <a:gd name="T6" fmla="*/ 10978 w 2060575"/>
              <a:gd name="T7" fmla="*/ 425 h 708025"/>
              <a:gd name="T8" fmla="*/ 17119 w 2060575"/>
              <a:gd name="T9" fmla="*/ 402 h 708025"/>
              <a:gd name="T10" fmla="*/ 25306 w 2060575"/>
              <a:gd name="T11" fmla="*/ 367 h 708025"/>
              <a:gd name="T12" fmla="*/ 33121 w 2060575"/>
              <a:gd name="T13" fmla="*/ 317 h 708025"/>
              <a:gd name="T14" fmla="*/ 43169 w 2060575"/>
              <a:gd name="T15" fmla="*/ 243 h 708025"/>
              <a:gd name="T16" fmla="*/ 49496 w 2060575"/>
              <a:gd name="T17" fmla="*/ 186 h 708025"/>
              <a:gd name="T18" fmla="*/ 54892 w 2060575"/>
              <a:gd name="T19" fmla="*/ 127 h 708025"/>
              <a:gd name="T20" fmla="*/ 58427 w 2060575"/>
              <a:gd name="T21" fmla="*/ 73 h 708025"/>
              <a:gd name="T22" fmla="*/ 59729 w 2060575"/>
              <a:gd name="T23" fmla="*/ 39 h 708025"/>
              <a:gd name="T24" fmla="*/ 60288 w 2060575"/>
              <a:gd name="T25" fmla="*/ 8 h 708025"/>
              <a:gd name="T26" fmla="*/ 60288 w 2060575"/>
              <a:gd name="T27" fmla="*/ 0 h 7080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60575"/>
              <a:gd name="T43" fmla="*/ 0 h 708025"/>
              <a:gd name="T44" fmla="*/ 2060575 w 2060575"/>
              <a:gd name="T45" fmla="*/ 708025 h 7080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60575" h="708025">
                <a:moveTo>
                  <a:pt x="0" y="635000"/>
                </a:moveTo>
                <a:cubicBezTo>
                  <a:pt x="4762" y="651404"/>
                  <a:pt x="9525" y="667808"/>
                  <a:pt x="38100" y="679450"/>
                </a:cubicBezTo>
                <a:cubicBezTo>
                  <a:pt x="66675" y="691092"/>
                  <a:pt x="115358" y="701675"/>
                  <a:pt x="171450" y="704850"/>
                </a:cubicBezTo>
                <a:cubicBezTo>
                  <a:pt x="227542" y="708025"/>
                  <a:pt x="305858" y="705908"/>
                  <a:pt x="374650" y="698500"/>
                </a:cubicBezTo>
                <a:cubicBezTo>
                  <a:pt x="443442" y="691092"/>
                  <a:pt x="584200" y="660400"/>
                  <a:pt x="584200" y="660400"/>
                </a:cubicBezTo>
                <a:cubicBezTo>
                  <a:pt x="665692" y="644525"/>
                  <a:pt x="772583" y="626533"/>
                  <a:pt x="863600" y="603250"/>
                </a:cubicBezTo>
                <a:cubicBezTo>
                  <a:pt x="954617" y="579967"/>
                  <a:pt x="1028700" y="554567"/>
                  <a:pt x="1130300" y="520700"/>
                </a:cubicBezTo>
                <a:cubicBezTo>
                  <a:pt x="1231900" y="486833"/>
                  <a:pt x="1380067" y="436033"/>
                  <a:pt x="1473200" y="400050"/>
                </a:cubicBezTo>
                <a:cubicBezTo>
                  <a:pt x="1566333" y="364067"/>
                  <a:pt x="1622425" y="336550"/>
                  <a:pt x="1689100" y="304800"/>
                </a:cubicBezTo>
                <a:cubicBezTo>
                  <a:pt x="1755775" y="273050"/>
                  <a:pt x="1822450" y="240242"/>
                  <a:pt x="1873250" y="209550"/>
                </a:cubicBezTo>
                <a:cubicBezTo>
                  <a:pt x="1924050" y="178858"/>
                  <a:pt x="1966383" y="144992"/>
                  <a:pt x="1993900" y="120650"/>
                </a:cubicBezTo>
                <a:cubicBezTo>
                  <a:pt x="2021417" y="96308"/>
                  <a:pt x="2027767" y="81492"/>
                  <a:pt x="2038350" y="63500"/>
                </a:cubicBezTo>
                <a:cubicBezTo>
                  <a:pt x="2048933" y="45508"/>
                  <a:pt x="2054225" y="23283"/>
                  <a:pt x="2057400" y="12700"/>
                </a:cubicBezTo>
                <a:cubicBezTo>
                  <a:pt x="2060575" y="2117"/>
                  <a:pt x="2057400" y="0"/>
                  <a:pt x="2057400" y="0"/>
                </a:cubicBezTo>
              </a:path>
            </a:pathLst>
          </a:custGeom>
          <a:noFill/>
          <a:ln w="50800">
            <a:solidFill>
              <a:srgbClr val="FF66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2476" name="Straight Arrow Connector 12"/>
          <p:cNvCxnSpPr>
            <a:cxnSpLocks noChangeShapeType="1"/>
          </p:cNvCxnSpPr>
          <p:nvPr/>
        </p:nvCxnSpPr>
        <p:spPr bwMode="auto">
          <a:xfrm rot="10800000" flipV="1">
            <a:off x="1666875" y="1155700"/>
            <a:ext cx="254000" cy="17463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cxnSp>
        <p:nvCxnSpPr>
          <p:cNvPr id="62477" name="Straight Arrow Connector 13"/>
          <p:cNvCxnSpPr>
            <a:cxnSpLocks noChangeShapeType="1"/>
          </p:cNvCxnSpPr>
          <p:nvPr/>
        </p:nvCxnSpPr>
        <p:spPr bwMode="auto">
          <a:xfrm flipV="1">
            <a:off x="3370263" y="1617663"/>
            <a:ext cx="325437" cy="139700"/>
          </a:xfrm>
          <a:prstGeom prst="straightConnector1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90421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14"/>
          <p:cNvSpPr>
            <a:spLocks noChangeArrowheads="1"/>
          </p:cNvSpPr>
          <p:nvPr/>
        </p:nvSpPr>
        <p:spPr bwMode="auto">
          <a:xfrm>
            <a:off x="452438" y="654050"/>
            <a:ext cx="8207375" cy="1433513"/>
          </a:xfrm>
          <a:prstGeom prst="ellipse">
            <a:avLst/>
          </a:prstGeom>
          <a:noFill/>
          <a:ln w="31750" cap="rnd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1" name="Freeform 9"/>
          <p:cNvSpPr>
            <a:spLocks/>
          </p:cNvSpPr>
          <p:nvPr/>
        </p:nvSpPr>
        <p:spPr bwMode="auto">
          <a:xfrm>
            <a:off x="3571875" y="1941513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Freeform 14"/>
          <p:cNvSpPr>
            <a:spLocks/>
          </p:cNvSpPr>
          <p:nvPr/>
        </p:nvSpPr>
        <p:spPr bwMode="auto">
          <a:xfrm>
            <a:off x="3535363" y="19494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3425239" y="230925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2776" name="Freeform 17"/>
          <p:cNvSpPr>
            <a:spLocks noChangeArrowheads="1"/>
          </p:cNvSpPr>
          <p:nvPr/>
        </p:nvSpPr>
        <p:spPr bwMode="auto">
          <a:xfrm>
            <a:off x="3654425" y="2070100"/>
            <a:ext cx="1822450" cy="22225"/>
          </a:xfrm>
          <a:custGeom>
            <a:avLst/>
            <a:gdLst>
              <a:gd name="T0" fmla="*/ 0 w 1822450"/>
              <a:gd name="T1" fmla="*/ 0 h 22225"/>
              <a:gd name="T2" fmla="*/ 508000 w 1822450"/>
              <a:gd name="T3" fmla="*/ 19050 h 22225"/>
              <a:gd name="T4" fmla="*/ 755650 w 1822450"/>
              <a:gd name="T5" fmla="*/ 19050 h 22225"/>
              <a:gd name="T6" fmla="*/ 1279525 w 1822450"/>
              <a:gd name="T7" fmla="*/ 19050 h 22225"/>
              <a:gd name="T8" fmla="*/ 1822450 w 1822450"/>
              <a:gd name="T9" fmla="*/ 3175 h 22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2450"/>
              <a:gd name="T16" fmla="*/ 0 h 22225"/>
              <a:gd name="T17" fmla="*/ 1822450 w 1822450"/>
              <a:gd name="T18" fmla="*/ 22225 h 22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2450" h="22225">
                <a:moveTo>
                  <a:pt x="0" y="0"/>
                </a:moveTo>
                <a:lnTo>
                  <a:pt x="508000" y="19050"/>
                </a:lnTo>
                <a:cubicBezTo>
                  <a:pt x="633942" y="22225"/>
                  <a:pt x="755650" y="19050"/>
                  <a:pt x="755650" y="19050"/>
                </a:cubicBezTo>
                <a:lnTo>
                  <a:pt x="1279525" y="19050"/>
                </a:lnTo>
                <a:cubicBezTo>
                  <a:pt x="1457325" y="16404"/>
                  <a:pt x="1639887" y="9789"/>
                  <a:pt x="1822450" y="3175"/>
                </a:cubicBezTo>
              </a:path>
            </a:pathLst>
          </a:custGeom>
          <a:noFill/>
          <a:ln w="31750" cap="rnd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2777" name="Straight Connector 23"/>
          <p:cNvCxnSpPr>
            <a:cxnSpLocks noChangeShapeType="1"/>
          </p:cNvCxnSpPr>
          <p:nvPr/>
        </p:nvCxnSpPr>
        <p:spPr bwMode="auto">
          <a:xfrm flipH="1" flipV="1">
            <a:off x="1943100" y="3184525"/>
            <a:ext cx="0" cy="274320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cxnSp>
        <p:nvCxnSpPr>
          <p:cNvPr id="32778" name="Straight Connector 24"/>
          <p:cNvCxnSpPr>
            <a:cxnSpLocks noChangeShapeType="1"/>
          </p:cNvCxnSpPr>
          <p:nvPr/>
        </p:nvCxnSpPr>
        <p:spPr bwMode="auto">
          <a:xfrm flipV="1">
            <a:off x="1779588" y="5743575"/>
            <a:ext cx="5745162" cy="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sp>
        <p:nvSpPr>
          <p:cNvPr id="32779" name="TextBox 27"/>
          <p:cNvSpPr txBox="1">
            <a:spLocks noChangeArrowheads="1"/>
          </p:cNvSpPr>
          <p:nvPr/>
        </p:nvSpPr>
        <p:spPr bwMode="auto">
          <a:xfrm>
            <a:off x="75264" y="3098800"/>
            <a:ext cx="17121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1ED592"/>
                </a:solidFill>
              </a:rPr>
              <a:t>Brightness</a:t>
            </a:r>
            <a:endParaRPr lang="en-US" sz="2800" dirty="0">
              <a:solidFill>
                <a:srgbClr val="1ED592"/>
              </a:solidFill>
            </a:endParaRPr>
          </a:p>
        </p:txBody>
      </p:sp>
      <p:sp>
        <p:nvSpPr>
          <p:cNvPr id="32780" name="TextBox 28"/>
          <p:cNvSpPr txBox="1">
            <a:spLocks noChangeArrowheads="1"/>
          </p:cNvSpPr>
          <p:nvPr/>
        </p:nvSpPr>
        <p:spPr bwMode="auto">
          <a:xfrm>
            <a:off x="7627938" y="5445125"/>
            <a:ext cx="102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1ED592"/>
                </a:solidFill>
              </a:rPr>
              <a:t>Time</a:t>
            </a:r>
          </a:p>
        </p:txBody>
      </p:sp>
      <p:sp>
        <p:nvSpPr>
          <p:cNvPr id="32781" name="Freeform 44"/>
          <p:cNvSpPr>
            <a:spLocks noChangeArrowheads="1"/>
          </p:cNvSpPr>
          <p:nvPr/>
        </p:nvSpPr>
        <p:spPr bwMode="auto">
          <a:xfrm>
            <a:off x="2530475" y="3838575"/>
            <a:ext cx="4127500" cy="1136650"/>
          </a:xfrm>
          <a:custGeom>
            <a:avLst/>
            <a:gdLst>
              <a:gd name="T0" fmla="*/ 0 w 4127609"/>
              <a:gd name="T1" fmla="*/ 2147483647 h 586935"/>
              <a:gd name="T2" fmla="*/ 884531 w 4127609"/>
              <a:gd name="T3" fmla="*/ 2147483647 h 586935"/>
              <a:gd name="T4" fmla="*/ 1519072 w 4127609"/>
              <a:gd name="T5" fmla="*/ 2147483647 h 586935"/>
              <a:gd name="T6" fmla="*/ 2538191 w 4127609"/>
              <a:gd name="T7" fmla="*/ 2147483647 h 586935"/>
              <a:gd name="T8" fmla="*/ 3182353 w 4127609"/>
              <a:gd name="T9" fmla="*/ 0 h 586935"/>
              <a:gd name="T10" fmla="*/ 4124557 w 4127609"/>
              <a:gd name="T11" fmla="*/ 2147483647 h 5869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27609"/>
              <a:gd name="T19" fmla="*/ 0 h 586935"/>
              <a:gd name="T20" fmla="*/ 4127609 w 4127609"/>
              <a:gd name="T21" fmla="*/ 586935 h 58693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27609" h="586935">
                <a:moveTo>
                  <a:pt x="0" y="19244"/>
                </a:moveTo>
                <a:lnTo>
                  <a:pt x="885175" y="9622"/>
                </a:lnTo>
                <a:lnTo>
                  <a:pt x="1520192" y="586935"/>
                </a:lnTo>
                <a:lnTo>
                  <a:pt x="2540067" y="586935"/>
                </a:lnTo>
                <a:lnTo>
                  <a:pt x="3184705" y="0"/>
                </a:lnTo>
                <a:lnTo>
                  <a:pt x="4127609" y="9622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971800" y="1857375"/>
            <a:ext cx="366713" cy="365125"/>
            <a:chOff x="2971271" y="1857025"/>
            <a:chExt cx="367377" cy="365631"/>
          </a:xfrm>
        </p:grpSpPr>
        <p:sp>
          <p:nvSpPr>
            <p:cNvPr id="32788" name="Oval 37"/>
            <p:cNvSpPr>
              <a:spLocks noChangeArrowheads="1"/>
            </p:cNvSpPr>
            <p:nvPr/>
          </p:nvSpPr>
          <p:spPr bwMode="auto">
            <a:xfrm>
              <a:off x="2973033" y="1857025"/>
              <a:ext cx="365615" cy="3656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9" name="Freeform 38"/>
            <p:cNvSpPr>
              <a:spLocks noChangeArrowheads="1"/>
            </p:cNvSpPr>
            <p:nvPr/>
          </p:nvSpPr>
          <p:spPr bwMode="auto">
            <a:xfrm>
              <a:off x="2971271" y="1857375"/>
              <a:ext cx="258762" cy="364596"/>
            </a:xfrm>
            <a:custGeom>
              <a:avLst/>
              <a:gdLst>
                <a:gd name="T0" fmla="*/ 162454 w 258762"/>
                <a:gd name="T1" fmla="*/ 0 h 364596"/>
                <a:gd name="T2" fmla="*/ 86254 w 258762"/>
                <a:gd name="T3" fmla="*/ 28575 h 364596"/>
                <a:gd name="T4" fmla="*/ 54504 w 258762"/>
                <a:gd name="T5" fmla="*/ 63500 h 364596"/>
                <a:gd name="T6" fmla="*/ 19579 w 258762"/>
                <a:gd name="T7" fmla="*/ 114300 h 364596"/>
                <a:gd name="T8" fmla="*/ 529 w 258762"/>
                <a:gd name="T9" fmla="*/ 171450 h 364596"/>
                <a:gd name="T10" fmla="*/ 16404 w 258762"/>
                <a:gd name="T11" fmla="*/ 241300 h 364596"/>
                <a:gd name="T12" fmla="*/ 57679 w 258762"/>
                <a:gd name="T13" fmla="*/ 307975 h 364596"/>
                <a:gd name="T14" fmla="*/ 111654 w 258762"/>
                <a:gd name="T15" fmla="*/ 346075 h 364596"/>
                <a:gd name="T16" fmla="*/ 165629 w 258762"/>
                <a:gd name="T17" fmla="*/ 361950 h 364596"/>
                <a:gd name="T18" fmla="*/ 210079 w 258762"/>
                <a:gd name="T19" fmla="*/ 361950 h 364596"/>
                <a:gd name="T20" fmla="*/ 248179 w 258762"/>
                <a:gd name="T21" fmla="*/ 349250 h 364596"/>
                <a:gd name="T22" fmla="*/ 146579 w 258762"/>
                <a:gd name="T23" fmla="*/ 333375 h 364596"/>
                <a:gd name="T24" fmla="*/ 60854 w 258762"/>
                <a:gd name="T25" fmla="*/ 244475 h 364596"/>
                <a:gd name="T26" fmla="*/ 44979 w 258762"/>
                <a:gd name="T27" fmla="*/ 161925 h 364596"/>
                <a:gd name="T28" fmla="*/ 70379 w 258762"/>
                <a:gd name="T29" fmla="*/ 82550 h 364596"/>
                <a:gd name="T30" fmla="*/ 111654 w 258762"/>
                <a:gd name="T31" fmla="*/ 28575 h 364596"/>
                <a:gd name="T32" fmla="*/ 162454 w 258762"/>
                <a:gd name="T33" fmla="*/ 0 h 3645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8762"/>
                <a:gd name="T52" fmla="*/ 0 h 364596"/>
                <a:gd name="T53" fmla="*/ 258762 w 258762"/>
                <a:gd name="T54" fmla="*/ 364596 h 3645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8762" h="364596">
                  <a:moveTo>
                    <a:pt x="162454" y="0"/>
                  </a:moveTo>
                  <a:cubicBezTo>
                    <a:pt x="158221" y="0"/>
                    <a:pt x="104246" y="17992"/>
                    <a:pt x="86254" y="28575"/>
                  </a:cubicBezTo>
                  <a:cubicBezTo>
                    <a:pt x="68262" y="39158"/>
                    <a:pt x="65617" y="49213"/>
                    <a:pt x="54504" y="63500"/>
                  </a:cubicBezTo>
                  <a:cubicBezTo>
                    <a:pt x="43392" y="77788"/>
                    <a:pt x="28575" y="96308"/>
                    <a:pt x="19579" y="114300"/>
                  </a:cubicBezTo>
                  <a:cubicBezTo>
                    <a:pt x="10583" y="132292"/>
                    <a:pt x="1058" y="150283"/>
                    <a:pt x="529" y="171450"/>
                  </a:cubicBezTo>
                  <a:cubicBezTo>
                    <a:pt x="0" y="192617"/>
                    <a:pt x="6879" y="218546"/>
                    <a:pt x="16404" y="241300"/>
                  </a:cubicBezTo>
                  <a:cubicBezTo>
                    <a:pt x="25929" y="264054"/>
                    <a:pt x="41804" y="290513"/>
                    <a:pt x="57679" y="307975"/>
                  </a:cubicBezTo>
                  <a:cubicBezTo>
                    <a:pt x="73554" y="325437"/>
                    <a:pt x="93662" y="337079"/>
                    <a:pt x="111654" y="346075"/>
                  </a:cubicBezTo>
                  <a:cubicBezTo>
                    <a:pt x="129646" y="355071"/>
                    <a:pt x="149225" y="359304"/>
                    <a:pt x="165629" y="361950"/>
                  </a:cubicBezTo>
                  <a:cubicBezTo>
                    <a:pt x="182033" y="364596"/>
                    <a:pt x="196321" y="364067"/>
                    <a:pt x="210079" y="361950"/>
                  </a:cubicBezTo>
                  <a:cubicBezTo>
                    <a:pt x="223837" y="359833"/>
                    <a:pt x="258762" y="354013"/>
                    <a:pt x="248179" y="349250"/>
                  </a:cubicBezTo>
                  <a:cubicBezTo>
                    <a:pt x="237596" y="344488"/>
                    <a:pt x="177800" y="350837"/>
                    <a:pt x="146579" y="333375"/>
                  </a:cubicBezTo>
                  <a:cubicBezTo>
                    <a:pt x="115358" y="315913"/>
                    <a:pt x="77787" y="273050"/>
                    <a:pt x="60854" y="244475"/>
                  </a:cubicBezTo>
                  <a:cubicBezTo>
                    <a:pt x="43921" y="215900"/>
                    <a:pt x="43392" y="188912"/>
                    <a:pt x="44979" y="161925"/>
                  </a:cubicBezTo>
                  <a:cubicBezTo>
                    <a:pt x="46566" y="134938"/>
                    <a:pt x="59267" y="104775"/>
                    <a:pt x="70379" y="82550"/>
                  </a:cubicBezTo>
                  <a:cubicBezTo>
                    <a:pt x="81491" y="60325"/>
                    <a:pt x="97896" y="41804"/>
                    <a:pt x="111654" y="28575"/>
                  </a:cubicBezTo>
                  <a:cubicBezTo>
                    <a:pt x="125412" y="15346"/>
                    <a:pt x="166687" y="0"/>
                    <a:pt x="162454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2783" name="Straight Arrow Connector 14"/>
          <p:cNvCxnSpPr>
            <a:cxnSpLocks noChangeShapeType="1"/>
          </p:cNvCxnSpPr>
          <p:nvPr/>
        </p:nvCxnSpPr>
        <p:spPr bwMode="auto">
          <a:xfrm flipV="1">
            <a:off x="6457950" y="1965325"/>
            <a:ext cx="457200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cxnSp>
        <p:nvCxnSpPr>
          <p:cNvPr id="32784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2351088" y="727075"/>
            <a:ext cx="422275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459163" y="1058863"/>
            <a:ext cx="2216150" cy="708025"/>
            <a:chOff x="3458554" y="1059488"/>
            <a:chExt cx="2217490" cy="708025"/>
          </a:xfrm>
        </p:grpSpPr>
        <p:sp>
          <p:nvSpPr>
            <p:cNvPr id="32786" name="Freeform 24"/>
            <p:cNvSpPr>
              <a:spLocks noChangeArrowheads="1"/>
            </p:cNvSpPr>
            <p:nvPr/>
          </p:nvSpPr>
          <p:spPr bwMode="auto">
            <a:xfrm rot="919346">
              <a:off x="3458554" y="1059488"/>
              <a:ext cx="2217490" cy="708025"/>
            </a:xfrm>
            <a:custGeom>
              <a:avLst/>
              <a:gdLst>
                <a:gd name="T0" fmla="*/ 0 w 2060575"/>
                <a:gd name="T1" fmla="*/ 635000 h 708025"/>
                <a:gd name="T2" fmla="*/ 114556 w 2060575"/>
                <a:gd name="T3" fmla="*/ 679450 h 708025"/>
                <a:gd name="T4" fmla="*/ 515508 w 2060575"/>
                <a:gd name="T5" fmla="*/ 704850 h 708025"/>
                <a:gd name="T6" fmla="*/ 1126484 w 2060575"/>
                <a:gd name="T7" fmla="*/ 698500 h 708025"/>
                <a:gd name="T8" fmla="*/ 1756545 w 2060575"/>
                <a:gd name="T9" fmla="*/ 660400 h 708025"/>
                <a:gd name="T10" fmla="*/ 2596636 w 2060575"/>
                <a:gd name="T11" fmla="*/ 603250 h 708025"/>
                <a:gd name="T12" fmla="*/ 3398541 w 2060575"/>
                <a:gd name="T13" fmla="*/ 520700 h 708025"/>
                <a:gd name="T14" fmla="*/ 4429555 w 2060575"/>
                <a:gd name="T15" fmla="*/ 400050 h 708025"/>
                <a:gd name="T16" fmla="*/ 5078721 w 2060575"/>
                <a:gd name="T17" fmla="*/ 304800 h 708025"/>
                <a:gd name="T18" fmla="*/ 5632412 w 2060575"/>
                <a:gd name="T19" fmla="*/ 209550 h 708025"/>
                <a:gd name="T20" fmla="*/ 5995174 w 2060575"/>
                <a:gd name="T21" fmla="*/ 120650 h 708025"/>
                <a:gd name="T22" fmla="*/ 6128828 w 2060575"/>
                <a:gd name="T23" fmla="*/ 63500 h 708025"/>
                <a:gd name="T24" fmla="*/ 6186104 w 2060575"/>
                <a:gd name="T25" fmla="*/ 12700 h 708025"/>
                <a:gd name="T26" fmla="*/ 6186104 w 2060575"/>
                <a:gd name="T27" fmla="*/ 0 h 708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60575"/>
                <a:gd name="T43" fmla="*/ 0 h 708025"/>
                <a:gd name="T44" fmla="*/ 2060575 w 2060575"/>
                <a:gd name="T45" fmla="*/ 708025 h 7080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60575" h="708025">
                  <a:moveTo>
                    <a:pt x="0" y="635000"/>
                  </a:moveTo>
                  <a:cubicBezTo>
                    <a:pt x="4762" y="651404"/>
                    <a:pt x="9525" y="667808"/>
                    <a:pt x="38100" y="679450"/>
                  </a:cubicBezTo>
                  <a:cubicBezTo>
                    <a:pt x="66675" y="691092"/>
                    <a:pt x="115358" y="701675"/>
                    <a:pt x="171450" y="704850"/>
                  </a:cubicBezTo>
                  <a:cubicBezTo>
                    <a:pt x="227542" y="708025"/>
                    <a:pt x="305858" y="705908"/>
                    <a:pt x="374650" y="698500"/>
                  </a:cubicBezTo>
                  <a:cubicBezTo>
                    <a:pt x="443442" y="691092"/>
                    <a:pt x="584200" y="660400"/>
                    <a:pt x="584200" y="660400"/>
                  </a:cubicBezTo>
                  <a:cubicBezTo>
                    <a:pt x="665692" y="644525"/>
                    <a:pt x="772583" y="626533"/>
                    <a:pt x="863600" y="603250"/>
                  </a:cubicBezTo>
                  <a:cubicBezTo>
                    <a:pt x="954617" y="579967"/>
                    <a:pt x="1028700" y="554567"/>
                    <a:pt x="1130300" y="520700"/>
                  </a:cubicBezTo>
                  <a:cubicBezTo>
                    <a:pt x="1231900" y="486833"/>
                    <a:pt x="1380067" y="436033"/>
                    <a:pt x="1473200" y="400050"/>
                  </a:cubicBezTo>
                  <a:cubicBezTo>
                    <a:pt x="1566333" y="364067"/>
                    <a:pt x="1622425" y="336550"/>
                    <a:pt x="1689100" y="304800"/>
                  </a:cubicBezTo>
                  <a:cubicBezTo>
                    <a:pt x="1755775" y="273050"/>
                    <a:pt x="1822450" y="240242"/>
                    <a:pt x="1873250" y="209550"/>
                  </a:cubicBezTo>
                  <a:cubicBezTo>
                    <a:pt x="1924050" y="178858"/>
                    <a:pt x="1966383" y="144992"/>
                    <a:pt x="1993900" y="120650"/>
                  </a:cubicBezTo>
                  <a:cubicBezTo>
                    <a:pt x="2021417" y="96308"/>
                    <a:pt x="2027767" y="81492"/>
                    <a:pt x="2038350" y="63500"/>
                  </a:cubicBezTo>
                  <a:cubicBezTo>
                    <a:pt x="2048933" y="45508"/>
                    <a:pt x="2054225" y="23283"/>
                    <a:pt x="2057400" y="12700"/>
                  </a:cubicBezTo>
                  <a:cubicBezTo>
                    <a:pt x="2060575" y="2117"/>
                    <a:pt x="2057400" y="0"/>
                    <a:pt x="2057400" y="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2787" name="Straight Arrow Connector 19"/>
            <p:cNvCxnSpPr>
              <a:cxnSpLocks noChangeShapeType="1"/>
            </p:cNvCxnSpPr>
            <p:nvPr/>
          </p:nvCxnSpPr>
          <p:spPr bwMode="auto">
            <a:xfrm flipV="1">
              <a:off x="4388223" y="1606464"/>
              <a:ext cx="420552" cy="1668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lg" len="lg"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14"/>
          <p:cNvSpPr>
            <a:spLocks noChangeArrowheads="1"/>
          </p:cNvSpPr>
          <p:nvPr/>
        </p:nvSpPr>
        <p:spPr bwMode="auto">
          <a:xfrm>
            <a:off x="452438" y="654050"/>
            <a:ext cx="8207375" cy="1433513"/>
          </a:xfrm>
          <a:prstGeom prst="ellipse">
            <a:avLst/>
          </a:prstGeom>
          <a:noFill/>
          <a:ln w="31750" cap="rnd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5" name="Oval 13"/>
          <p:cNvSpPr>
            <a:spLocks noChangeArrowheads="1"/>
          </p:cNvSpPr>
          <p:nvPr/>
        </p:nvSpPr>
        <p:spPr bwMode="auto">
          <a:xfrm>
            <a:off x="3425825" y="230188"/>
            <a:ext cx="2286000" cy="2286000"/>
          </a:xfrm>
          <a:prstGeom prst="ellipse">
            <a:avLst/>
          </a:prstGeom>
          <a:gradFill rotWithShape="1">
            <a:gsLst>
              <a:gs pos="0">
                <a:srgbClr val="0080FF"/>
              </a:gs>
              <a:gs pos="100000">
                <a:srgbClr val="FF0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Freeform 17"/>
          <p:cNvSpPr>
            <a:spLocks noChangeArrowheads="1"/>
          </p:cNvSpPr>
          <p:nvPr/>
        </p:nvSpPr>
        <p:spPr bwMode="auto">
          <a:xfrm>
            <a:off x="3654425" y="2070100"/>
            <a:ext cx="1822450" cy="22225"/>
          </a:xfrm>
          <a:custGeom>
            <a:avLst/>
            <a:gdLst>
              <a:gd name="T0" fmla="*/ 0 w 1822450"/>
              <a:gd name="T1" fmla="*/ 0 h 22225"/>
              <a:gd name="T2" fmla="*/ 508000 w 1822450"/>
              <a:gd name="T3" fmla="*/ 19050 h 22225"/>
              <a:gd name="T4" fmla="*/ 755650 w 1822450"/>
              <a:gd name="T5" fmla="*/ 19050 h 22225"/>
              <a:gd name="T6" fmla="*/ 1279525 w 1822450"/>
              <a:gd name="T7" fmla="*/ 19050 h 22225"/>
              <a:gd name="T8" fmla="*/ 1822450 w 1822450"/>
              <a:gd name="T9" fmla="*/ 3175 h 22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2450"/>
              <a:gd name="T16" fmla="*/ 0 h 22225"/>
              <a:gd name="T17" fmla="*/ 1822450 w 1822450"/>
              <a:gd name="T18" fmla="*/ 22225 h 22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2450" h="22225">
                <a:moveTo>
                  <a:pt x="0" y="0"/>
                </a:moveTo>
                <a:lnTo>
                  <a:pt x="508000" y="19050"/>
                </a:lnTo>
                <a:cubicBezTo>
                  <a:pt x="633942" y="22225"/>
                  <a:pt x="755650" y="19050"/>
                  <a:pt x="755650" y="19050"/>
                </a:cubicBezTo>
                <a:lnTo>
                  <a:pt x="1279525" y="19050"/>
                </a:lnTo>
                <a:cubicBezTo>
                  <a:pt x="1457325" y="16404"/>
                  <a:pt x="1639887" y="9789"/>
                  <a:pt x="1822450" y="3175"/>
                </a:cubicBezTo>
              </a:path>
            </a:pathLst>
          </a:custGeom>
          <a:noFill/>
          <a:ln w="31750" cap="rnd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3797" name="Straight Connector 23"/>
          <p:cNvCxnSpPr>
            <a:cxnSpLocks noChangeShapeType="1"/>
          </p:cNvCxnSpPr>
          <p:nvPr/>
        </p:nvCxnSpPr>
        <p:spPr bwMode="auto">
          <a:xfrm flipH="1" flipV="1">
            <a:off x="1943100" y="3184525"/>
            <a:ext cx="0" cy="274320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cxnSp>
        <p:nvCxnSpPr>
          <p:cNvPr id="33798" name="Straight Connector 24"/>
          <p:cNvCxnSpPr>
            <a:cxnSpLocks noChangeShapeType="1"/>
          </p:cNvCxnSpPr>
          <p:nvPr/>
        </p:nvCxnSpPr>
        <p:spPr bwMode="auto">
          <a:xfrm flipV="1">
            <a:off x="1779588" y="5743575"/>
            <a:ext cx="5745162" cy="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sp>
        <p:nvSpPr>
          <p:cNvPr id="33799" name="TextBox 27"/>
          <p:cNvSpPr txBox="1">
            <a:spLocks noChangeArrowheads="1"/>
          </p:cNvSpPr>
          <p:nvPr/>
        </p:nvSpPr>
        <p:spPr bwMode="auto">
          <a:xfrm>
            <a:off x="230188" y="3098800"/>
            <a:ext cx="14351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>
                <a:solidFill>
                  <a:srgbClr val="1ED592"/>
                </a:solidFill>
              </a:rPr>
              <a:t>Doppler shift</a:t>
            </a:r>
          </a:p>
        </p:txBody>
      </p:sp>
      <p:sp>
        <p:nvSpPr>
          <p:cNvPr id="33800" name="TextBox 28"/>
          <p:cNvSpPr txBox="1">
            <a:spLocks noChangeArrowheads="1"/>
          </p:cNvSpPr>
          <p:nvPr/>
        </p:nvSpPr>
        <p:spPr bwMode="auto">
          <a:xfrm>
            <a:off x="7627938" y="5445125"/>
            <a:ext cx="102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1ED592"/>
                </a:solidFill>
              </a:rPr>
              <a:t>Time</a:t>
            </a:r>
          </a:p>
        </p:txBody>
      </p:sp>
      <p:sp>
        <p:nvSpPr>
          <p:cNvPr id="33801" name="Freeform 31"/>
          <p:cNvSpPr>
            <a:spLocks noChangeArrowheads="1"/>
          </p:cNvSpPr>
          <p:nvPr/>
        </p:nvSpPr>
        <p:spPr bwMode="auto">
          <a:xfrm>
            <a:off x="3454400" y="3656013"/>
            <a:ext cx="1106488" cy="741362"/>
          </a:xfrm>
          <a:custGeom>
            <a:avLst/>
            <a:gdLst>
              <a:gd name="T0" fmla="*/ 0 w 1106469"/>
              <a:gd name="T1" fmla="*/ 754357 h 740885"/>
              <a:gd name="T2" fmla="*/ 134757 w 1106469"/>
              <a:gd name="T3" fmla="*/ 440858 h 740885"/>
              <a:gd name="T4" fmla="*/ 259892 w 1106469"/>
              <a:gd name="T5" fmla="*/ 176344 h 740885"/>
              <a:gd name="T6" fmla="*/ 356162 w 1106469"/>
              <a:gd name="T7" fmla="*/ 19593 h 740885"/>
              <a:gd name="T8" fmla="*/ 462054 w 1106469"/>
              <a:gd name="T9" fmla="*/ 68580 h 740885"/>
              <a:gd name="T10" fmla="*/ 818217 w 1106469"/>
              <a:gd name="T11" fmla="*/ 431062 h 740885"/>
              <a:gd name="T12" fmla="*/ 1107001 w 1106469"/>
              <a:gd name="T13" fmla="*/ 744561 h 7408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469"/>
              <a:gd name="T22" fmla="*/ 0 h 740885"/>
              <a:gd name="T23" fmla="*/ 1106469 w 1106469"/>
              <a:gd name="T24" fmla="*/ 740885 h 7408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469" h="740885">
                <a:moveTo>
                  <a:pt x="0" y="740885"/>
                </a:moveTo>
                <a:cubicBezTo>
                  <a:pt x="45702" y="634242"/>
                  <a:pt x="91404" y="527600"/>
                  <a:pt x="134701" y="432985"/>
                </a:cubicBezTo>
                <a:cubicBezTo>
                  <a:pt x="177998" y="338370"/>
                  <a:pt x="222898" y="242151"/>
                  <a:pt x="259780" y="173194"/>
                </a:cubicBezTo>
                <a:cubicBezTo>
                  <a:pt x="296662" y="104237"/>
                  <a:pt x="322319" y="36884"/>
                  <a:pt x="355994" y="19244"/>
                </a:cubicBezTo>
                <a:cubicBezTo>
                  <a:pt x="389669" y="1604"/>
                  <a:pt x="384858" y="0"/>
                  <a:pt x="461830" y="67353"/>
                </a:cubicBezTo>
                <a:cubicBezTo>
                  <a:pt x="538802" y="134706"/>
                  <a:pt x="710385" y="312711"/>
                  <a:pt x="817825" y="423363"/>
                </a:cubicBezTo>
                <a:cubicBezTo>
                  <a:pt x="925265" y="534015"/>
                  <a:pt x="1106469" y="731263"/>
                  <a:pt x="1106469" y="731263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2" name="Freeform 32"/>
          <p:cNvSpPr>
            <a:spLocks noChangeArrowheads="1"/>
          </p:cNvSpPr>
          <p:nvPr/>
        </p:nvSpPr>
        <p:spPr bwMode="auto">
          <a:xfrm flipH="1" flipV="1">
            <a:off x="4559300" y="4386263"/>
            <a:ext cx="1106488" cy="741362"/>
          </a:xfrm>
          <a:custGeom>
            <a:avLst/>
            <a:gdLst>
              <a:gd name="T0" fmla="*/ 0 w 1106469"/>
              <a:gd name="T1" fmla="*/ 754357 h 740885"/>
              <a:gd name="T2" fmla="*/ 134757 w 1106469"/>
              <a:gd name="T3" fmla="*/ 440858 h 740885"/>
              <a:gd name="T4" fmla="*/ 259892 w 1106469"/>
              <a:gd name="T5" fmla="*/ 176344 h 740885"/>
              <a:gd name="T6" fmla="*/ 356162 w 1106469"/>
              <a:gd name="T7" fmla="*/ 19593 h 740885"/>
              <a:gd name="T8" fmla="*/ 462054 w 1106469"/>
              <a:gd name="T9" fmla="*/ 68580 h 740885"/>
              <a:gd name="T10" fmla="*/ 818217 w 1106469"/>
              <a:gd name="T11" fmla="*/ 431062 h 740885"/>
              <a:gd name="T12" fmla="*/ 1107001 w 1106469"/>
              <a:gd name="T13" fmla="*/ 744561 h 7408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469"/>
              <a:gd name="T22" fmla="*/ 0 h 740885"/>
              <a:gd name="T23" fmla="*/ 1106469 w 1106469"/>
              <a:gd name="T24" fmla="*/ 740885 h 7408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469" h="740885">
                <a:moveTo>
                  <a:pt x="0" y="740885"/>
                </a:moveTo>
                <a:cubicBezTo>
                  <a:pt x="45702" y="634242"/>
                  <a:pt x="91404" y="527600"/>
                  <a:pt x="134701" y="432985"/>
                </a:cubicBezTo>
                <a:cubicBezTo>
                  <a:pt x="177998" y="338370"/>
                  <a:pt x="222898" y="242151"/>
                  <a:pt x="259780" y="173194"/>
                </a:cubicBezTo>
                <a:cubicBezTo>
                  <a:pt x="296662" y="104237"/>
                  <a:pt x="322319" y="36884"/>
                  <a:pt x="355994" y="19244"/>
                </a:cubicBezTo>
                <a:cubicBezTo>
                  <a:pt x="389669" y="1604"/>
                  <a:pt x="384858" y="0"/>
                  <a:pt x="461830" y="67353"/>
                </a:cubicBezTo>
                <a:cubicBezTo>
                  <a:pt x="538802" y="134706"/>
                  <a:pt x="710385" y="312711"/>
                  <a:pt x="817825" y="423363"/>
                </a:cubicBezTo>
                <a:cubicBezTo>
                  <a:pt x="925265" y="534015"/>
                  <a:pt x="1106469" y="731263"/>
                  <a:pt x="1106469" y="731263"/>
                </a:cubicBezTo>
              </a:path>
            </a:pathLst>
          </a:custGeom>
          <a:noFill/>
          <a:ln w="76200">
            <a:solidFill>
              <a:srgbClr val="008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3803" name="Straight Connector 34"/>
          <p:cNvCxnSpPr>
            <a:cxnSpLocks noChangeShapeType="1"/>
            <a:endCxn id="33801" idx="0"/>
          </p:cNvCxnSpPr>
          <p:nvPr/>
        </p:nvCxnSpPr>
        <p:spPr bwMode="auto">
          <a:xfrm>
            <a:off x="2520950" y="4387850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3804" name="Straight Connector 35"/>
          <p:cNvCxnSpPr>
            <a:cxnSpLocks noChangeShapeType="1"/>
          </p:cNvCxnSpPr>
          <p:nvPr/>
        </p:nvCxnSpPr>
        <p:spPr bwMode="auto">
          <a:xfrm>
            <a:off x="5665788" y="4395788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971800" y="1857375"/>
            <a:ext cx="366713" cy="365125"/>
            <a:chOff x="2971271" y="1857025"/>
            <a:chExt cx="367377" cy="365631"/>
          </a:xfrm>
        </p:grpSpPr>
        <p:sp>
          <p:nvSpPr>
            <p:cNvPr id="33812" name="Oval 37"/>
            <p:cNvSpPr>
              <a:spLocks noChangeArrowheads="1"/>
            </p:cNvSpPr>
            <p:nvPr/>
          </p:nvSpPr>
          <p:spPr bwMode="auto">
            <a:xfrm>
              <a:off x="2973033" y="1857025"/>
              <a:ext cx="365615" cy="3656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3" name="Freeform 38"/>
            <p:cNvSpPr>
              <a:spLocks noChangeArrowheads="1"/>
            </p:cNvSpPr>
            <p:nvPr/>
          </p:nvSpPr>
          <p:spPr bwMode="auto">
            <a:xfrm>
              <a:off x="2971271" y="1857375"/>
              <a:ext cx="258762" cy="364596"/>
            </a:xfrm>
            <a:custGeom>
              <a:avLst/>
              <a:gdLst>
                <a:gd name="T0" fmla="*/ 162454 w 258762"/>
                <a:gd name="T1" fmla="*/ 0 h 364596"/>
                <a:gd name="T2" fmla="*/ 86254 w 258762"/>
                <a:gd name="T3" fmla="*/ 28575 h 364596"/>
                <a:gd name="T4" fmla="*/ 54504 w 258762"/>
                <a:gd name="T5" fmla="*/ 63500 h 364596"/>
                <a:gd name="T6" fmla="*/ 19579 w 258762"/>
                <a:gd name="T7" fmla="*/ 114300 h 364596"/>
                <a:gd name="T8" fmla="*/ 529 w 258762"/>
                <a:gd name="T9" fmla="*/ 171450 h 364596"/>
                <a:gd name="T10" fmla="*/ 16404 w 258762"/>
                <a:gd name="T11" fmla="*/ 241300 h 364596"/>
                <a:gd name="T12" fmla="*/ 57679 w 258762"/>
                <a:gd name="T13" fmla="*/ 307975 h 364596"/>
                <a:gd name="T14" fmla="*/ 111654 w 258762"/>
                <a:gd name="T15" fmla="*/ 346075 h 364596"/>
                <a:gd name="T16" fmla="*/ 165629 w 258762"/>
                <a:gd name="T17" fmla="*/ 361950 h 364596"/>
                <a:gd name="T18" fmla="*/ 210079 w 258762"/>
                <a:gd name="T19" fmla="*/ 361950 h 364596"/>
                <a:gd name="T20" fmla="*/ 248179 w 258762"/>
                <a:gd name="T21" fmla="*/ 349250 h 364596"/>
                <a:gd name="T22" fmla="*/ 146579 w 258762"/>
                <a:gd name="T23" fmla="*/ 333375 h 364596"/>
                <a:gd name="T24" fmla="*/ 60854 w 258762"/>
                <a:gd name="T25" fmla="*/ 244475 h 364596"/>
                <a:gd name="T26" fmla="*/ 44979 w 258762"/>
                <a:gd name="T27" fmla="*/ 161925 h 364596"/>
                <a:gd name="T28" fmla="*/ 70379 w 258762"/>
                <a:gd name="T29" fmla="*/ 82550 h 364596"/>
                <a:gd name="T30" fmla="*/ 111654 w 258762"/>
                <a:gd name="T31" fmla="*/ 28575 h 364596"/>
                <a:gd name="T32" fmla="*/ 162454 w 258762"/>
                <a:gd name="T33" fmla="*/ 0 h 3645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8762"/>
                <a:gd name="T52" fmla="*/ 0 h 364596"/>
                <a:gd name="T53" fmla="*/ 258762 w 258762"/>
                <a:gd name="T54" fmla="*/ 364596 h 3645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8762" h="364596">
                  <a:moveTo>
                    <a:pt x="162454" y="0"/>
                  </a:moveTo>
                  <a:cubicBezTo>
                    <a:pt x="158221" y="0"/>
                    <a:pt x="104246" y="17992"/>
                    <a:pt x="86254" y="28575"/>
                  </a:cubicBezTo>
                  <a:cubicBezTo>
                    <a:pt x="68262" y="39158"/>
                    <a:pt x="65617" y="49213"/>
                    <a:pt x="54504" y="63500"/>
                  </a:cubicBezTo>
                  <a:cubicBezTo>
                    <a:pt x="43392" y="77788"/>
                    <a:pt x="28575" y="96308"/>
                    <a:pt x="19579" y="114300"/>
                  </a:cubicBezTo>
                  <a:cubicBezTo>
                    <a:pt x="10583" y="132292"/>
                    <a:pt x="1058" y="150283"/>
                    <a:pt x="529" y="171450"/>
                  </a:cubicBezTo>
                  <a:cubicBezTo>
                    <a:pt x="0" y="192617"/>
                    <a:pt x="6879" y="218546"/>
                    <a:pt x="16404" y="241300"/>
                  </a:cubicBezTo>
                  <a:cubicBezTo>
                    <a:pt x="25929" y="264054"/>
                    <a:pt x="41804" y="290513"/>
                    <a:pt x="57679" y="307975"/>
                  </a:cubicBezTo>
                  <a:cubicBezTo>
                    <a:pt x="73554" y="325437"/>
                    <a:pt x="93662" y="337079"/>
                    <a:pt x="111654" y="346075"/>
                  </a:cubicBezTo>
                  <a:cubicBezTo>
                    <a:pt x="129646" y="355071"/>
                    <a:pt x="149225" y="359304"/>
                    <a:pt x="165629" y="361950"/>
                  </a:cubicBezTo>
                  <a:cubicBezTo>
                    <a:pt x="182033" y="364596"/>
                    <a:pt x="196321" y="364067"/>
                    <a:pt x="210079" y="361950"/>
                  </a:cubicBezTo>
                  <a:cubicBezTo>
                    <a:pt x="223837" y="359833"/>
                    <a:pt x="258762" y="354013"/>
                    <a:pt x="248179" y="349250"/>
                  </a:cubicBezTo>
                  <a:cubicBezTo>
                    <a:pt x="237596" y="344488"/>
                    <a:pt x="177800" y="350837"/>
                    <a:pt x="146579" y="333375"/>
                  </a:cubicBezTo>
                  <a:cubicBezTo>
                    <a:pt x="115358" y="315913"/>
                    <a:pt x="77787" y="273050"/>
                    <a:pt x="60854" y="244475"/>
                  </a:cubicBezTo>
                  <a:cubicBezTo>
                    <a:pt x="43921" y="215900"/>
                    <a:pt x="43392" y="188912"/>
                    <a:pt x="44979" y="161925"/>
                  </a:cubicBezTo>
                  <a:cubicBezTo>
                    <a:pt x="46566" y="134938"/>
                    <a:pt x="59267" y="104775"/>
                    <a:pt x="70379" y="82550"/>
                  </a:cubicBezTo>
                  <a:cubicBezTo>
                    <a:pt x="81491" y="60325"/>
                    <a:pt x="97896" y="41804"/>
                    <a:pt x="111654" y="28575"/>
                  </a:cubicBezTo>
                  <a:cubicBezTo>
                    <a:pt x="125412" y="15346"/>
                    <a:pt x="166687" y="0"/>
                    <a:pt x="162454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806" name="Rectangle 39"/>
          <p:cNvSpPr>
            <a:spLocks noChangeArrowheads="1"/>
          </p:cNvSpPr>
          <p:nvPr/>
        </p:nvSpPr>
        <p:spPr bwMode="auto">
          <a:xfrm>
            <a:off x="3338513" y="3444875"/>
            <a:ext cx="3551237" cy="1760538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3807" name="Straight Arrow Connector 16"/>
          <p:cNvCxnSpPr>
            <a:cxnSpLocks noChangeShapeType="1"/>
          </p:cNvCxnSpPr>
          <p:nvPr/>
        </p:nvCxnSpPr>
        <p:spPr bwMode="auto">
          <a:xfrm flipV="1">
            <a:off x="6457950" y="1965325"/>
            <a:ext cx="457200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cxnSp>
        <p:nvCxnSpPr>
          <p:cNvPr id="33808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2351088" y="727075"/>
            <a:ext cx="422275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sp>
        <p:nvSpPr>
          <p:cNvPr id="22" name="Freeform 24"/>
          <p:cNvSpPr>
            <a:spLocks noChangeArrowheads="1"/>
          </p:cNvSpPr>
          <p:nvPr/>
        </p:nvSpPr>
        <p:spPr bwMode="auto">
          <a:xfrm rot="919346">
            <a:off x="3459163" y="1058863"/>
            <a:ext cx="2216150" cy="708025"/>
          </a:xfrm>
          <a:custGeom>
            <a:avLst/>
            <a:gdLst>
              <a:gd name="T0" fmla="*/ 0 w 2060575"/>
              <a:gd name="T1" fmla="*/ 635000 h 708025"/>
              <a:gd name="T2" fmla="*/ 114556 w 2060575"/>
              <a:gd name="T3" fmla="*/ 679450 h 708025"/>
              <a:gd name="T4" fmla="*/ 515508 w 2060575"/>
              <a:gd name="T5" fmla="*/ 704850 h 708025"/>
              <a:gd name="T6" fmla="*/ 1126484 w 2060575"/>
              <a:gd name="T7" fmla="*/ 698500 h 708025"/>
              <a:gd name="T8" fmla="*/ 1756545 w 2060575"/>
              <a:gd name="T9" fmla="*/ 660400 h 708025"/>
              <a:gd name="T10" fmla="*/ 2596636 w 2060575"/>
              <a:gd name="T11" fmla="*/ 603250 h 708025"/>
              <a:gd name="T12" fmla="*/ 3398541 w 2060575"/>
              <a:gd name="T13" fmla="*/ 520700 h 708025"/>
              <a:gd name="T14" fmla="*/ 4429555 w 2060575"/>
              <a:gd name="T15" fmla="*/ 400050 h 708025"/>
              <a:gd name="T16" fmla="*/ 5078721 w 2060575"/>
              <a:gd name="T17" fmla="*/ 304800 h 708025"/>
              <a:gd name="T18" fmla="*/ 5632412 w 2060575"/>
              <a:gd name="T19" fmla="*/ 209550 h 708025"/>
              <a:gd name="T20" fmla="*/ 5995174 w 2060575"/>
              <a:gd name="T21" fmla="*/ 120650 h 708025"/>
              <a:gd name="T22" fmla="*/ 6128828 w 2060575"/>
              <a:gd name="T23" fmla="*/ 63500 h 708025"/>
              <a:gd name="T24" fmla="*/ 6186104 w 2060575"/>
              <a:gd name="T25" fmla="*/ 12700 h 708025"/>
              <a:gd name="T26" fmla="*/ 6186104 w 2060575"/>
              <a:gd name="T27" fmla="*/ 0 h 7080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60575"/>
              <a:gd name="T43" fmla="*/ 0 h 708025"/>
              <a:gd name="T44" fmla="*/ 2060575 w 2060575"/>
              <a:gd name="T45" fmla="*/ 708025 h 7080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60575" h="708025">
                <a:moveTo>
                  <a:pt x="0" y="635000"/>
                </a:moveTo>
                <a:cubicBezTo>
                  <a:pt x="4762" y="651404"/>
                  <a:pt x="9525" y="667808"/>
                  <a:pt x="38100" y="679450"/>
                </a:cubicBezTo>
                <a:cubicBezTo>
                  <a:pt x="66675" y="691092"/>
                  <a:pt x="115358" y="701675"/>
                  <a:pt x="171450" y="704850"/>
                </a:cubicBezTo>
                <a:cubicBezTo>
                  <a:pt x="227542" y="708025"/>
                  <a:pt x="305858" y="705908"/>
                  <a:pt x="374650" y="698500"/>
                </a:cubicBezTo>
                <a:cubicBezTo>
                  <a:pt x="443442" y="691092"/>
                  <a:pt x="584200" y="660400"/>
                  <a:pt x="584200" y="660400"/>
                </a:cubicBezTo>
                <a:cubicBezTo>
                  <a:pt x="665692" y="644525"/>
                  <a:pt x="772583" y="626533"/>
                  <a:pt x="863600" y="603250"/>
                </a:cubicBezTo>
                <a:cubicBezTo>
                  <a:pt x="954617" y="579967"/>
                  <a:pt x="1028700" y="554567"/>
                  <a:pt x="1130300" y="520700"/>
                </a:cubicBezTo>
                <a:cubicBezTo>
                  <a:pt x="1231900" y="486833"/>
                  <a:pt x="1380067" y="436033"/>
                  <a:pt x="1473200" y="400050"/>
                </a:cubicBezTo>
                <a:cubicBezTo>
                  <a:pt x="1566333" y="364067"/>
                  <a:pt x="1622425" y="336550"/>
                  <a:pt x="1689100" y="304800"/>
                </a:cubicBezTo>
                <a:cubicBezTo>
                  <a:pt x="1755775" y="273050"/>
                  <a:pt x="1822450" y="240242"/>
                  <a:pt x="1873250" y="209550"/>
                </a:cubicBezTo>
                <a:cubicBezTo>
                  <a:pt x="1924050" y="178858"/>
                  <a:pt x="1966383" y="144992"/>
                  <a:pt x="1993900" y="120650"/>
                </a:cubicBezTo>
                <a:cubicBezTo>
                  <a:pt x="2021417" y="96308"/>
                  <a:pt x="2027767" y="81492"/>
                  <a:pt x="2038350" y="63500"/>
                </a:cubicBezTo>
                <a:cubicBezTo>
                  <a:pt x="2048933" y="45508"/>
                  <a:pt x="2054225" y="23283"/>
                  <a:pt x="2057400" y="12700"/>
                </a:cubicBezTo>
                <a:cubicBezTo>
                  <a:pt x="2060575" y="2117"/>
                  <a:pt x="2057400" y="0"/>
                  <a:pt x="2057400" y="0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3" name="Straight Arrow Connector 19"/>
          <p:cNvCxnSpPr>
            <a:cxnSpLocks noChangeShapeType="1"/>
          </p:cNvCxnSpPr>
          <p:nvPr/>
        </p:nvCxnSpPr>
        <p:spPr bwMode="auto">
          <a:xfrm flipV="1">
            <a:off x="4388270" y="1605839"/>
            <a:ext cx="420298" cy="166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14"/>
          <p:cNvSpPr>
            <a:spLocks noChangeArrowheads="1"/>
          </p:cNvSpPr>
          <p:nvPr/>
        </p:nvSpPr>
        <p:spPr bwMode="auto">
          <a:xfrm>
            <a:off x="452438" y="654050"/>
            <a:ext cx="8207375" cy="1433513"/>
          </a:xfrm>
          <a:prstGeom prst="ellipse">
            <a:avLst/>
          </a:prstGeom>
          <a:noFill/>
          <a:ln w="31750" cap="rnd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19" name="Oval 13"/>
          <p:cNvSpPr>
            <a:spLocks noChangeArrowheads="1"/>
          </p:cNvSpPr>
          <p:nvPr/>
        </p:nvSpPr>
        <p:spPr bwMode="auto">
          <a:xfrm>
            <a:off x="3425825" y="230188"/>
            <a:ext cx="2286000" cy="2286000"/>
          </a:xfrm>
          <a:prstGeom prst="ellipse">
            <a:avLst/>
          </a:prstGeom>
          <a:gradFill rotWithShape="1">
            <a:gsLst>
              <a:gs pos="0">
                <a:srgbClr val="0080FF"/>
              </a:gs>
              <a:gs pos="100000">
                <a:srgbClr val="FF0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0" name="Freeform 17"/>
          <p:cNvSpPr>
            <a:spLocks noChangeArrowheads="1"/>
          </p:cNvSpPr>
          <p:nvPr/>
        </p:nvSpPr>
        <p:spPr bwMode="auto">
          <a:xfrm>
            <a:off x="3654425" y="2070100"/>
            <a:ext cx="1822450" cy="22225"/>
          </a:xfrm>
          <a:custGeom>
            <a:avLst/>
            <a:gdLst>
              <a:gd name="T0" fmla="*/ 0 w 1822450"/>
              <a:gd name="T1" fmla="*/ 0 h 22225"/>
              <a:gd name="T2" fmla="*/ 508000 w 1822450"/>
              <a:gd name="T3" fmla="*/ 19050 h 22225"/>
              <a:gd name="T4" fmla="*/ 755650 w 1822450"/>
              <a:gd name="T5" fmla="*/ 19050 h 22225"/>
              <a:gd name="T6" fmla="*/ 1279525 w 1822450"/>
              <a:gd name="T7" fmla="*/ 19050 h 22225"/>
              <a:gd name="T8" fmla="*/ 1822450 w 1822450"/>
              <a:gd name="T9" fmla="*/ 3175 h 22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2450"/>
              <a:gd name="T16" fmla="*/ 0 h 22225"/>
              <a:gd name="T17" fmla="*/ 1822450 w 1822450"/>
              <a:gd name="T18" fmla="*/ 22225 h 22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2450" h="22225">
                <a:moveTo>
                  <a:pt x="0" y="0"/>
                </a:moveTo>
                <a:lnTo>
                  <a:pt x="508000" y="19050"/>
                </a:lnTo>
                <a:cubicBezTo>
                  <a:pt x="633942" y="22225"/>
                  <a:pt x="755650" y="19050"/>
                  <a:pt x="755650" y="19050"/>
                </a:cubicBezTo>
                <a:lnTo>
                  <a:pt x="1279525" y="19050"/>
                </a:lnTo>
                <a:cubicBezTo>
                  <a:pt x="1457325" y="16404"/>
                  <a:pt x="1639887" y="9789"/>
                  <a:pt x="1822450" y="3175"/>
                </a:cubicBezTo>
              </a:path>
            </a:pathLst>
          </a:custGeom>
          <a:noFill/>
          <a:ln w="31750" cap="rnd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821" name="Straight Connector 23"/>
          <p:cNvCxnSpPr>
            <a:cxnSpLocks noChangeShapeType="1"/>
          </p:cNvCxnSpPr>
          <p:nvPr/>
        </p:nvCxnSpPr>
        <p:spPr bwMode="auto">
          <a:xfrm flipH="1" flipV="1">
            <a:off x="1943100" y="3184525"/>
            <a:ext cx="0" cy="274320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cxnSp>
        <p:nvCxnSpPr>
          <p:cNvPr id="34822" name="Straight Connector 24"/>
          <p:cNvCxnSpPr>
            <a:cxnSpLocks noChangeShapeType="1"/>
          </p:cNvCxnSpPr>
          <p:nvPr/>
        </p:nvCxnSpPr>
        <p:spPr bwMode="auto">
          <a:xfrm flipV="1">
            <a:off x="1779588" y="5743575"/>
            <a:ext cx="5745162" cy="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sp>
        <p:nvSpPr>
          <p:cNvPr id="34825" name="Freeform 31"/>
          <p:cNvSpPr>
            <a:spLocks noChangeArrowheads="1"/>
          </p:cNvSpPr>
          <p:nvPr/>
        </p:nvSpPr>
        <p:spPr bwMode="auto">
          <a:xfrm>
            <a:off x="3454400" y="3656013"/>
            <a:ext cx="1106488" cy="741362"/>
          </a:xfrm>
          <a:custGeom>
            <a:avLst/>
            <a:gdLst>
              <a:gd name="T0" fmla="*/ 0 w 1106469"/>
              <a:gd name="T1" fmla="*/ 754357 h 740885"/>
              <a:gd name="T2" fmla="*/ 134757 w 1106469"/>
              <a:gd name="T3" fmla="*/ 440858 h 740885"/>
              <a:gd name="T4" fmla="*/ 259892 w 1106469"/>
              <a:gd name="T5" fmla="*/ 176344 h 740885"/>
              <a:gd name="T6" fmla="*/ 356162 w 1106469"/>
              <a:gd name="T7" fmla="*/ 19593 h 740885"/>
              <a:gd name="T8" fmla="*/ 462054 w 1106469"/>
              <a:gd name="T9" fmla="*/ 68580 h 740885"/>
              <a:gd name="T10" fmla="*/ 818217 w 1106469"/>
              <a:gd name="T11" fmla="*/ 431062 h 740885"/>
              <a:gd name="T12" fmla="*/ 1107001 w 1106469"/>
              <a:gd name="T13" fmla="*/ 744561 h 7408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469"/>
              <a:gd name="T22" fmla="*/ 0 h 740885"/>
              <a:gd name="T23" fmla="*/ 1106469 w 1106469"/>
              <a:gd name="T24" fmla="*/ 740885 h 7408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469" h="740885">
                <a:moveTo>
                  <a:pt x="0" y="740885"/>
                </a:moveTo>
                <a:cubicBezTo>
                  <a:pt x="45702" y="634242"/>
                  <a:pt x="91404" y="527600"/>
                  <a:pt x="134701" y="432985"/>
                </a:cubicBezTo>
                <a:cubicBezTo>
                  <a:pt x="177998" y="338370"/>
                  <a:pt x="222898" y="242151"/>
                  <a:pt x="259780" y="173194"/>
                </a:cubicBezTo>
                <a:cubicBezTo>
                  <a:pt x="296662" y="104237"/>
                  <a:pt x="322319" y="36884"/>
                  <a:pt x="355994" y="19244"/>
                </a:cubicBezTo>
                <a:cubicBezTo>
                  <a:pt x="389669" y="1604"/>
                  <a:pt x="384858" y="0"/>
                  <a:pt x="461830" y="67353"/>
                </a:cubicBezTo>
                <a:cubicBezTo>
                  <a:pt x="538802" y="134706"/>
                  <a:pt x="710385" y="312711"/>
                  <a:pt x="817825" y="423363"/>
                </a:cubicBezTo>
                <a:cubicBezTo>
                  <a:pt x="925265" y="534015"/>
                  <a:pt x="1106469" y="731263"/>
                  <a:pt x="1106469" y="731263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6" name="Freeform 32"/>
          <p:cNvSpPr>
            <a:spLocks noChangeArrowheads="1"/>
          </p:cNvSpPr>
          <p:nvPr/>
        </p:nvSpPr>
        <p:spPr bwMode="auto">
          <a:xfrm flipH="1" flipV="1">
            <a:off x="4559300" y="4386263"/>
            <a:ext cx="1106488" cy="741362"/>
          </a:xfrm>
          <a:custGeom>
            <a:avLst/>
            <a:gdLst>
              <a:gd name="T0" fmla="*/ 0 w 1106469"/>
              <a:gd name="T1" fmla="*/ 754357 h 740885"/>
              <a:gd name="T2" fmla="*/ 134757 w 1106469"/>
              <a:gd name="T3" fmla="*/ 440858 h 740885"/>
              <a:gd name="T4" fmla="*/ 259892 w 1106469"/>
              <a:gd name="T5" fmla="*/ 176344 h 740885"/>
              <a:gd name="T6" fmla="*/ 356162 w 1106469"/>
              <a:gd name="T7" fmla="*/ 19593 h 740885"/>
              <a:gd name="T8" fmla="*/ 462054 w 1106469"/>
              <a:gd name="T9" fmla="*/ 68580 h 740885"/>
              <a:gd name="T10" fmla="*/ 818217 w 1106469"/>
              <a:gd name="T11" fmla="*/ 431062 h 740885"/>
              <a:gd name="T12" fmla="*/ 1107001 w 1106469"/>
              <a:gd name="T13" fmla="*/ 744561 h 7408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469"/>
              <a:gd name="T22" fmla="*/ 0 h 740885"/>
              <a:gd name="T23" fmla="*/ 1106469 w 1106469"/>
              <a:gd name="T24" fmla="*/ 740885 h 7408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469" h="740885">
                <a:moveTo>
                  <a:pt x="0" y="740885"/>
                </a:moveTo>
                <a:cubicBezTo>
                  <a:pt x="45702" y="634242"/>
                  <a:pt x="91404" y="527600"/>
                  <a:pt x="134701" y="432985"/>
                </a:cubicBezTo>
                <a:cubicBezTo>
                  <a:pt x="177998" y="338370"/>
                  <a:pt x="222898" y="242151"/>
                  <a:pt x="259780" y="173194"/>
                </a:cubicBezTo>
                <a:cubicBezTo>
                  <a:pt x="296662" y="104237"/>
                  <a:pt x="322319" y="36884"/>
                  <a:pt x="355994" y="19244"/>
                </a:cubicBezTo>
                <a:cubicBezTo>
                  <a:pt x="389669" y="1604"/>
                  <a:pt x="384858" y="0"/>
                  <a:pt x="461830" y="67353"/>
                </a:cubicBezTo>
                <a:cubicBezTo>
                  <a:pt x="538802" y="134706"/>
                  <a:pt x="710385" y="312711"/>
                  <a:pt x="817825" y="423363"/>
                </a:cubicBezTo>
                <a:cubicBezTo>
                  <a:pt x="925265" y="534015"/>
                  <a:pt x="1106469" y="731263"/>
                  <a:pt x="1106469" y="731263"/>
                </a:cubicBezTo>
              </a:path>
            </a:pathLst>
          </a:custGeom>
          <a:noFill/>
          <a:ln w="76200">
            <a:solidFill>
              <a:srgbClr val="008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827" name="Straight Connector 34"/>
          <p:cNvCxnSpPr>
            <a:cxnSpLocks noChangeShapeType="1"/>
            <a:endCxn id="34825" idx="0"/>
          </p:cNvCxnSpPr>
          <p:nvPr/>
        </p:nvCxnSpPr>
        <p:spPr bwMode="auto">
          <a:xfrm>
            <a:off x="2520950" y="4387850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4828" name="Straight Connector 35"/>
          <p:cNvCxnSpPr>
            <a:cxnSpLocks noChangeShapeType="1"/>
          </p:cNvCxnSpPr>
          <p:nvPr/>
        </p:nvCxnSpPr>
        <p:spPr bwMode="auto">
          <a:xfrm>
            <a:off x="5665788" y="4395788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sp>
        <p:nvSpPr>
          <p:cNvPr id="34829" name="Oval 16"/>
          <p:cNvSpPr>
            <a:spLocks noChangeArrowheads="1"/>
          </p:cNvSpPr>
          <p:nvPr/>
        </p:nvSpPr>
        <p:spPr bwMode="auto">
          <a:xfrm>
            <a:off x="3752850" y="1885950"/>
            <a:ext cx="365125" cy="365125"/>
          </a:xfrm>
          <a:prstGeom prst="ellipse">
            <a:avLst/>
          </a:prstGeom>
          <a:solidFill>
            <a:schemeClr val="tx1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0" name="Rectangle 18"/>
          <p:cNvSpPr>
            <a:spLocks noChangeArrowheads="1"/>
          </p:cNvSpPr>
          <p:nvPr/>
        </p:nvSpPr>
        <p:spPr bwMode="auto">
          <a:xfrm>
            <a:off x="3906838" y="3444875"/>
            <a:ext cx="2982912" cy="1760538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831" name="Straight Arrow Connector 14"/>
          <p:cNvCxnSpPr>
            <a:cxnSpLocks noChangeShapeType="1"/>
          </p:cNvCxnSpPr>
          <p:nvPr/>
        </p:nvCxnSpPr>
        <p:spPr bwMode="auto">
          <a:xfrm flipV="1">
            <a:off x="6457950" y="1965325"/>
            <a:ext cx="457200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cxnSp>
        <p:nvCxnSpPr>
          <p:cNvPr id="34832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2351088" y="727075"/>
            <a:ext cx="422275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230188" y="3098800"/>
            <a:ext cx="14351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>
                <a:solidFill>
                  <a:srgbClr val="1ED592"/>
                </a:solidFill>
              </a:rPr>
              <a:t>Doppler shift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7627938" y="5445125"/>
            <a:ext cx="102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1ED592"/>
                </a:solidFill>
              </a:rPr>
              <a:t>Time</a:t>
            </a:r>
          </a:p>
        </p:txBody>
      </p:sp>
      <p:sp>
        <p:nvSpPr>
          <p:cNvPr id="22" name="Freeform 24"/>
          <p:cNvSpPr>
            <a:spLocks noChangeArrowheads="1"/>
          </p:cNvSpPr>
          <p:nvPr/>
        </p:nvSpPr>
        <p:spPr bwMode="auto">
          <a:xfrm rot="919346">
            <a:off x="3459163" y="1058863"/>
            <a:ext cx="2216150" cy="708025"/>
          </a:xfrm>
          <a:custGeom>
            <a:avLst/>
            <a:gdLst>
              <a:gd name="T0" fmla="*/ 0 w 2060575"/>
              <a:gd name="T1" fmla="*/ 635000 h 708025"/>
              <a:gd name="T2" fmla="*/ 114556 w 2060575"/>
              <a:gd name="T3" fmla="*/ 679450 h 708025"/>
              <a:gd name="T4" fmla="*/ 515508 w 2060575"/>
              <a:gd name="T5" fmla="*/ 704850 h 708025"/>
              <a:gd name="T6" fmla="*/ 1126484 w 2060575"/>
              <a:gd name="T7" fmla="*/ 698500 h 708025"/>
              <a:gd name="T8" fmla="*/ 1756545 w 2060575"/>
              <a:gd name="T9" fmla="*/ 660400 h 708025"/>
              <a:gd name="T10" fmla="*/ 2596636 w 2060575"/>
              <a:gd name="T11" fmla="*/ 603250 h 708025"/>
              <a:gd name="T12" fmla="*/ 3398541 w 2060575"/>
              <a:gd name="T13" fmla="*/ 520700 h 708025"/>
              <a:gd name="T14" fmla="*/ 4429555 w 2060575"/>
              <a:gd name="T15" fmla="*/ 400050 h 708025"/>
              <a:gd name="T16" fmla="*/ 5078721 w 2060575"/>
              <a:gd name="T17" fmla="*/ 304800 h 708025"/>
              <a:gd name="T18" fmla="*/ 5632412 w 2060575"/>
              <a:gd name="T19" fmla="*/ 209550 h 708025"/>
              <a:gd name="T20" fmla="*/ 5995174 w 2060575"/>
              <a:gd name="T21" fmla="*/ 120650 h 708025"/>
              <a:gd name="T22" fmla="*/ 6128828 w 2060575"/>
              <a:gd name="T23" fmla="*/ 63500 h 708025"/>
              <a:gd name="T24" fmla="*/ 6186104 w 2060575"/>
              <a:gd name="T25" fmla="*/ 12700 h 708025"/>
              <a:gd name="T26" fmla="*/ 6186104 w 2060575"/>
              <a:gd name="T27" fmla="*/ 0 h 7080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60575"/>
              <a:gd name="T43" fmla="*/ 0 h 708025"/>
              <a:gd name="T44" fmla="*/ 2060575 w 2060575"/>
              <a:gd name="T45" fmla="*/ 708025 h 7080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60575" h="708025">
                <a:moveTo>
                  <a:pt x="0" y="635000"/>
                </a:moveTo>
                <a:cubicBezTo>
                  <a:pt x="4762" y="651404"/>
                  <a:pt x="9525" y="667808"/>
                  <a:pt x="38100" y="679450"/>
                </a:cubicBezTo>
                <a:cubicBezTo>
                  <a:pt x="66675" y="691092"/>
                  <a:pt x="115358" y="701675"/>
                  <a:pt x="171450" y="704850"/>
                </a:cubicBezTo>
                <a:cubicBezTo>
                  <a:pt x="227542" y="708025"/>
                  <a:pt x="305858" y="705908"/>
                  <a:pt x="374650" y="698500"/>
                </a:cubicBezTo>
                <a:cubicBezTo>
                  <a:pt x="443442" y="691092"/>
                  <a:pt x="584200" y="660400"/>
                  <a:pt x="584200" y="660400"/>
                </a:cubicBezTo>
                <a:cubicBezTo>
                  <a:pt x="665692" y="644525"/>
                  <a:pt x="772583" y="626533"/>
                  <a:pt x="863600" y="603250"/>
                </a:cubicBezTo>
                <a:cubicBezTo>
                  <a:pt x="954617" y="579967"/>
                  <a:pt x="1028700" y="554567"/>
                  <a:pt x="1130300" y="520700"/>
                </a:cubicBezTo>
                <a:cubicBezTo>
                  <a:pt x="1231900" y="486833"/>
                  <a:pt x="1380067" y="436033"/>
                  <a:pt x="1473200" y="400050"/>
                </a:cubicBezTo>
                <a:cubicBezTo>
                  <a:pt x="1566333" y="364067"/>
                  <a:pt x="1622425" y="336550"/>
                  <a:pt x="1689100" y="304800"/>
                </a:cubicBezTo>
                <a:cubicBezTo>
                  <a:pt x="1755775" y="273050"/>
                  <a:pt x="1822450" y="240242"/>
                  <a:pt x="1873250" y="209550"/>
                </a:cubicBezTo>
                <a:cubicBezTo>
                  <a:pt x="1924050" y="178858"/>
                  <a:pt x="1966383" y="144992"/>
                  <a:pt x="1993900" y="120650"/>
                </a:cubicBezTo>
                <a:cubicBezTo>
                  <a:pt x="2021417" y="96308"/>
                  <a:pt x="2027767" y="81492"/>
                  <a:pt x="2038350" y="63500"/>
                </a:cubicBezTo>
                <a:cubicBezTo>
                  <a:pt x="2048933" y="45508"/>
                  <a:pt x="2054225" y="23283"/>
                  <a:pt x="2057400" y="12700"/>
                </a:cubicBezTo>
                <a:cubicBezTo>
                  <a:pt x="2060575" y="2117"/>
                  <a:pt x="2057400" y="0"/>
                  <a:pt x="2057400" y="0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3" name="Straight Arrow Connector 19"/>
          <p:cNvCxnSpPr>
            <a:cxnSpLocks noChangeShapeType="1"/>
          </p:cNvCxnSpPr>
          <p:nvPr/>
        </p:nvCxnSpPr>
        <p:spPr bwMode="auto">
          <a:xfrm flipV="1">
            <a:off x="4388270" y="1605839"/>
            <a:ext cx="420298" cy="166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14"/>
          <p:cNvSpPr>
            <a:spLocks noChangeArrowheads="1"/>
          </p:cNvSpPr>
          <p:nvPr/>
        </p:nvSpPr>
        <p:spPr bwMode="auto">
          <a:xfrm>
            <a:off x="452438" y="654050"/>
            <a:ext cx="8207375" cy="1433513"/>
          </a:xfrm>
          <a:prstGeom prst="ellipse">
            <a:avLst/>
          </a:prstGeom>
          <a:noFill/>
          <a:ln w="31750" cap="rnd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3" name="Oval 13"/>
          <p:cNvSpPr>
            <a:spLocks noChangeArrowheads="1"/>
          </p:cNvSpPr>
          <p:nvPr/>
        </p:nvSpPr>
        <p:spPr bwMode="auto">
          <a:xfrm>
            <a:off x="3425825" y="230188"/>
            <a:ext cx="2286000" cy="2286000"/>
          </a:xfrm>
          <a:prstGeom prst="ellipse">
            <a:avLst/>
          </a:prstGeom>
          <a:gradFill rotWithShape="1">
            <a:gsLst>
              <a:gs pos="0">
                <a:srgbClr val="0080FF"/>
              </a:gs>
              <a:gs pos="100000">
                <a:srgbClr val="FF0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Freeform 17"/>
          <p:cNvSpPr>
            <a:spLocks noChangeArrowheads="1"/>
          </p:cNvSpPr>
          <p:nvPr/>
        </p:nvSpPr>
        <p:spPr bwMode="auto">
          <a:xfrm>
            <a:off x="3654425" y="2070100"/>
            <a:ext cx="1822450" cy="22225"/>
          </a:xfrm>
          <a:custGeom>
            <a:avLst/>
            <a:gdLst>
              <a:gd name="T0" fmla="*/ 0 w 1822450"/>
              <a:gd name="T1" fmla="*/ 0 h 22225"/>
              <a:gd name="T2" fmla="*/ 508000 w 1822450"/>
              <a:gd name="T3" fmla="*/ 19050 h 22225"/>
              <a:gd name="T4" fmla="*/ 755650 w 1822450"/>
              <a:gd name="T5" fmla="*/ 19050 h 22225"/>
              <a:gd name="T6" fmla="*/ 1279525 w 1822450"/>
              <a:gd name="T7" fmla="*/ 19050 h 22225"/>
              <a:gd name="T8" fmla="*/ 1822450 w 1822450"/>
              <a:gd name="T9" fmla="*/ 3175 h 22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2450"/>
              <a:gd name="T16" fmla="*/ 0 h 22225"/>
              <a:gd name="T17" fmla="*/ 1822450 w 1822450"/>
              <a:gd name="T18" fmla="*/ 22225 h 22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2450" h="22225">
                <a:moveTo>
                  <a:pt x="0" y="0"/>
                </a:moveTo>
                <a:lnTo>
                  <a:pt x="508000" y="19050"/>
                </a:lnTo>
                <a:cubicBezTo>
                  <a:pt x="633942" y="22225"/>
                  <a:pt x="755650" y="19050"/>
                  <a:pt x="755650" y="19050"/>
                </a:cubicBezTo>
                <a:lnTo>
                  <a:pt x="1279525" y="19050"/>
                </a:lnTo>
                <a:cubicBezTo>
                  <a:pt x="1457325" y="16404"/>
                  <a:pt x="1639887" y="9789"/>
                  <a:pt x="1822450" y="3175"/>
                </a:cubicBezTo>
              </a:path>
            </a:pathLst>
          </a:custGeom>
          <a:noFill/>
          <a:ln w="31750" cap="rnd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5845" name="Straight Connector 23"/>
          <p:cNvCxnSpPr>
            <a:cxnSpLocks noChangeShapeType="1"/>
          </p:cNvCxnSpPr>
          <p:nvPr/>
        </p:nvCxnSpPr>
        <p:spPr bwMode="auto">
          <a:xfrm flipH="1" flipV="1">
            <a:off x="1943100" y="3184525"/>
            <a:ext cx="0" cy="274320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cxnSp>
        <p:nvCxnSpPr>
          <p:cNvPr id="35846" name="Straight Connector 24"/>
          <p:cNvCxnSpPr>
            <a:cxnSpLocks noChangeShapeType="1"/>
          </p:cNvCxnSpPr>
          <p:nvPr/>
        </p:nvCxnSpPr>
        <p:spPr bwMode="auto">
          <a:xfrm flipV="1">
            <a:off x="1779588" y="5743575"/>
            <a:ext cx="5745162" cy="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sp>
        <p:nvSpPr>
          <p:cNvPr id="35849" name="Freeform 31"/>
          <p:cNvSpPr>
            <a:spLocks noChangeArrowheads="1"/>
          </p:cNvSpPr>
          <p:nvPr/>
        </p:nvSpPr>
        <p:spPr bwMode="auto">
          <a:xfrm>
            <a:off x="3454400" y="3656013"/>
            <a:ext cx="1106488" cy="741362"/>
          </a:xfrm>
          <a:custGeom>
            <a:avLst/>
            <a:gdLst>
              <a:gd name="T0" fmla="*/ 0 w 1106469"/>
              <a:gd name="T1" fmla="*/ 754357 h 740885"/>
              <a:gd name="T2" fmla="*/ 134757 w 1106469"/>
              <a:gd name="T3" fmla="*/ 440858 h 740885"/>
              <a:gd name="T4" fmla="*/ 259892 w 1106469"/>
              <a:gd name="T5" fmla="*/ 176344 h 740885"/>
              <a:gd name="T6" fmla="*/ 356162 w 1106469"/>
              <a:gd name="T7" fmla="*/ 19593 h 740885"/>
              <a:gd name="T8" fmla="*/ 462054 w 1106469"/>
              <a:gd name="T9" fmla="*/ 68580 h 740885"/>
              <a:gd name="T10" fmla="*/ 818217 w 1106469"/>
              <a:gd name="T11" fmla="*/ 431062 h 740885"/>
              <a:gd name="T12" fmla="*/ 1107001 w 1106469"/>
              <a:gd name="T13" fmla="*/ 744561 h 7408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469"/>
              <a:gd name="T22" fmla="*/ 0 h 740885"/>
              <a:gd name="T23" fmla="*/ 1106469 w 1106469"/>
              <a:gd name="T24" fmla="*/ 740885 h 7408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469" h="740885">
                <a:moveTo>
                  <a:pt x="0" y="740885"/>
                </a:moveTo>
                <a:cubicBezTo>
                  <a:pt x="45702" y="634242"/>
                  <a:pt x="91404" y="527600"/>
                  <a:pt x="134701" y="432985"/>
                </a:cubicBezTo>
                <a:cubicBezTo>
                  <a:pt x="177998" y="338370"/>
                  <a:pt x="222898" y="242151"/>
                  <a:pt x="259780" y="173194"/>
                </a:cubicBezTo>
                <a:cubicBezTo>
                  <a:pt x="296662" y="104237"/>
                  <a:pt x="322319" y="36884"/>
                  <a:pt x="355994" y="19244"/>
                </a:cubicBezTo>
                <a:cubicBezTo>
                  <a:pt x="389669" y="1604"/>
                  <a:pt x="384858" y="0"/>
                  <a:pt x="461830" y="67353"/>
                </a:cubicBezTo>
                <a:cubicBezTo>
                  <a:pt x="538802" y="134706"/>
                  <a:pt x="710385" y="312711"/>
                  <a:pt x="817825" y="423363"/>
                </a:cubicBezTo>
                <a:cubicBezTo>
                  <a:pt x="925265" y="534015"/>
                  <a:pt x="1106469" y="731263"/>
                  <a:pt x="1106469" y="731263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5850" name="Straight Connector 34"/>
          <p:cNvCxnSpPr>
            <a:cxnSpLocks noChangeShapeType="1"/>
            <a:endCxn id="35849" idx="0"/>
          </p:cNvCxnSpPr>
          <p:nvPr/>
        </p:nvCxnSpPr>
        <p:spPr bwMode="auto">
          <a:xfrm>
            <a:off x="2520950" y="4387850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5851" name="Straight Connector 35"/>
          <p:cNvCxnSpPr>
            <a:cxnSpLocks noChangeShapeType="1"/>
          </p:cNvCxnSpPr>
          <p:nvPr/>
        </p:nvCxnSpPr>
        <p:spPr bwMode="auto">
          <a:xfrm>
            <a:off x="5665788" y="4395788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sp>
        <p:nvSpPr>
          <p:cNvPr id="35852" name="Oval 15"/>
          <p:cNvSpPr>
            <a:spLocks noChangeArrowheads="1"/>
          </p:cNvSpPr>
          <p:nvPr/>
        </p:nvSpPr>
        <p:spPr bwMode="auto">
          <a:xfrm>
            <a:off x="4387850" y="1905000"/>
            <a:ext cx="365125" cy="365125"/>
          </a:xfrm>
          <a:prstGeom prst="ellipse">
            <a:avLst/>
          </a:prstGeom>
          <a:solidFill>
            <a:schemeClr val="tx1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3" name="Rectangle 19"/>
          <p:cNvSpPr>
            <a:spLocks noChangeArrowheads="1"/>
          </p:cNvSpPr>
          <p:nvPr/>
        </p:nvSpPr>
        <p:spPr bwMode="auto">
          <a:xfrm>
            <a:off x="4608513" y="3444875"/>
            <a:ext cx="2281237" cy="1760538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5854" name="Straight Arrow Connector 13"/>
          <p:cNvCxnSpPr>
            <a:cxnSpLocks noChangeShapeType="1"/>
          </p:cNvCxnSpPr>
          <p:nvPr/>
        </p:nvCxnSpPr>
        <p:spPr bwMode="auto">
          <a:xfrm flipV="1">
            <a:off x="6457950" y="1965325"/>
            <a:ext cx="457200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cxnSp>
        <p:nvCxnSpPr>
          <p:cNvPr id="35855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2351088" y="727075"/>
            <a:ext cx="422275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230188" y="3098800"/>
            <a:ext cx="14351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>
                <a:solidFill>
                  <a:srgbClr val="1ED592"/>
                </a:solidFill>
              </a:rPr>
              <a:t>Doppler shift</a:t>
            </a:r>
          </a:p>
        </p:txBody>
      </p: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7627938" y="5445125"/>
            <a:ext cx="102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1ED592"/>
                </a:solidFill>
              </a:rPr>
              <a:t>Time</a:t>
            </a:r>
          </a:p>
        </p:txBody>
      </p:sp>
      <p:sp>
        <p:nvSpPr>
          <p:cNvPr id="21" name="Freeform 24"/>
          <p:cNvSpPr>
            <a:spLocks noChangeArrowheads="1"/>
          </p:cNvSpPr>
          <p:nvPr/>
        </p:nvSpPr>
        <p:spPr bwMode="auto">
          <a:xfrm rot="919346">
            <a:off x="3459163" y="1058863"/>
            <a:ext cx="2216150" cy="708025"/>
          </a:xfrm>
          <a:custGeom>
            <a:avLst/>
            <a:gdLst>
              <a:gd name="T0" fmla="*/ 0 w 2060575"/>
              <a:gd name="T1" fmla="*/ 635000 h 708025"/>
              <a:gd name="T2" fmla="*/ 114556 w 2060575"/>
              <a:gd name="T3" fmla="*/ 679450 h 708025"/>
              <a:gd name="T4" fmla="*/ 515508 w 2060575"/>
              <a:gd name="T5" fmla="*/ 704850 h 708025"/>
              <a:gd name="T6" fmla="*/ 1126484 w 2060575"/>
              <a:gd name="T7" fmla="*/ 698500 h 708025"/>
              <a:gd name="T8" fmla="*/ 1756545 w 2060575"/>
              <a:gd name="T9" fmla="*/ 660400 h 708025"/>
              <a:gd name="T10" fmla="*/ 2596636 w 2060575"/>
              <a:gd name="T11" fmla="*/ 603250 h 708025"/>
              <a:gd name="T12" fmla="*/ 3398541 w 2060575"/>
              <a:gd name="T13" fmla="*/ 520700 h 708025"/>
              <a:gd name="T14" fmla="*/ 4429555 w 2060575"/>
              <a:gd name="T15" fmla="*/ 400050 h 708025"/>
              <a:gd name="T16" fmla="*/ 5078721 w 2060575"/>
              <a:gd name="T17" fmla="*/ 304800 h 708025"/>
              <a:gd name="T18" fmla="*/ 5632412 w 2060575"/>
              <a:gd name="T19" fmla="*/ 209550 h 708025"/>
              <a:gd name="T20" fmla="*/ 5995174 w 2060575"/>
              <a:gd name="T21" fmla="*/ 120650 h 708025"/>
              <a:gd name="T22" fmla="*/ 6128828 w 2060575"/>
              <a:gd name="T23" fmla="*/ 63500 h 708025"/>
              <a:gd name="T24" fmla="*/ 6186104 w 2060575"/>
              <a:gd name="T25" fmla="*/ 12700 h 708025"/>
              <a:gd name="T26" fmla="*/ 6186104 w 2060575"/>
              <a:gd name="T27" fmla="*/ 0 h 7080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60575"/>
              <a:gd name="T43" fmla="*/ 0 h 708025"/>
              <a:gd name="T44" fmla="*/ 2060575 w 2060575"/>
              <a:gd name="T45" fmla="*/ 708025 h 7080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60575" h="708025">
                <a:moveTo>
                  <a:pt x="0" y="635000"/>
                </a:moveTo>
                <a:cubicBezTo>
                  <a:pt x="4762" y="651404"/>
                  <a:pt x="9525" y="667808"/>
                  <a:pt x="38100" y="679450"/>
                </a:cubicBezTo>
                <a:cubicBezTo>
                  <a:pt x="66675" y="691092"/>
                  <a:pt x="115358" y="701675"/>
                  <a:pt x="171450" y="704850"/>
                </a:cubicBezTo>
                <a:cubicBezTo>
                  <a:pt x="227542" y="708025"/>
                  <a:pt x="305858" y="705908"/>
                  <a:pt x="374650" y="698500"/>
                </a:cubicBezTo>
                <a:cubicBezTo>
                  <a:pt x="443442" y="691092"/>
                  <a:pt x="584200" y="660400"/>
                  <a:pt x="584200" y="660400"/>
                </a:cubicBezTo>
                <a:cubicBezTo>
                  <a:pt x="665692" y="644525"/>
                  <a:pt x="772583" y="626533"/>
                  <a:pt x="863600" y="603250"/>
                </a:cubicBezTo>
                <a:cubicBezTo>
                  <a:pt x="954617" y="579967"/>
                  <a:pt x="1028700" y="554567"/>
                  <a:pt x="1130300" y="520700"/>
                </a:cubicBezTo>
                <a:cubicBezTo>
                  <a:pt x="1231900" y="486833"/>
                  <a:pt x="1380067" y="436033"/>
                  <a:pt x="1473200" y="400050"/>
                </a:cubicBezTo>
                <a:cubicBezTo>
                  <a:pt x="1566333" y="364067"/>
                  <a:pt x="1622425" y="336550"/>
                  <a:pt x="1689100" y="304800"/>
                </a:cubicBezTo>
                <a:cubicBezTo>
                  <a:pt x="1755775" y="273050"/>
                  <a:pt x="1822450" y="240242"/>
                  <a:pt x="1873250" y="209550"/>
                </a:cubicBezTo>
                <a:cubicBezTo>
                  <a:pt x="1924050" y="178858"/>
                  <a:pt x="1966383" y="144992"/>
                  <a:pt x="1993900" y="120650"/>
                </a:cubicBezTo>
                <a:cubicBezTo>
                  <a:pt x="2021417" y="96308"/>
                  <a:pt x="2027767" y="81492"/>
                  <a:pt x="2038350" y="63500"/>
                </a:cubicBezTo>
                <a:cubicBezTo>
                  <a:pt x="2048933" y="45508"/>
                  <a:pt x="2054225" y="23283"/>
                  <a:pt x="2057400" y="12700"/>
                </a:cubicBezTo>
                <a:cubicBezTo>
                  <a:pt x="2060575" y="2117"/>
                  <a:pt x="2057400" y="0"/>
                  <a:pt x="2057400" y="0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2" name="Straight Arrow Connector 19"/>
          <p:cNvCxnSpPr>
            <a:cxnSpLocks noChangeShapeType="1"/>
          </p:cNvCxnSpPr>
          <p:nvPr/>
        </p:nvCxnSpPr>
        <p:spPr bwMode="auto">
          <a:xfrm flipV="1">
            <a:off x="4388270" y="1605839"/>
            <a:ext cx="420298" cy="166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rcular_diagra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457" y="-323545"/>
            <a:ext cx="9789104" cy="7564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625209"/>
            <a:ext cx="9144000" cy="4232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3444" y="2294268"/>
            <a:ext cx="1316706" cy="6531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2985" y="2823301"/>
            <a:ext cx="328813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Orbital properties</a:t>
            </a:r>
          </a:p>
          <a:p>
            <a:r>
              <a:rPr lang="en-US" dirty="0" smtClean="0"/>
              <a:t>Period</a:t>
            </a:r>
          </a:p>
          <a:p>
            <a:r>
              <a:rPr lang="en-US" dirty="0" smtClean="0"/>
              <a:t>Eccentricity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Planet bulk properties</a:t>
            </a:r>
          </a:p>
          <a:p>
            <a:r>
              <a:rPr lang="en-US" dirty="0" smtClean="0"/>
              <a:t>Minimum mass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51" y="2321932"/>
            <a:ext cx="3639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With only radial velocities…</a:t>
            </a: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4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14"/>
          <p:cNvSpPr>
            <a:spLocks noChangeArrowheads="1"/>
          </p:cNvSpPr>
          <p:nvPr/>
        </p:nvSpPr>
        <p:spPr bwMode="auto">
          <a:xfrm>
            <a:off x="452438" y="654050"/>
            <a:ext cx="8207375" cy="1433513"/>
          </a:xfrm>
          <a:prstGeom prst="ellipse">
            <a:avLst/>
          </a:prstGeom>
          <a:noFill/>
          <a:ln w="31750" cap="rnd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7" name="Oval 13"/>
          <p:cNvSpPr>
            <a:spLocks noChangeArrowheads="1"/>
          </p:cNvSpPr>
          <p:nvPr/>
        </p:nvSpPr>
        <p:spPr bwMode="auto">
          <a:xfrm>
            <a:off x="3425825" y="230188"/>
            <a:ext cx="2286000" cy="2286000"/>
          </a:xfrm>
          <a:prstGeom prst="ellipse">
            <a:avLst/>
          </a:prstGeom>
          <a:gradFill rotWithShape="1">
            <a:gsLst>
              <a:gs pos="0">
                <a:srgbClr val="0080FF"/>
              </a:gs>
              <a:gs pos="100000">
                <a:srgbClr val="FF0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Freeform 17"/>
          <p:cNvSpPr>
            <a:spLocks noChangeArrowheads="1"/>
          </p:cNvSpPr>
          <p:nvPr/>
        </p:nvSpPr>
        <p:spPr bwMode="auto">
          <a:xfrm>
            <a:off x="3654425" y="2070100"/>
            <a:ext cx="1822450" cy="22225"/>
          </a:xfrm>
          <a:custGeom>
            <a:avLst/>
            <a:gdLst>
              <a:gd name="T0" fmla="*/ 0 w 1822450"/>
              <a:gd name="T1" fmla="*/ 0 h 22225"/>
              <a:gd name="T2" fmla="*/ 508000 w 1822450"/>
              <a:gd name="T3" fmla="*/ 19050 h 22225"/>
              <a:gd name="T4" fmla="*/ 755650 w 1822450"/>
              <a:gd name="T5" fmla="*/ 19050 h 22225"/>
              <a:gd name="T6" fmla="*/ 1279525 w 1822450"/>
              <a:gd name="T7" fmla="*/ 19050 h 22225"/>
              <a:gd name="T8" fmla="*/ 1822450 w 1822450"/>
              <a:gd name="T9" fmla="*/ 3175 h 22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2450"/>
              <a:gd name="T16" fmla="*/ 0 h 22225"/>
              <a:gd name="T17" fmla="*/ 1822450 w 1822450"/>
              <a:gd name="T18" fmla="*/ 22225 h 22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2450" h="22225">
                <a:moveTo>
                  <a:pt x="0" y="0"/>
                </a:moveTo>
                <a:lnTo>
                  <a:pt x="508000" y="19050"/>
                </a:lnTo>
                <a:cubicBezTo>
                  <a:pt x="633942" y="22225"/>
                  <a:pt x="755650" y="19050"/>
                  <a:pt x="755650" y="19050"/>
                </a:cubicBezTo>
                <a:lnTo>
                  <a:pt x="1279525" y="19050"/>
                </a:lnTo>
                <a:cubicBezTo>
                  <a:pt x="1457325" y="16404"/>
                  <a:pt x="1639887" y="9789"/>
                  <a:pt x="1822450" y="3175"/>
                </a:cubicBezTo>
              </a:path>
            </a:pathLst>
          </a:custGeom>
          <a:noFill/>
          <a:ln w="31750" cap="rnd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6869" name="Straight Connector 23"/>
          <p:cNvCxnSpPr>
            <a:cxnSpLocks noChangeShapeType="1"/>
          </p:cNvCxnSpPr>
          <p:nvPr/>
        </p:nvCxnSpPr>
        <p:spPr bwMode="auto">
          <a:xfrm flipH="1" flipV="1">
            <a:off x="1943100" y="3184525"/>
            <a:ext cx="0" cy="274320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cxnSp>
        <p:nvCxnSpPr>
          <p:cNvPr id="36870" name="Straight Connector 24"/>
          <p:cNvCxnSpPr>
            <a:cxnSpLocks noChangeShapeType="1"/>
          </p:cNvCxnSpPr>
          <p:nvPr/>
        </p:nvCxnSpPr>
        <p:spPr bwMode="auto">
          <a:xfrm flipV="1">
            <a:off x="1779588" y="5743575"/>
            <a:ext cx="5745162" cy="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sp>
        <p:nvSpPr>
          <p:cNvPr id="36873" name="Freeform 31"/>
          <p:cNvSpPr>
            <a:spLocks noChangeArrowheads="1"/>
          </p:cNvSpPr>
          <p:nvPr/>
        </p:nvSpPr>
        <p:spPr bwMode="auto">
          <a:xfrm>
            <a:off x="3454400" y="3656013"/>
            <a:ext cx="1106488" cy="741362"/>
          </a:xfrm>
          <a:custGeom>
            <a:avLst/>
            <a:gdLst>
              <a:gd name="T0" fmla="*/ 0 w 1106469"/>
              <a:gd name="T1" fmla="*/ 754357 h 740885"/>
              <a:gd name="T2" fmla="*/ 134757 w 1106469"/>
              <a:gd name="T3" fmla="*/ 440858 h 740885"/>
              <a:gd name="T4" fmla="*/ 259892 w 1106469"/>
              <a:gd name="T5" fmla="*/ 176344 h 740885"/>
              <a:gd name="T6" fmla="*/ 356162 w 1106469"/>
              <a:gd name="T7" fmla="*/ 19593 h 740885"/>
              <a:gd name="T8" fmla="*/ 462054 w 1106469"/>
              <a:gd name="T9" fmla="*/ 68580 h 740885"/>
              <a:gd name="T10" fmla="*/ 818217 w 1106469"/>
              <a:gd name="T11" fmla="*/ 431062 h 740885"/>
              <a:gd name="T12" fmla="*/ 1107001 w 1106469"/>
              <a:gd name="T13" fmla="*/ 744561 h 7408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469"/>
              <a:gd name="T22" fmla="*/ 0 h 740885"/>
              <a:gd name="T23" fmla="*/ 1106469 w 1106469"/>
              <a:gd name="T24" fmla="*/ 740885 h 7408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469" h="740885">
                <a:moveTo>
                  <a:pt x="0" y="740885"/>
                </a:moveTo>
                <a:cubicBezTo>
                  <a:pt x="45702" y="634242"/>
                  <a:pt x="91404" y="527600"/>
                  <a:pt x="134701" y="432985"/>
                </a:cubicBezTo>
                <a:cubicBezTo>
                  <a:pt x="177998" y="338370"/>
                  <a:pt x="222898" y="242151"/>
                  <a:pt x="259780" y="173194"/>
                </a:cubicBezTo>
                <a:cubicBezTo>
                  <a:pt x="296662" y="104237"/>
                  <a:pt x="322319" y="36884"/>
                  <a:pt x="355994" y="19244"/>
                </a:cubicBezTo>
                <a:cubicBezTo>
                  <a:pt x="389669" y="1604"/>
                  <a:pt x="384858" y="0"/>
                  <a:pt x="461830" y="67353"/>
                </a:cubicBezTo>
                <a:cubicBezTo>
                  <a:pt x="538802" y="134706"/>
                  <a:pt x="710385" y="312711"/>
                  <a:pt x="817825" y="423363"/>
                </a:cubicBezTo>
                <a:cubicBezTo>
                  <a:pt x="925265" y="534015"/>
                  <a:pt x="1106469" y="731263"/>
                  <a:pt x="1106469" y="731263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Freeform 32"/>
          <p:cNvSpPr>
            <a:spLocks noChangeArrowheads="1"/>
          </p:cNvSpPr>
          <p:nvPr/>
        </p:nvSpPr>
        <p:spPr bwMode="auto">
          <a:xfrm flipH="1" flipV="1">
            <a:off x="4559300" y="4386263"/>
            <a:ext cx="1106488" cy="741362"/>
          </a:xfrm>
          <a:custGeom>
            <a:avLst/>
            <a:gdLst>
              <a:gd name="T0" fmla="*/ 0 w 1106469"/>
              <a:gd name="T1" fmla="*/ 754357 h 740885"/>
              <a:gd name="T2" fmla="*/ 134757 w 1106469"/>
              <a:gd name="T3" fmla="*/ 440858 h 740885"/>
              <a:gd name="T4" fmla="*/ 259892 w 1106469"/>
              <a:gd name="T5" fmla="*/ 176344 h 740885"/>
              <a:gd name="T6" fmla="*/ 356162 w 1106469"/>
              <a:gd name="T7" fmla="*/ 19593 h 740885"/>
              <a:gd name="T8" fmla="*/ 462054 w 1106469"/>
              <a:gd name="T9" fmla="*/ 68580 h 740885"/>
              <a:gd name="T10" fmla="*/ 818217 w 1106469"/>
              <a:gd name="T11" fmla="*/ 431062 h 740885"/>
              <a:gd name="T12" fmla="*/ 1107001 w 1106469"/>
              <a:gd name="T13" fmla="*/ 744561 h 7408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469"/>
              <a:gd name="T22" fmla="*/ 0 h 740885"/>
              <a:gd name="T23" fmla="*/ 1106469 w 1106469"/>
              <a:gd name="T24" fmla="*/ 740885 h 7408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469" h="740885">
                <a:moveTo>
                  <a:pt x="0" y="740885"/>
                </a:moveTo>
                <a:cubicBezTo>
                  <a:pt x="45702" y="634242"/>
                  <a:pt x="91404" y="527600"/>
                  <a:pt x="134701" y="432985"/>
                </a:cubicBezTo>
                <a:cubicBezTo>
                  <a:pt x="177998" y="338370"/>
                  <a:pt x="222898" y="242151"/>
                  <a:pt x="259780" y="173194"/>
                </a:cubicBezTo>
                <a:cubicBezTo>
                  <a:pt x="296662" y="104237"/>
                  <a:pt x="322319" y="36884"/>
                  <a:pt x="355994" y="19244"/>
                </a:cubicBezTo>
                <a:cubicBezTo>
                  <a:pt x="389669" y="1604"/>
                  <a:pt x="384858" y="0"/>
                  <a:pt x="461830" y="67353"/>
                </a:cubicBezTo>
                <a:cubicBezTo>
                  <a:pt x="538802" y="134706"/>
                  <a:pt x="710385" y="312711"/>
                  <a:pt x="817825" y="423363"/>
                </a:cubicBezTo>
                <a:cubicBezTo>
                  <a:pt x="925265" y="534015"/>
                  <a:pt x="1106469" y="731263"/>
                  <a:pt x="1106469" y="731263"/>
                </a:cubicBezTo>
              </a:path>
            </a:pathLst>
          </a:custGeom>
          <a:noFill/>
          <a:ln w="76200">
            <a:solidFill>
              <a:srgbClr val="008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6875" name="Straight Connector 34"/>
          <p:cNvCxnSpPr>
            <a:cxnSpLocks noChangeShapeType="1"/>
            <a:endCxn id="36873" idx="0"/>
          </p:cNvCxnSpPr>
          <p:nvPr/>
        </p:nvCxnSpPr>
        <p:spPr bwMode="auto">
          <a:xfrm>
            <a:off x="2520950" y="4387850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6876" name="Straight Connector 35"/>
          <p:cNvCxnSpPr>
            <a:cxnSpLocks noChangeShapeType="1"/>
          </p:cNvCxnSpPr>
          <p:nvPr/>
        </p:nvCxnSpPr>
        <p:spPr bwMode="auto">
          <a:xfrm>
            <a:off x="5665788" y="4395788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sp>
        <p:nvSpPr>
          <p:cNvPr id="36877" name="Oval 15"/>
          <p:cNvSpPr>
            <a:spLocks noChangeArrowheads="1"/>
          </p:cNvSpPr>
          <p:nvPr/>
        </p:nvSpPr>
        <p:spPr bwMode="auto">
          <a:xfrm>
            <a:off x="4994275" y="1895475"/>
            <a:ext cx="365125" cy="365125"/>
          </a:xfrm>
          <a:prstGeom prst="ellipse">
            <a:avLst/>
          </a:prstGeom>
          <a:solidFill>
            <a:schemeClr val="tx1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Rectangle 19"/>
          <p:cNvSpPr>
            <a:spLocks noChangeArrowheads="1"/>
          </p:cNvSpPr>
          <p:nvPr/>
        </p:nvSpPr>
        <p:spPr bwMode="auto">
          <a:xfrm>
            <a:off x="5205413" y="3444875"/>
            <a:ext cx="1684337" cy="1760538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6879" name="Straight Arrow Connector 14"/>
          <p:cNvCxnSpPr>
            <a:cxnSpLocks noChangeShapeType="1"/>
          </p:cNvCxnSpPr>
          <p:nvPr/>
        </p:nvCxnSpPr>
        <p:spPr bwMode="auto">
          <a:xfrm flipV="1">
            <a:off x="6457950" y="1965325"/>
            <a:ext cx="457200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cxnSp>
        <p:nvCxnSpPr>
          <p:cNvPr id="36880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2351088" y="727075"/>
            <a:ext cx="422275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230188" y="3098800"/>
            <a:ext cx="14351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>
                <a:solidFill>
                  <a:srgbClr val="1ED592"/>
                </a:solidFill>
              </a:rPr>
              <a:t>Doppler shift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7627938" y="5445125"/>
            <a:ext cx="102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1ED592"/>
                </a:solidFill>
              </a:rPr>
              <a:t>Time</a:t>
            </a:r>
          </a:p>
        </p:txBody>
      </p:sp>
      <p:sp>
        <p:nvSpPr>
          <p:cNvPr id="22" name="Freeform 24"/>
          <p:cNvSpPr>
            <a:spLocks noChangeArrowheads="1"/>
          </p:cNvSpPr>
          <p:nvPr/>
        </p:nvSpPr>
        <p:spPr bwMode="auto">
          <a:xfrm rot="919346">
            <a:off x="3459163" y="1058863"/>
            <a:ext cx="2216150" cy="708025"/>
          </a:xfrm>
          <a:custGeom>
            <a:avLst/>
            <a:gdLst>
              <a:gd name="T0" fmla="*/ 0 w 2060575"/>
              <a:gd name="T1" fmla="*/ 635000 h 708025"/>
              <a:gd name="T2" fmla="*/ 114556 w 2060575"/>
              <a:gd name="T3" fmla="*/ 679450 h 708025"/>
              <a:gd name="T4" fmla="*/ 515508 w 2060575"/>
              <a:gd name="T5" fmla="*/ 704850 h 708025"/>
              <a:gd name="T6" fmla="*/ 1126484 w 2060575"/>
              <a:gd name="T7" fmla="*/ 698500 h 708025"/>
              <a:gd name="T8" fmla="*/ 1756545 w 2060575"/>
              <a:gd name="T9" fmla="*/ 660400 h 708025"/>
              <a:gd name="T10" fmla="*/ 2596636 w 2060575"/>
              <a:gd name="T11" fmla="*/ 603250 h 708025"/>
              <a:gd name="T12" fmla="*/ 3398541 w 2060575"/>
              <a:gd name="T13" fmla="*/ 520700 h 708025"/>
              <a:gd name="T14" fmla="*/ 4429555 w 2060575"/>
              <a:gd name="T15" fmla="*/ 400050 h 708025"/>
              <a:gd name="T16" fmla="*/ 5078721 w 2060575"/>
              <a:gd name="T17" fmla="*/ 304800 h 708025"/>
              <a:gd name="T18" fmla="*/ 5632412 w 2060575"/>
              <a:gd name="T19" fmla="*/ 209550 h 708025"/>
              <a:gd name="T20" fmla="*/ 5995174 w 2060575"/>
              <a:gd name="T21" fmla="*/ 120650 h 708025"/>
              <a:gd name="T22" fmla="*/ 6128828 w 2060575"/>
              <a:gd name="T23" fmla="*/ 63500 h 708025"/>
              <a:gd name="T24" fmla="*/ 6186104 w 2060575"/>
              <a:gd name="T25" fmla="*/ 12700 h 708025"/>
              <a:gd name="T26" fmla="*/ 6186104 w 2060575"/>
              <a:gd name="T27" fmla="*/ 0 h 7080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60575"/>
              <a:gd name="T43" fmla="*/ 0 h 708025"/>
              <a:gd name="T44" fmla="*/ 2060575 w 2060575"/>
              <a:gd name="T45" fmla="*/ 708025 h 7080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60575" h="708025">
                <a:moveTo>
                  <a:pt x="0" y="635000"/>
                </a:moveTo>
                <a:cubicBezTo>
                  <a:pt x="4762" y="651404"/>
                  <a:pt x="9525" y="667808"/>
                  <a:pt x="38100" y="679450"/>
                </a:cubicBezTo>
                <a:cubicBezTo>
                  <a:pt x="66675" y="691092"/>
                  <a:pt x="115358" y="701675"/>
                  <a:pt x="171450" y="704850"/>
                </a:cubicBezTo>
                <a:cubicBezTo>
                  <a:pt x="227542" y="708025"/>
                  <a:pt x="305858" y="705908"/>
                  <a:pt x="374650" y="698500"/>
                </a:cubicBezTo>
                <a:cubicBezTo>
                  <a:pt x="443442" y="691092"/>
                  <a:pt x="584200" y="660400"/>
                  <a:pt x="584200" y="660400"/>
                </a:cubicBezTo>
                <a:cubicBezTo>
                  <a:pt x="665692" y="644525"/>
                  <a:pt x="772583" y="626533"/>
                  <a:pt x="863600" y="603250"/>
                </a:cubicBezTo>
                <a:cubicBezTo>
                  <a:pt x="954617" y="579967"/>
                  <a:pt x="1028700" y="554567"/>
                  <a:pt x="1130300" y="520700"/>
                </a:cubicBezTo>
                <a:cubicBezTo>
                  <a:pt x="1231900" y="486833"/>
                  <a:pt x="1380067" y="436033"/>
                  <a:pt x="1473200" y="400050"/>
                </a:cubicBezTo>
                <a:cubicBezTo>
                  <a:pt x="1566333" y="364067"/>
                  <a:pt x="1622425" y="336550"/>
                  <a:pt x="1689100" y="304800"/>
                </a:cubicBezTo>
                <a:cubicBezTo>
                  <a:pt x="1755775" y="273050"/>
                  <a:pt x="1822450" y="240242"/>
                  <a:pt x="1873250" y="209550"/>
                </a:cubicBezTo>
                <a:cubicBezTo>
                  <a:pt x="1924050" y="178858"/>
                  <a:pt x="1966383" y="144992"/>
                  <a:pt x="1993900" y="120650"/>
                </a:cubicBezTo>
                <a:cubicBezTo>
                  <a:pt x="2021417" y="96308"/>
                  <a:pt x="2027767" y="81492"/>
                  <a:pt x="2038350" y="63500"/>
                </a:cubicBezTo>
                <a:cubicBezTo>
                  <a:pt x="2048933" y="45508"/>
                  <a:pt x="2054225" y="23283"/>
                  <a:pt x="2057400" y="12700"/>
                </a:cubicBezTo>
                <a:cubicBezTo>
                  <a:pt x="2060575" y="2117"/>
                  <a:pt x="2057400" y="0"/>
                  <a:pt x="2057400" y="0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3" name="Straight Arrow Connector 19"/>
          <p:cNvCxnSpPr>
            <a:cxnSpLocks noChangeShapeType="1"/>
          </p:cNvCxnSpPr>
          <p:nvPr/>
        </p:nvCxnSpPr>
        <p:spPr bwMode="auto">
          <a:xfrm flipV="1">
            <a:off x="4388270" y="1605839"/>
            <a:ext cx="420298" cy="166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14"/>
          <p:cNvSpPr>
            <a:spLocks noChangeArrowheads="1"/>
          </p:cNvSpPr>
          <p:nvPr/>
        </p:nvSpPr>
        <p:spPr bwMode="auto">
          <a:xfrm>
            <a:off x="452438" y="654050"/>
            <a:ext cx="8207375" cy="1433513"/>
          </a:xfrm>
          <a:prstGeom prst="ellipse">
            <a:avLst/>
          </a:prstGeom>
          <a:noFill/>
          <a:ln w="31750" cap="rnd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1" name="Oval 13"/>
          <p:cNvSpPr>
            <a:spLocks noChangeArrowheads="1"/>
          </p:cNvSpPr>
          <p:nvPr/>
        </p:nvSpPr>
        <p:spPr bwMode="auto">
          <a:xfrm>
            <a:off x="3425825" y="230188"/>
            <a:ext cx="2286000" cy="2286000"/>
          </a:xfrm>
          <a:prstGeom prst="ellipse">
            <a:avLst/>
          </a:prstGeom>
          <a:gradFill rotWithShape="1">
            <a:gsLst>
              <a:gs pos="0">
                <a:srgbClr val="0080FF"/>
              </a:gs>
              <a:gs pos="100000">
                <a:srgbClr val="FF0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Freeform 17"/>
          <p:cNvSpPr>
            <a:spLocks noChangeArrowheads="1"/>
          </p:cNvSpPr>
          <p:nvPr/>
        </p:nvSpPr>
        <p:spPr bwMode="auto">
          <a:xfrm>
            <a:off x="3654425" y="2070100"/>
            <a:ext cx="1822450" cy="22225"/>
          </a:xfrm>
          <a:custGeom>
            <a:avLst/>
            <a:gdLst>
              <a:gd name="T0" fmla="*/ 0 w 1822450"/>
              <a:gd name="T1" fmla="*/ 0 h 22225"/>
              <a:gd name="T2" fmla="*/ 508000 w 1822450"/>
              <a:gd name="T3" fmla="*/ 19050 h 22225"/>
              <a:gd name="T4" fmla="*/ 755650 w 1822450"/>
              <a:gd name="T5" fmla="*/ 19050 h 22225"/>
              <a:gd name="T6" fmla="*/ 1279525 w 1822450"/>
              <a:gd name="T7" fmla="*/ 19050 h 22225"/>
              <a:gd name="T8" fmla="*/ 1822450 w 1822450"/>
              <a:gd name="T9" fmla="*/ 3175 h 22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2450"/>
              <a:gd name="T16" fmla="*/ 0 h 22225"/>
              <a:gd name="T17" fmla="*/ 1822450 w 1822450"/>
              <a:gd name="T18" fmla="*/ 22225 h 22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2450" h="22225">
                <a:moveTo>
                  <a:pt x="0" y="0"/>
                </a:moveTo>
                <a:lnTo>
                  <a:pt x="508000" y="19050"/>
                </a:lnTo>
                <a:cubicBezTo>
                  <a:pt x="633942" y="22225"/>
                  <a:pt x="755650" y="19050"/>
                  <a:pt x="755650" y="19050"/>
                </a:cubicBezTo>
                <a:lnTo>
                  <a:pt x="1279525" y="19050"/>
                </a:lnTo>
                <a:cubicBezTo>
                  <a:pt x="1457325" y="16404"/>
                  <a:pt x="1639887" y="9789"/>
                  <a:pt x="1822450" y="3175"/>
                </a:cubicBezTo>
              </a:path>
            </a:pathLst>
          </a:custGeom>
          <a:noFill/>
          <a:ln w="31750" cap="rnd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893" name="Straight Connector 23"/>
          <p:cNvCxnSpPr>
            <a:cxnSpLocks noChangeShapeType="1"/>
          </p:cNvCxnSpPr>
          <p:nvPr/>
        </p:nvCxnSpPr>
        <p:spPr bwMode="auto">
          <a:xfrm flipH="1" flipV="1">
            <a:off x="1943100" y="3184525"/>
            <a:ext cx="0" cy="274320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cxnSp>
        <p:nvCxnSpPr>
          <p:cNvPr id="37894" name="Straight Connector 24"/>
          <p:cNvCxnSpPr>
            <a:cxnSpLocks noChangeShapeType="1"/>
          </p:cNvCxnSpPr>
          <p:nvPr/>
        </p:nvCxnSpPr>
        <p:spPr bwMode="auto">
          <a:xfrm flipV="1">
            <a:off x="1779588" y="5743575"/>
            <a:ext cx="5745162" cy="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sp>
        <p:nvSpPr>
          <p:cNvPr id="37897" name="Freeform 31"/>
          <p:cNvSpPr>
            <a:spLocks noChangeArrowheads="1"/>
          </p:cNvSpPr>
          <p:nvPr/>
        </p:nvSpPr>
        <p:spPr bwMode="auto">
          <a:xfrm>
            <a:off x="3454400" y="3656013"/>
            <a:ext cx="1106488" cy="741362"/>
          </a:xfrm>
          <a:custGeom>
            <a:avLst/>
            <a:gdLst>
              <a:gd name="T0" fmla="*/ 0 w 1106469"/>
              <a:gd name="T1" fmla="*/ 754357 h 740885"/>
              <a:gd name="T2" fmla="*/ 134757 w 1106469"/>
              <a:gd name="T3" fmla="*/ 440858 h 740885"/>
              <a:gd name="T4" fmla="*/ 259892 w 1106469"/>
              <a:gd name="T5" fmla="*/ 176344 h 740885"/>
              <a:gd name="T6" fmla="*/ 356162 w 1106469"/>
              <a:gd name="T7" fmla="*/ 19593 h 740885"/>
              <a:gd name="T8" fmla="*/ 462054 w 1106469"/>
              <a:gd name="T9" fmla="*/ 68580 h 740885"/>
              <a:gd name="T10" fmla="*/ 818217 w 1106469"/>
              <a:gd name="T11" fmla="*/ 431062 h 740885"/>
              <a:gd name="T12" fmla="*/ 1107001 w 1106469"/>
              <a:gd name="T13" fmla="*/ 744561 h 7408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469"/>
              <a:gd name="T22" fmla="*/ 0 h 740885"/>
              <a:gd name="T23" fmla="*/ 1106469 w 1106469"/>
              <a:gd name="T24" fmla="*/ 740885 h 7408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469" h="740885">
                <a:moveTo>
                  <a:pt x="0" y="740885"/>
                </a:moveTo>
                <a:cubicBezTo>
                  <a:pt x="45702" y="634242"/>
                  <a:pt x="91404" y="527600"/>
                  <a:pt x="134701" y="432985"/>
                </a:cubicBezTo>
                <a:cubicBezTo>
                  <a:pt x="177998" y="338370"/>
                  <a:pt x="222898" y="242151"/>
                  <a:pt x="259780" y="173194"/>
                </a:cubicBezTo>
                <a:cubicBezTo>
                  <a:pt x="296662" y="104237"/>
                  <a:pt x="322319" y="36884"/>
                  <a:pt x="355994" y="19244"/>
                </a:cubicBezTo>
                <a:cubicBezTo>
                  <a:pt x="389669" y="1604"/>
                  <a:pt x="384858" y="0"/>
                  <a:pt x="461830" y="67353"/>
                </a:cubicBezTo>
                <a:cubicBezTo>
                  <a:pt x="538802" y="134706"/>
                  <a:pt x="710385" y="312711"/>
                  <a:pt x="817825" y="423363"/>
                </a:cubicBezTo>
                <a:cubicBezTo>
                  <a:pt x="925265" y="534015"/>
                  <a:pt x="1106469" y="731263"/>
                  <a:pt x="1106469" y="731263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8" name="Freeform 32"/>
          <p:cNvSpPr>
            <a:spLocks noChangeArrowheads="1"/>
          </p:cNvSpPr>
          <p:nvPr/>
        </p:nvSpPr>
        <p:spPr bwMode="auto">
          <a:xfrm flipH="1" flipV="1">
            <a:off x="4559300" y="4386263"/>
            <a:ext cx="1106488" cy="741362"/>
          </a:xfrm>
          <a:custGeom>
            <a:avLst/>
            <a:gdLst>
              <a:gd name="T0" fmla="*/ 0 w 1106469"/>
              <a:gd name="T1" fmla="*/ 754357 h 740885"/>
              <a:gd name="T2" fmla="*/ 134757 w 1106469"/>
              <a:gd name="T3" fmla="*/ 440858 h 740885"/>
              <a:gd name="T4" fmla="*/ 259892 w 1106469"/>
              <a:gd name="T5" fmla="*/ 176344 h 740885"/>
              <a:gd name="T6" fmla="*/ 356162 w 1106469"/>
              <a:gd name="T7" fmla="*/ 19593 h 740885"/>
              <a:gd name="T8" fmla="*/ 462054 w 1106469"/>
              <a:gd name="T9" fmla="*/ 68580 h 740885"/>
              <a:gd name="T10" fmla="*/ 818217 w 1106469"/>
              <a:gd name="T11" fmla="*/ 431062 h 740885"/>
              <a:gd name="T12" fmla="*/ 1107001 w 1106469"/>
              <a:gd name="T13" fmla="*/ 744561 h 7408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469"/>
              <a:gd name="T22" fmla="*/ 0 h 740885"/>
              <a:gd name="T23" fmla="*/ 1106469 w 1106469"/>
              <a:gd name="T24" fmla="*/ 740885 h 7408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469" h="740885">
                <a:moveTo>
                  <a:pt x="0" y="740885"/>
                </a:moveTo>
                <a:cubicBezTo>
                  <a:pt x="45702" y="634242"/>
                  <a:pt x="91404" y="527600"/>
                  <a:pt x="134701" y="432985"/>
                </a:cubicBezTo>
                <a:cubicBezTo>
                  <a:pt x="177998" y="338370"/>
                  <a:pt x="222898" y="242151"/>
                  <a:pt x="259780" y="173194"/>
                </a:cubicBezTo>
                <a:cubicBezTo>
                  <a:pt x="296662" y="104237"/>
                  <a:pt x="322319" y="36884"/>
                  <a:pt x="355994" y="19244"/>
                </a:cubicBezTo>
                <a:cubicBezTo>
                  <a:pt x="389669" y="1604"/>
                  <a:pt x="384858" y="0"/>
                  <a:pt x="461830" y="67353"/>
                </a:cubicBezTo>
                <a:cubicBezTo>
                  <a:pt x="538802" y="134706"/>
                  <a:pt x="710385" y="312711"/>
                  <a:pt x="817825" y="423363"/>
                </a:cubicBezTo>
                <a:cubicBezTo>
                  <a:pt x="925265" y="534015"/>
                  <a:pt x="1106469" y="731263"/>
                  <a:pt x="1106469" y="731263"/>
                </a:cubicBezTo>
              </a:path>
            </a:pathLst>
          </a:custGeom>
          <a:noFill/>
          <a:ln w="76200">
            <a:solidFill>
              <a:srgbClr val="008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899" name="Straight Connector 34"/>
          <p:cNvCxnSpPr>
            <a:cxnSpLocks noChangeShapeType="1"/>
            <a:endCxn id="37897" idx="0"/>
          </p:cNvCxnSpPr>
          <p:nvPr/>
        </p:nvCxnSpPr>
        <p:spPr bwMode="auto">
          <a:xfrm>
            <a:off x="2520950" y="4387850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7900" name="Straight Connector 35"/>
          <p:cNvCxnSpPr>
            <a:cxnSpLocks noChangeShapeType="1"/>
          </p:cNvCxnSpPr>
          <p:nvPr/>
        </p:nvCxnSpPr>
        <p:spPr bwMode="auto">
          <a:xfrm>
            <a:off x="5665788" y="4395788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grpSp>
        <p:nvGrpSpPr>
          <p:cNvPr id="2" name="Group 16"/>
          <p:cNvGrpSpPr>
            <a:grpSpLocks/>
          </p:cNvGrpSpPr>
          <p:nvPr/>
        </p:nvGrpSpPr>
        <p:grpSpPr bwMode="auto">
          <a:xfrm flipH="1">
            <a:off x="5751513" y="1866900"/>
            <a:ext cx="368300" cy="365125"/>
            <a:chOff x="2971271" y="1857025"/>
            <a:chExt cx="367377" cy="365631"/>
          </a:xfrm>
        </p:grpSpPr>
        <p:sp>
          <p:nvSpPr>
            <p:cNvPr id="37907" name="Oval 18"/>
            <p:cNvSpPr>
              <a:spLocks noChangeArrowheads="1"/>
            </p:cNvSpPr>
            <p:nvPr/>
          </p:nvSpPr>
          <p:spPr bwMode="auto">
            <a:xfrm>
              <a:off x="2973033" y="1857025"/>
              <a:ext cx="365615" cy="3656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8" name="Freeform 20"/>
            <p:cNvSpPr>
              <a:spLocks noChangeArrowheads="1"/>
            </p:cNvSpPr>
            <p:nvPr/>
          </p:nvSpPr>
          <p:spPr bwMode="auto">
            <a:xfrm>
              <a:off x="2971271" y="1857375"/>
              <a:ext cx="258762" cy="364596"/>
            </a:xfrm>
            <a:custGeom>
              <a:avLst/>
              <a:gdLst>
                <a:gd name="T0" fmla="*/ 162454 w 258762"/>
                <a:gd name="T1" fmla="*/ 0 h 364596"/>
                <a:gd name="T2" fmla="*/ 86254 w 258762"/>
                <a:gd name="T3" fmla="*/ 28575 h 364596"/>
                <a:gd name="T4" fmla="*/ 54504 w 258762"/>
                <a:gd name="T5" fmla="*/ 63500 h 364596"/>
                <a:gd name="T6" fmla="*/ 19579 w 258762"/>
                <a:gd name="T7" fmla="*/ 114300 h 364596"/>
                <a:gd name="T8" fmla="*/ 529 w 258762"/>
                <a:gd name="T9" fmla="*/ 171450 h 364596"/>
                <a:gd name="T10" fmla="*/ 16404 w 258762"/>
                <a:gd name="T11" fmla="*/ 241300 h 364596"/>
                <a:gd name="T12" fmla="*/ 57679 w 258762"/>
                <a:gd name="T13" fmla="*/ 307975 h 364596"/>
                <a:gd name="T14" fmla="*/ 111654 w 258762"/>
                <a:gd name="T15" fmla="*/ 346075 h 364596"/>
                <a:gd name="T16" fmla="*/ 165629 w 258762"/>
                <a:gd name="T17" fmla="*/ 361950 h 364596"/>
                <a:gd name="T18" fmla="*/ 210079 w 258762"/>
                <a:gd name="T19" fmla="*/ 361950 h 364596"/>
                <a:gd name="T20" fmla="*/ 248179 w 258762"/>
                <a:gd name="T21" fmla="*/ 349250 h 364596"/>
                <a:gd name="T22" fmla="*/ 146579 w 258762"/>
                <a:gd name="T23" fmla="*/ 333375 h 364596"/>
                <a:gd name="T24" fmla="*/ 60854 w 258762"/>
                <a:gd name="T25" fmla="*/ 244475 h 364596"/>
                <a:gd name="T26" fmla="*/ 44979 w 258762"/>
                <a:gd name="T27" fmla="*/ 161925 h 364596"/>
                <a:gd name="T28" fmla="*/ 70379 w 258762"/>
                <a:gd name="T29" fmla="*/ 82550 h 364596"/>
                <a:gd name="T30" fmla="*/ 111654 w 258762"/>
                <a:gd name="T31" fmla="*/ 28575 h 364596"/>
                <a:gd name="T32" fmla="*/ 162454 w 258762"/>
                <a:gd name="T33" fmla="*/ 0 h 3645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8762"/>
                <a:gd name="T52" fmla="*/ 0 h 364596"/>
                <a:gd name="T53" fmla="*/ 258762 w 258762"/>
                <a:gd name="T54" fmla="*/ 364596 h 3645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8762" h="364596">
                  <a:moveTo>
                    <a:pt x="162454" y="0"/>
                  </a:moveTo>
                  <a:cubicBezTo>
                    <a:pt x="158221" y="0"/>
                    <a:pt x="104246" y="17992"/>
                    <a:pt x="86254" y="28575"/>
                  </a:cubicBezTo>
                  <a:cubicBezTo>
                    <a:pt x="68262" y="39158"/>
                    <a:pt x="65617" y="49213"/>
                    <a:pt x="54504" y="63500"/>
                  </a:cubicBezTo>
                  <a:cubicBezTo>
                    <a:pt x="43392" y="77788"/>
                    <a:pt x="28575" y="96308"/>
                    <a:pt x="19579" y="114300"/>
                  </a:cubicBezTo>
                  <a:cubicBezTo>
                    <a:pt x="10583" y="132292"/>
                    <a:pt x="1058" y="150283"/>
                    <a:pt x="529" y="171450"/>
                  </a:cubicBezTo>
                  <a:cubicBezTo>
                    <a:pt x="0" y="192617"/>
                    <a:pt x="6879" y="218546"/>
                    <a:pt x="16404" y="241300"/>
                  </a:cubicBezTo>
                  <a:cubicBezTo>
                    <a:pt x="25929" y="264054"/>
                    <a:pt x="41804" y="290513"/>
                    <a:pt x="57679" y="307975"/>
                  </a:cubicBezTo>
                  <a:cubicBezTo>
                    <a:pt x="73554" y="325437"/>
                    <a:pt x="93662" y="337079"/>
                    <a:pt x="111654" y="346075"/>
                  </a:cubicBezTo>
                  <a:cubicBezTo>
                    <a:pt x="129646" y="355071"/>
                    <a:pt x="149225" y="359304"/>
                    <a:pt x="165629" y="361950"/>
                  </a:cubicBezTo>
                  <a:cubicBezTo>
                    <a:pt x="182033" y="364596"/>
                    <a:pt x="196321" y="364067"/>
                    <a:pt x="210079" y="361950"/>
                  </a:cubicBezTo>
                  <a:cubicBezTo>
                    <a:pt x="223837" y="359833"/>
                    <a:pt x="258762" y="354013"/>
                    <a:pt x="248179" y="349250"/>
                  </a:cubicBezTo>
                  <a:cubicBezTo>
                    <a:pt x="237596" y="344488"/>
                    <a:pt x="177800" y="350837"/>
                    <a:pt x="146579" y="333375"/>
                  </a:cubicBezTo>
                  <a:cubicBezTo>
                    <a:pt x="115358" y="315913"/>
                    <a:pt x="77787" y="273050"/>
                    <a:pt x="60854" y="244475"/>
                  </a:cubicBezTo>
                  <a:cubicBezTo>
                    <a:pt x="43921" y="215900"/>
                    <a:pt x="43392" y="188912"/>
                    <a:pt x="44979" y="161925"/>
                  </a:cubicBezTo>
                  <a:cubicBezTo>
                    <a:pt x="46566" y="134938"/>
                    <a:pt x="59267" y="104775"/>
                    <a:pt x="70379" y="82550"/>
                  </a:cubicBezTo>
                  <a:cubicBezTo>
                    <a:pt x="81491" y="60325"/>
                    <a:pt x="97896" y="41804"/>
                    <a:pt x="111654" y="28575"/>
                  </a:cubicBezTo>
                  <a:cubicBezTo>
                    <a:pt x="125412" y="15346"/>
                    <a:pt x="166687" y="0"/>
                    <a:pt x="162454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7902" name="Straight Arrow Connector 15"/>
          <p:cNvCxnSpPr>
            <a:cxnSpLocks noChangeShapeType="1"/>
          </p:cNvCxnSpPr>
          <p:nvPr/>
        </p:nvCxnSpPr>
        <p:spPr bwMode="auto">
          <a:xfrm flipV="1">
            <a:off x="6457950" y="1965325"/>
            <a:ext cx="457200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cxnSp>
        <p:nvCxnSpPr>
          <p:cNvPr id="37903" name="Straight Arrow Connector 16"/>
          <p:cNvCxnSpPr>
            <a:cxnSpLocks noChangeShapeType="1"/>
          </p:cNvCxnSpPr>
          <p:nvPr/>
        </p:nvCxnSpPr>
        <p:spPr bwMode="auto">
          <a:xfrm rot="10800000" flipV="1">
            <a:off x="2351088" y="727075"/>
            <a:ext cx="422275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230188" y="3098800"/>
            <a:ext cx="14351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>
                <a:solidFill>
                  <a:srgbClr val="1ED592"/>
                </a:solidFill>
              </a:rPr>
              <a:t>Doppler shift</a:t>
            </a:r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7627938" y="5445125"/>
            <a:ext cx="102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1ED592"/>
                </a:solidFill>
              </a:rPr>
              <a:t>Time</a:t>
            </a:r>
          </a:p>
        </p:txBody>
      </p:sp>
      <p:sp>
        <p:nvSpPr>
          <p:cNvPr id="23" name="Freeform 24"/>
          <p:cNvSpPr>
            <a:spLocks noChangeArrowheads="1"/>
          </p:cNvSpPr>
          <p:nvPr/>
        </p:nvSpPr>
        <p:spPr bwMode="auto">
          <a:xfrm rot="919346">
            <a:off x="3459163" y="1058863"/>
            <a:ext cx="2216150" cy="708025"/>
          </a:xfrm>
          <a:custGeom>
            <a:avLst/>
            <a:gdLst>
              <a:gd name="T0" fmla="*/ 0 w 2060575"/>
              <a:gd name="T1" fmla="*/ 635000 h 708025"/>
              <a:gd name="T2" fmla="*/ 114556 w 2060575"/>
              <a:gd name="T3" fmla="*/ 679450 h 708025"/>
              <a:gd name="T4" fmla="*/ 515508 w 2060575"/>
              <a:gd name="T5" fmla="*/ 704850 h 708025"/>
              <a:gd name="T6" fmla="*/ 1126484 w 2060575"/>
              <a:gd name="T7" fmla="*/ 698500 h 708025"/>
              <a:gd name="T8" fmla="*/ 1756545 w 2060575"/>
              <a:gd name="T9" fmla="*/ 660400 h 708025"/>
              <a:gd name="T10" fmla="*/ 2596636 w 2060575"/>
              <a:gd name="T11" fmla="*/ 603250 h 708025"/>
              <a:gd name="T12" fmla="*/ 3398541 w 2060575"/>
              <a:gd name="T13" fmla="*/ 520700 h 708025"/>
              <a:gd name="T14" fmla="*/ 4429555 w 2060575"/>
              <a:gd name="T15" fmla="*/ 400050 h 708025"/>
              <a:gd name="T16" fmla="*/ 5078721 w 2060575"/>
              <a:gd name="T17" fmla="*/ 304800 h 708025"/>
              <a:gd name="T18" fmla="*/ 5632412 w 2060575"/>
              <a:gd name="T19" fmla="*/ 209550 h 708025"/>
              <a:gd name="T20" fmla="*/ 5995174 w 2060575"/>
              <a:gd name="T21" fmla="*/ 120650 h 708025"/>
              <a:gd name="T22" fmla="*/ 6128828 w 2060575"/>
              <a:gd name="T23" fmla="*/ 63500 h 708025"/>
              <a:gd name="T24" fmla="*/ 6186104 w 2060575"/>
              <a:gd name="T25" fmla="*/ 12700 h 708025"/>
              <a:gd name="T26" fmla="*/ 6186104 w 2060575"/>
              <a:gd name="T27" fmla="*/ 0 h 7080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60575"/>
              <a:gd name="T43" fmla="*/ 0 h 708025"/>
              <a:gd name="T44" fmla="*/ 2060575 w 2060575"/>
              <a:gd name="T45" fmla="*/ 708025 h 7080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60575" h="708025">
                <a:moveTo>
                  <a:pt x="0" y="635000"/>
                </a:moveTo>
                <a:cubicBezTo>
                  <a:pt x="4762" y="651404"/>
                  <a:pt x="9525" y="667808"/>
                  <a:pt x="38100" y="679450"/>
                </a:cubicBezTo>
                <a:cubicBezTo>
                  <a:pt x="66675" y="691092"/>
                  <a:pt x="115358" y="701675"/>
                  <a:pt x="171450" y="704850"/>
                </a:cubicBezTo>
                <a:cubicBezTo>
                  <a:pt x="227542" y="708025"/>
                  <a:pt x="305858" y="705908"/>
                  <a:pt x="374650" y="698500"/>
                </a:cubicBezTo>
                <a:cubicBezTo>
                  <a:pt x="443442" y="691092"/>
                  <a:pt x="584200" y="660400"/>
                  <a:pt x="584200" y="660400"/>
                </a:cubicBezTo>
                <a:cubicBezTo>
                  <a:pt x="665692" y="644525"/>
                  <a:pt x="772583" y="626533"/>
                  <a:pt x="863600" y="603250"/>
                </a:cubicBezTo>
                <a:cubicBezTo>
                  <a:pt x="954617" y="579967"/>
                  <a:pt x="1028700" y="554567"/>
                  <a:pt x="1130300" y="520700"/>
                </a:cubicBezTo>
                <a:cubicBezTo>
                  <a:pt x="1231900" y="486833"/>
                  <a:pt x="1380067" y="436033"/>
                  <a:pt x="1473200" y="400050"/>
                </a:cubicBezTo>
                <a:cubicBezTo>
                  <a:pt x="1566333" y="364067"/>
                  <a:pt x="1622425" y="336550"/>
                  <a:pt x="1689100" y="304800"/>
                </a:cubicBezTo>
                <a:cubicBezTo>
                  <a:pt x="1755775" y="273050"/>
                  <a:pt x="1822450" y="240242"/>
                  <a:pt x="1873250" y="209550"/>
                </a:cubicBezTo>
                <a:cubicBezTo>
                  <a:pt x="1924050" y="178858"/>
                  <a:pt x="1966383" y="144992"/>
                  <a:pt x="1993900" y="120650"/>
                </a:cubicBezTo>
                <a:cubicBezTo>
                  <a:pt x="2021417" y="96308"/>
                  <a:pt x="2027767" y="81492"/>
                  <a:pt x="2038350" y="63500"/>
                </a:cubicBezTo>
                <a:cubicBezTo>
                  <a:pt x="2048933" y="45508"/>
                  <a:pt x="2054225" y="23283"/>
                  <a:pt x="2057400" y="12700"/>
                </a:cubicBezTo>
                <a:cubicBezTo>
                  <a:pt x="2060575" y="2117"/>
                  <a:pt x="2057400" y="0"/>
                  <a:pt x="2057400" y="0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4" name="Straight Arrow Connector 19"/>
          <p:cNvCxnSpPr>
            <a:cxnSpLocks noChangeShapeType="1"/>
          </p:cNvCxnSpPr>
          <p:nvPr/>
        </p:nvCxnSpPr>
        <p:spPr bwMode="auto">
          <a:xfrm flipV="1">
            <a:off x="4388270" y="1605839"/>
            <a:ext cx="420298" cy="166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val 14"/>
          <p:cNvSpPr>
            <a:spLocks noChangeArrowheads="1"/>
          </p:cNvSpPr>
          <p:nvPr/>
        </p:nvSpPr>
        <p:spPr bwMode="auto">
          <a:xfrm>
            <a:off x="452438" y="654050"/>
            <a:ext cx="8207375" cy="1433513"/>
          </a:xfrm>
          <a:prstGeom prst="ellipse">
            <a:avLst/>
          </a:prstGeom>
          <a:noFill/>
          <a:ln w="31750" cap="rnd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3" name="Oval 13"/>
          <p:cNvSpPr>
            <a:spLocks noChangeArrowheads="1"/>
          </p:cNvSpPr>
          <p:nvPr/>
        </p:nvSpPr>
        <p:spPr bwMode="auto">
          <a:xfrm>
            <a:off x="3425825" y="230188"/>
            <a:ext cx="2286000" cy="2286000"/>
          </a:xfrm>
          <a:prstGeom prst="ellipse">
            <a:avLst/>
          </a:prstGeom>
          <a:gradFill rotWithShape="1">
            <a:gsLst>
              <a:gs pos="0">
                <a:srgbClr val="0080FF"/>
              </a:gs>
              <a:gs pos="100000">
                <a:srgbClr val="FF0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Freeform 17"/>
          <p:cNvSpPr>
            <a:spLocks noChangeArrowheads="1"/>
          </p:cNvSpPr>
          <p:nvPr/>
        </p:nvSpPr>
        <p:spPr bwMode="auto">
          <a:xfrm>
            <a:off x="3654425" y="2070100"/>
            <a:ext cx="1822450" cy="22225"/>
          </a:xfrm>
          <a:custGeom>
            <a:avLst/>
            <a:gdLst>
              <a:gd name="T0" fmla="*/ 0 w 1822450"/>
              <a:gd name="T1" fmla="*/ 0 h 22225"/>
              <a:gd name="T2" fmla="*/ 508000 w 1822450"/>
              <a:gd name="T3" fmla="*/ 19050 h 22225"/>
              <a:gd name="T4" fmla="*/ 755650 w 1822450"/>
              <a:gd name="T5" fmla="*/ 19050 h 22225"/>
              <a:gd name="T6" fmla="*/ 1279525 w 1822450"/>
              <a:gd name="T7" fmla="*/ 19050 h 22225"/>
              <a:gd name="T8" fmla="*/ 1822450 w 1822450"/>
              <a:gd name="T9" fmla="*/ 3175 h 22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2450"/>
              <a:gd name="T16" fmla="*/ 0 h 22225"/>
              <a:gd name="T17" fmla="*/ 1822450 w 1822450"/>
              <a:gd name="T18" fmla="*/ 22225 h 22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2450" h="22225">
                <a:moveTo>
                  <a:pt x="0" y="0"/>
                </a:moveTo>
                <a:lnTo>
                  <a:pt x="508000" y="19050"/>
                </a:lnTo>
                <a:cubicBezTo>
                  <a:pt x="633942" y="22225"/>
                  <a:pt x="755650" y="19050"/>
                  <a:pt x="755650" y="19050"/>
                </a:cubicBezTo>
                <a:lnTo>
                  <a:pt x="1279525" y="19050"/>
                </a:lnTo>
                <a:cubicBezTo>
                  <a:pt x="1457325" y="16404"/>
                  <a:pt x="1639887" y="9789"/>
                  <a:pt x="1822450" y="3175"/>
                </a:cubicBezTo>
              </a:path>
            </a:pathLst>
          </a:custGeom>
          <a:noFill/>
          <a:ln w="31750" cap="rnd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1205" name="Straight Connector 23"/>
          <p:cNvCxnSpPr>
            <a:cxnSpLocks noChangeShapeType="1"/>
          </p:cNvCxnSpPr>
          <p:nvPr/>
        </p:nvCxnSpPr>
        <p:spPr bwMode="auto">
          <a:xfrm flipH="1" flipV="1">
            <a:off x="1943100" y="3184525"/>
            <a:ext cx="0" cy="274320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cxnSp>
        <p:nvCxnSpPr>
          <p:cNvPr id="51206" name="Straight Connector 24"/>
          <p:cNvCxnSpPr>
            <a:cxnSpLocks noChangeShapeType="1"/>
          </p:cNvCxnSpPr>
          <p:nvPr/>
        </p:nvCxnSpPr>
        <p:spPr bwMode="auto">
          <a:xfrm flipV="1">
            <a:off x="1779588" y="5743575"/>
            <a:ext cx="5745162" cy="0"/>
          </a:xfrm>
          <a:prstGeom prst="line">
            <a:avLst/>
          </a:prstGeom>
          <a:noFill/>
          <a:ln w="50800">
            <a:solidFill>
              <a:srgbClr val="1ED592"/>
            </a:solidFill>
            <a:round/>
            <a:headEnd/>
            <a:tailEnd type="stealth" w="lg" len="lg"/>
          </a:ln>
        </p:spPr>
      </p:cxnSp>
      <p:grpSp>
        <p:nvGrpSpPr>
          <p:cNvPr id="2" name="Group 16"/>
          <p:cNvGrpSpPr>
            <a:grpSpLocks/>
          </p:cNvGrpSpPr>
          <p:nvPr/>
        </p:nvGrpSpPr>
        <p:grpSpPr bwMode="auto">
          <a:xfrm flipH="1">
            <a:off x="5751513" y="1866900"/>
            <a:ext cx="368300" cy="365125"/>
            <a:chOff x="2971271" y="1857025"/>
            <a:chExt cx="367377" cy="365631"/>
          </a:xfrm>
        </p:grpSpPr>
        <p:sp>
          <p:nvSpPr>
            <p:cNvPr id="51219" name="Oval 18"/>
            <p:cNvSpPr>
              <a:spLocks noChangeArrowheads="1"/>
            </p:cNvSpPr>
            <p:nvPr/>
          </p:nvSpPr>
          <p:spPr bwMode="auto">
            <a:xfrm>
              <a:off x="2973033" y="1857025"/>
              <a:ext cx="365615" cy="3656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0" name="Freeform 20"/>
            <p:cNvSpPr>
              <a:spLocks noChangeArrowheads="1"/>
            </p:cNvSpPr>
            <p:nvPr/>
          </p:nvSpPr>
          <p:spPr bwMode="auto">
            <a:xfrm>
              <a:off x="2971271" y="1857375"/>
              <a:ext cx="258762" cy="364596"/>
            </a:xfrm>
            <a:custGeom>
              <a:avLst/>
              <a:gdLst>
                <a:gd name="T0" fmla="*/ 162454 w 258762"/>
                <a:gd name="T1" fmla="*/ 0 h 364596"/>
                <a:gd name="T2" fmla="*/ 86254 w 258762"/>
                <a:gd name="T3" fmla="*/ 28575 h 364596"/>
                <a:gd name="T4" fmla="*/ 54504 w 258762"/>
                <a:gd name="T5" fmla="*/ 63500 h 364596"/>
                <a:gd name="T6" fmla="*/ 19579 w 258762"/>
                <a:gd name="T7" fmla="*/ 114300 h 364596"/>
                <a:gd name="T8" fmla="*/ 529 w 258762"/>
                <a:gd name="T9" fmla="*/ 171450 h 364596"/>
                <a:gd name="T10" fmla="*/ 16404 w 258762"/>
                <a:gd name="T11" fmla="*/ 241300 h 364596"/>
                <a:gd name="T12" fmla="*/ 57679 w 258762"/>
                <a:gd name="T13" fmla="*/ 307975 h 364596"/>
                <a:gd name="T14" fmla="*/ 111654 w 258762"/>
                <a:gd name="T15" fmla="*/ 346075 h 364596"/>
                <a:gd name="T16" fmla="*/ 165629 w 258762"/>
                <a:gd name="T17" fmla="*/ 361950 h 364596"/>
                <a:gd name="T18" fmla="*/ 210079 w 258762"/>
                <a:gd name="T19" fmla="*/ 361950 h 364596"/>
                <a:gd name="T20" fmla="*/ 248179 w 258762"/>
                <a:gd name="T21" fmla="*/ 349250 h 364596"/>
                <a:gd name="T22" fmla="*/ 146579 w 258762"/>
                <a:gd name="T23" fmla="*/ 333375 h 364596"/>
                <a:gd name="T24" fmla="*/ 60854 w 258762"/>
                <a:gd name="T25" fmla="*/ 244475 h 364596"/>
                <a:gd name="T26" fmla="*/ 44979 w 258762"/>
                <a:gd name="T27" fmla="*/ 161925 h 364596"/>
                <a:gd name="T28" fmla="*/ 70379 w 258762"/>
                <a:gd name="T29" fmla="*/ 82550 h 364596"/>
                <a:gd name="T30" fmla="*/ 111654 w 258762"/>
                <a:gd name="T31" fmla="*/ 28575 h 364596"/>
                <a:gd name="T32" fmla="*/ 162454 w 258762"/>
                <a:gd name="T33" fmla="*/ 0 h 3645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8762"/>
                <a:gd name="T52" fmla="*/ 0 h 364596"/>
                <a:gd name="T53" fmla="*/ 258762 w 258762"/>
                <a:gd name="T54" fmla="*/ 364596 h 3645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8762" h="364596">
                  <a:moveTo>
                    <a:pt x="162454" y="0"/>
                  </a:moveTo>
                  <a:cubicBezTo>
                    <a:pt x="158221" y="0"/>
                    <a:pt x="104246" y="17992"/>
                    <a:pt x="86254" y="28575"/>
                  </a:cubicBezTo>
                  <a:cubicBezTo>
                    <a:pt x="68262" y="39158"/>
                    <a:pt x="65617" y="49213"/>
                    <a:pt x="54504" y="63500"/>
                  </a:cubicBezTo>
                  <a:cubicBezTo>
                    <a:pt x="43392" y="77788"/>
                    <a:pt x="28575" y="96308"/>
                    <a:pt x="19579" y="114300"/>
                  </a:cubicBezTo>
                  <a:cubicBezTo>
                    <a:pt x="10583" y="132292"/>
                    <a:pt x="1058" y="150283"/>
                    <a:pt x="529" y="171450"/>
                  </a:cubicBezTo>
                  <a:cubicBezTo>
                    <a:pt x="0" y="192617"/>
                    <a:pt x="6879" y="218546"/>
                    <a:pt x="16404" y="241300"/>
                  </a:cubicBezTo>
                  <a:cubicBezTo>
                    <a:pt x="25929" y="264054"/>
                    <a:pt x="41804" y="290513"/>
                    <a:pt x="57679" y="307975"/>
                  </a:cubicBezTo>
                  <a:cubicBezTo>
                    <a:pt x="73554" y="325437"/>
                    <a:pt x="93662" y="337079"/>
                    <a:pt x="111654" y="346075"/>
                  </a:cubicBezTo>
                  <a:cubicBezTo>
                    <a:pt x="129646" y="355071"/>
                    <a:pt x="149225" y="359304"/>
                    <a:pt x="165629" y="361950"/>
                  </a:cubicBezTo>
                  <a:cubicBezTo>
                    <a:pt x="182033" y="364596"/>
                    <a:pt x="196321" y="364067"/>
                    <a:pt x="210079" y="361950"/>
                  </a:cubicBezTo>
                  <a:cubicBezTo>
                    <a:pt x="223837" y="359833"/>
                    <a:pt x="258762" y="354013"/>
                    <a:pt x="248179" y="349250"/>
                  </a:cubicBezTo>
                  <a:cubicBezTo>
                    <a:pt x="237596" y="344488"/>
                    <a:pt x="177800" y="350837"/>
                    <a:pt x="146579" y="333375"/>
                  </a:cubicBezTo>
                  <a:cubicBezTo>
                    <a:pt x="115358" y="315913"/>
                    <a:pt x="77787" y="273050"/>
                    <a:pt x="60854" y="244475"/>
                  </a:cubicBezTo>
                  <a:cubicBezTo>
                    <a:pt x="43921" y="215900"/>
                    <a:pt x="43392" y="188912"/>
                    <a:pt x="44979" y="161925"/>
                  </a:cubicBezTo>
                  <a:cubicBezTo>
                    <a:pt x="46566" y="134938"/>
                    <a:pt x="59267" y="104775"/>
                    <a:pt x="70379" y="82550"/>
                  </a:cubicBezTo>
                  <a:cubicBezTo>
                    <a:pt x="81491" y="60325"/>
                    <a:pt x="97896" y="41804"/>
                    <a:pt x="111654" y="28575"/>
                  </a:cubicBezTo>
                  <a:cubicBezTo>
                    <a:pt x="125412" y="15346"/>
                    <a:pt x="166687" y="0"/>
                    <a:pt x="162454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210" name="Freeform 33"/>
          <p:cNvSpPr>
            <a:spLocks noChangeArrowheads="1"/>
          </p:cNvSpPr>
          <p:nvPr/>
        </p:nvSpPr>
        <p:spPr bwMode="auto">
          <a:xfrm>
            <a:off x="3500438" y="3446463"/>
            <a:ext cx="1104900" cy="966787"/>
          </a:xfrm>
          <a:custGeom>
            <a:avLst/>
            <a:gdLst>
              <a:gd name="T0" fmla="*/ 0 w 1104564"/>
              <a:gd name="T1" fmla="*/ 643248 h 965803"/>
              <a:gd name="T2" fmla="*/ 359805 w 1104564"/>
              <a:gd name="T3" fmla="*/ 0 h 965803"/>
              <a:gd name="T4" fmla="*/ 359805 w 1104564"/>
              <a:gd name="T5" fmla="*/ 0 h 965803"/>
              <a:gd name="T6" fmla="*/ 1111642 w 1104564"/>
              <a:gd name="T7" fmla="*/ 986677 h 965803"/>
              <a:gd name="T8" fmla="*/ 0 60000 65536"/>
              <a:gd name="T9" fmla="*/ 0 60000 65536"/>
              <a:gd name="T10" fmla="*/ 0 60000 65536"/>
              <a:gd name="T11" fmla="*/ 0 60000 65536"/>
              <a:gd name="T12" fmla="*/ 0 w 1104564"/>
              <a:gd name="T13" fmla="*/ 0 h 965803"/>
              <a:gd name="T14" fmla="*/ 1104564 w 1104564"/>
              <a:gd name="T15" fmla="*/ 965803 h 9658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564" h="965803">
                <a:moveTo>
                  <a:pt x="0" y="629639"/>
                </a:moveTo>
                <a:lnTo>
                  <a:pt x="357516" y="0"/>
                </a:lnTo>
                <a:lnTo>
                  <a:pt x="1104564" y="965803"/>
                </a:lnTo>
              </a:path>
            </a:pathLst>
          </a:custGeom>
          <a:noFill/>
          <a:ln w="76200">
            <a:solidFill>
              <a:srgbClr val="FF0000"/>
            </a:solidFill>
            <a:bevel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1" name="Freeform 35"/>
          <p:cNvSpPr>
            <a:spLocks noChangeArrowheads="1"/>
          </p:cNvSpPr>
          <p:nvPr/>
        </p:nvSpPr>
        <p:spPr bwMode="auto">
          <a:xfrm flipH="1" flipV="1">
            <a:off x="4608513" y="4410075"/>
            <a:ext cx="1103312" cy="966788"/>
          </a:xfrm>
          <a:custGeom>
            <a:avLst/>
            <a:gdLst>
              <a:gd name="T0" fmla="*/ 0 w 1104564"/>
              <a:gd name="T1" fmla="*/ 643261 h 965803"/>
              <a:gd name="T2" fmla="*/ 349103 w 1104564"/>
              <a:gd name="T3" fmla="*/ 0 h 965803"/>
              <a:gd name="T4" fmla="*/ 349103 w 1104564"/>
              <a:gd name="T5" fmla="*/ 0 h 965803"/>
              <a:gd name="T6" fmla="*/ 1078568 w 1104564"/>
              <a:gd name="T7" fmla="*/ 986698 h 965803"/>
              <a:gd name="T8" fmla="*/ 0 60000 65536"/>
              <a:gd name="T9" fmla="*/ 0 60000 65536"/>
              <a:gd name="T10" fmla="*/ 0 60000 65536"/>
              <a:gd name="T11" fmla="*/ 0 60000 65536"/>
              <a:gd name="T12" fmla="*/ 0 w 1104564"/>
              <a:gd name="T13" fmla="*/ 0 h 965803"/>
              <a:gd name="T14" fmla="*/ 1104564 w 1104564"/>
              <a:gd name="T15" fmla="*/ 965803 h 9658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564" h="965803">
                <a:moveTo>
                  <a:pt x="0" y="629639"/>
                </a:moveTo>
                <a:lnTo>
                  <a:pt x="357516" y="0"/>
                </a:lnTo>
                <a:lnTo>
                  <a:pt x="1104564" y="965803"/>
                </a:lnTo>
              </a:path>
            </a:pathLst>
          </a:custGeom>
          <a:noFill/>
          <a:ln w="76200">
            <a:solidFill>
              <a:srgbClr val="008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1212" name="Straight Connector 34"/>
          <p:cNvCxnSpPr>
            <a:cxnSpLocks noChangeShapeType="1"/>
          </p:cNvCxnSpPr>
          <p:nvPr/>
        </p:nvCxnSpPr>
        <p:spPr bwMode="auto">
          <a:xfrm>
            <a:off x="2609850" y="3797300"/>
            <a:ext cx="889000" cy="284163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1213" name="Straight Connector 35"/>
          <p:cNvCxnSpPr>
            <a:cxnSpLocks noChangeShapeType="1"/>
          </p:cNvCxnSpPr>
          <p:nvPr/>
        </p:nvCxnSpPr>
        <p:spPr bwMode="auto">
          <a:xfrm rot="1011015">
            <a:off x="5686425" y="4899025"/>
            <a:ext cx="933450" cy="9525"/>
          </a:xfrm>
          <a:prstGeom prst="line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1214" name="Straight Arrow Connector 15"/>
          <p:cNvCxnSpPr>
            <a:cxnSpLocks noChangeShapeType="1"/>
          </p:cNvCxnSpPr>
          <p:nvPr/>
        </p:nvCxnSpPr>
        <p:spPr bwMode="auto">
          <a:xfrm flipV="1">
            <a:off x="6457950" y="1965325"/>
            <a:ext cx="457200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cxnSp>
        <p:nvCxnSpPr>
          <p:cNvPr id="51215" name="Straight Arrow Connector 16"/>
          <p:cNvCxnSpPr>
            <a:cxnSpLocks noChangeShapeType="1"/>
          </p:cNvCxnSpPr>
          <p:nvPr/>
        </p:nvCxnSpPr>
        <p:spPr bwMode="auto">
          <a:xfrm rot="10800000" flipV="1">
            <a:off x="2351088" y="727075"/>
            <a:ext cx="422275" cy="3810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stealth" w="lg" len="lg"/>
          </a:ln>
        </p:spPr>
      </p:cxn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230188" y="3098800"/>
            <a:ext cx="14351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>
                <a:solidFill>
                  <a:srgbClr val="1ED592"/>
                </a:solidFill>
              </a:rPr>
              <a:t>Doppler shift</a:t>
            </a:r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7627938" y="5445125"/>
            <a:ext cx="102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1ED592"/>
                </a:solidFill>
              </a:rPr>
              <a:t>Time</a:t>
            </a:r>
          </a:p>
        </p:txBody>
      </p:sp>
      <p:sp>
        <p:nvSpPr>
          <p:cNvPr id="23" name="Freeform 24"/>
          <p:cNvSpPr>
            <a:spLocks noChangeArrowheads="1"/>
          </p:cNvSpPr>
          <p:nvPr/>
        </p:nvSpPr>
        <p:spPr bwMode="auto">
          <a:xfrm rot="919346">
            <a:off x="3459163" y="1058863"/>
            <a:ext cx="2216150" cy="708025"/>
          </a:xfrm>
          <a:custGeom>
            <a:avLst/>
            <a:gdLst>
              <a:gd name="T0" fmla="*/ 0 w 2060575"/>
              <a:gd name="T1" fmla="*/ 635000 h 708025"/>
              <a:gd name="T2" fmla="*/ 114556 w 2060575"/>
              <a:gd name="T3" fmla="*/ 679450 h 708025"/>
              <a:gd name="T4" fmla="*/ 515508 w 2060575"/>
              <a:gd name="T5" fmla="*/ 704850 h 708025"/>
              <a:gd name="T6" fmla="*/ 1126484 w 2060575"/>
              <a:gd name="T7" fmla="*/ 698500 h 708025"/>
              <a:gd name="T8" fmla="*/ 1756545 w 2060575"/>
              <a:gd name="T9" fmla="*/ 660400 h 708025"/>
              <a:gd name="T10" fmla="*/ 2596636 w 2060575"/>
              <a:gd name="T11" fmla="*/ 603250 h 708025"/>
              <a:gd name="T12" fmla="*/ 3398541 w 2060575"/>
              <a:gd name="T13" fmla="*/ 520700 h 708025"/>
              <a:gd name="T14" fmla="*/ 4429555 w 2060575"/>
              <a:gd name="T15" fmla="*/ 400050 h 708025"/>
              <a:gd name="T16" fmla="*/ 5078721 w 2060575"/>
              <a:gd name="T17" fmla="*/ 304800 h 708025"/>
              <a:gd name="T18" fmla="*/ 5632412 w 2060575"/>
              <a:gd name="T19" fmla="*/ 209550 h 708025"/>
              <a:gd name="T20" fmla="*/ 5995174 w 2060575"/>
              <a:gd name="T21" fmla="*/ 120650 h 708025"/>
              <a:gd name="T22" fmla="*/ 6128828 w 2060575"/>
              <a:gd name="T23" fmla="*/ 63500 h 708025"/>
              <a:gd name="T24" fmla="*/ 6186104 w 2060575"/>
              <a:gd name="T25" fmla="*/ 12700 h 708025"/>
              <a:gd name="T26" fmla="*/ 6186104 w 2060575"/>
              <a:gd name="T27" fmla="*/ 0 h 7080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60575"/>
              <a:gd name="T43" fmla="*/ 0 h 708025"/>
              <a:gd name="T44" fmla="*/ 2060575 w 2060575"/>
              <a:gd name="T45" fmla="*/ 708025 h 7080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60575" h="708025">
                <a:moveTo>
                  <a:pt x="0" y="635000"/>
                </a:moveTo>
                <a:cubicBezTo>
                  <a:pt x="4762" y="651404"/>
                  <a:pt x="9525" y="667808"/>
                  <a:pt x="38100" y="679450"/>
                </a:cubicBezTo>
                <a:cubicBezTo>
                  <a:pt x="66675" y="691092"/>
                  <a:pt x="115358" y="701675"/>
                  <a:pt x="171450" y="704850"/>
                </a:cubicBezTo>
                <a:cubicBezTo>
                  <a:pt x="227542" y="708025"/>
                  <a:pt x="305858" y="705908"/>
                  <a:pt x="374650" y="698500"/>
                </a:cubicBezTo>
                <a:cubicBezTo>
                  <a:pt x="443442" y="691092"/>
                  <a:pt x="584200" y="660400"/>
                  <a:pt x="584200" y="660400"/>
                </a:cubicBezTo>
                <a:cubicBezTo>
                  <a:pt x="665692" y="644525"/>
                  <a:pt x="772583" y="626533"/>
                  <a:pt x="863600" y="603250"/>
                </a:cubicBezTo>
                <a:cubicBezTo>
                  <a:pt x="954617" y="579967"/>
                  <a:pt x="1028700" y="554567"/>
                  <a:pt x="1130300" y="520700"/>
                </a:cubicBezTo>
                <a:cubicBezTo>
                  <a:pt x="1231900" y="486833"/>
                  <a:pt x="1380067" y="436033"/>
                  <a:pt x="1473200" y="400050"/>
                </a:cubicBezTo>
                <a:cubicBezTo>
                  <a:pt x="1566333" y="364067"/>
                  <a:pt x="1622425" y="336550"/>
                  <a:pt x="1689100" y="304800"/>
                </a:cubicBezTo>
                <a:cubicBezTo>
                  <a:pt x="1755775" y="273050"/>
                  <a:pt x="1822450" y="240242"/>
                  <a:pt x="1873250" y="209550"/>
                </a:cubicBezTo>
                <a:cubicBezTo>
                  <a:pt x="1924050" y="178858"/>
                  <a:pt x="1966383" y="144992"/>
                  <a:pt x="1993900" y="120650"/>
                </a:cubicBezTo>
                <a:cubicBezTo>
                  <a:pt x="2021417" y="96308"/>
                  <a:pt x="2027767" y="81492"/>
                  <a:pt x="2038350" y="63500"/>
                </a:cubicBezTo>
                <a:cubicBezTo>
                  <a:pt x="2048933" y="45508"/>
                  <a:pt x="2054225" y="23283"/>
                  <a:pt x="2057400" y="12700"/>
                </a:cubicBezTo>
                <a:cubicBezTo>
                  <a:pt x="2060575" y="2117"/>
                  <a:pt x="2057400" y="0"/>
                  <a:pt x="2057400" y="0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4" name="Straight Arrow Connector 19"/>
          <p:cNvCxnSpPr>
            <a:cxnSpLocks noChangeShapeType="1"/>
          </p:cNvCxnSpPr>
          <p:nvPr/>
        </p:nvCxnSpPr>
        <p:spPr bwMode="auto">
          <a:xfrm flipV="1">
            <a:off x="4388270" y="1605839"/>
            <a:ext cx="420298" cy="166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ossiter_fig2.jpg                                              000B462DMacintosh HD                   BCFB4E1D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488" y="398463"/>
            <a:ext cx="8226425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Oval 4"/>
          <p:cNvSpPr>
            <a:spLocks noChangeAspect="1" noChangeArrowheads="1"/>
          </p:cNvSpPr>
          <p:nvPr/>
        </p:nvSpPr>
        <p:spPr bwMode="auto">
          <a:xfrm>
            <a:off x="1071563" y="1408113"/>
            <a:ext cx="1554162" cy="1555750"/>
          </a:xfrm>
          <a:prstGeom prst="ellipse">
            <a:avLst/>
          </a:prstGeom>
          <a:gradFill rotWithShape="0">
            <a:gsLst>
              <a:gs pos="0">
                <a:srgbClr val="0093D3"/>
              </a:gs>
              <a:gs pos="100000">
                <a:srgbClr val="FF0000"/>
              </a:gs>
            </a:gsLst>
            <a:lin ang="0" scaled="1"/>
          </a:gra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696913" y="2571750"/>
            <a:ext cx="2341562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Oval 6"/>
          <p:cNvSpPr>
            <a:spLocks noChangeAspect="1" noChangeArrowheads="1"/>
          </p:cNvSpPr>
          <p:nvPr/>
        </p:nvSpPr>
        <p:spPr bwMode="auto">
          <a:xfrm>
            <a:off x="3806825" y="1412875"/>
            <a:ext cx="1554163" cy="1555750"/>
          </a:xfrm>
          <a:prstGeom prst="ellipse">
            <a:avLst/>
          </a:prstGeom>
          <a:gradFill rotWithShape="0">
            <a:gsLst>
              <a:gs pos="0">
                <a:srgbClr val="0093D3"/>
              </a:gs>
              <a:gs pos="100000">
                <a:srgbClr val="FF0000"/>
              </a:gs>
            </a:gsLst>
            <a:lin ang="0" scaled="1"/>
          </a:gra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V="1">
            <a:off x="3832225" y="1927225"/>
            <a:ext cx="1979613" cy="11620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4" name="Oval 8"/>
          <p:cNvSpPr>
            <a:spLocks noChangeAspect="1" noChangeArrowheads="1"/>
          </p:cNvSpPr>
          <p:nvPr/>
        </p:nvSpPr>
        <p:spPr bwMode="auto">
          <a:xfrm>
            <a:off x="6550025" y="1416050"/>
            <a:ext cx="1554163" cy="1555750"/>
          </a:xfrm>
          <a:prstGeom prst="ellipse">
            <a:avLst/>
          </a:prstGeom>
          <a:gradFill rotWithShape="0">
            <a:gsLst>
              <a:gs pos="0">
                <a:srgbClr val="0093D3"/>
              </a:gs>
              <a:gs pos="100000">
                <a:srgbClr val="FF0000"/>
              </a:gs>
            </a:gsLst>
            <a:lin ang="0" scaled="1"/>
          </a:gra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flipV="1">
            <a:off x="7100888" y="1327150"/>
            <a:ext cx="1165225" cy="20478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6" name="Oval 10"/>
          <p:cNvSpPr>
            <a:spLocks noChangeAspect="1" noChangeArrowheads="1"/>
          </p:cNvSpPr>
          <p:nvPr/>
        </p:nvSpPr>
        <p:spPr bwMode="auto">
          <a:xfrm>
            <a:off x="1752600" y="2478088"/>
            <a:ext cx="219075" cy="21748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7" name="Oval 11"/>
          <p:cNvSpPr>
            <a:spLocks noChangeAspect="1" noChangeArrowheads="1"/>
          </p:cNvSpPr>
          <p:nvPr/>
        </p:nvSpPr>
        <p:spPr bwMode="auto">
          <a:xfrm>
            <a:off x="4673600" y="2419350"/>
            <a:ext cx="219075" cy="217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8" name="Oval 12"/>
          <p:cNvSpPr>
            <a:spLocks noChangeAspect="1" noChangeArrowheads="1"/>
          </p:cNvSpPr>
          <p:nvPr/>
        </p:nvSpPr>
        <p:spPr bwMode="auto">
          <a:xfrm>
            <a:off x="7564438" y="2260600"/>
            <a:ext cx="219075" cy="217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9" name="Rectangle 14"/>
          <p:cNvSpPr>
            <a:spLocks noChangeArrowheads="1"/>
          </p:cNvSpPr>
          <p:nvPr/>
        </p:nvSpPr>
        <p:spPr bwMode="auto">
          <a:xfrm>
            <a:off x="1955800" y="3022600"/>
            <a:ext cx="1028700" cy="177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4686300" y="3022600"/>
            <a:ext cx="1168400" cy="203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1" name="Rectangle 16"/>
          <p:cNvSpPr>
            <a:spLocks noChangeArrowheads="1"/>
          </p:cNvSpPr>
          <p:nvPr/>
        </p:nvSpPr>
        <p:spPr bwMode="auto">
          <a:xfrm>
            <a:off x="7454900" y="3009900"/>
            <a:ext cx="1143000" cy="177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2" name="Text Box 4"/>
          <p:cNvSpPr txBox="1">
            <a:spLocks noChangeArrowheads="1"/>
          </p:cNvSpPr>
          <p:nvPr/>
        </p:nvSpPr>
        <p:spPr bwMode="auto">
          <a:xfrm>
            <a:off x="366713" y="6424613"/>
            <a:ext cx="8418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solidFill>
                  <a:schemeClr val="bg1"/>
                </a:solidFill>
              </a:rPr>
              <a:t>Queloz</a:t>
            </a:r>
            <a:r>
              <a:rPr lang="en-US" sz="1800" dirty="0">
                <a:solidFill>
                  <a:schemeClr val="bg1"/>
                </a:solidFill>
              </a:rPr>
              <a:t> et al. (2000); </a:t>
            </a:r>
            <a:r>
              <a:rPr lang="en-US" sz="1800" dirty="0" err="1">
                <a:solidFill>
                  <a:schemeClr val="bg1"/>
                </a:solidFill>
              </a:rPr>
              <a:t>Ohta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Taruya</a:t>
            </a:r>
            <a:r>
              <a:rPr lang="en-US" sz="1800" dirty="0" smtClean="0">
                <a:solidFill>
                  <a:schemeClr val="bg1"/>
                </a:solidFill>
              </a:rPr>
              <a:t>, &amp; </a:t>
            </a:r>
            <a:r>
              <a:rPr lang="en-US" sz="1800" dirty="0" err="1" smtClean="0">
                <a:solidFill>
                  <a:schemeClr val="bg1"/>
                </a:solidFill>
              </a:rPr>
              <a:t>Suto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(2005); </a:t>
            </a:r>
            <a:r>
              <a:rPr lang="en-US" sz="1800" dirty="0" smtClean="0">
                <a:solidFill>
                  <a:schemeClr val="bg1"/>
                </a:solidFill>
              </a:rPr>
              <a:t>Gaudi</a:t>
            </a:r>
            <a:r>
              <a:rPr lang="en-US" dirty="0" smtClean="0">
                <a:solidFill>
                  <a:schemeClr val="bg1"/>
                </a:solidFill>
              </a:rPr>
              <a:t> &amp;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Winn (2007)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135770"/>
            <a:ext cx="8229600" cy="95280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Measuring the stellar obliquity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ossiter-01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475" y="842682"/>
            <a:ext cx="2049182" cy="4129412"/>
          </a:xfrm>
          <a:prstGeom prst="rect">
            <a:avLst/>
          </a:prstGeom>
        </p:spPr>
      </p:pic>
      <p:pic>
        <p:nvPicPr>
          <p:cNvPr id="54274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422" y="3441700"/>
            <a:ext cx="48895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1029"/>
          <p:cNvSpPr>
            <a:spLocks noChangeArrowheads="1"/>
          </p:cNvSpPr>
          <p:nvPr/>
        </p:nvSpPr>
        <p:spPr bwMode="auto">
          <a:xfrm>
            <a:off x="1444822" y="6813550"/>
            <a:ext cx="3736975" cy="179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Text Box 1031"/>
          <p:cNvSpPr txBox="1">
            <a:spLocks noChangeArrowheads="1"/>
          </p:cNvSpPr>
          <p:nvPr/>
        </p:nvSpPr>
        <p:spPr bwMode="auto">
          <a:xfrm>
            <a:off x="7466489" y="4418853"/>
            <a:ext cx="1860550" cy="1200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Dean McLaughlin </a:t>
            </a:r>
            <a:r>
              <a:rPr lang="en-US" sz="2400" dirty="0"/>
              <a:t>(</a:t>
            </a:r>
            <a:r>
              <a:rPr lang="en-US" sz="2000" dirty="0" smtClean="0"/>
              <a:t>1901-1965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54277" name="Text Box 1033"/>
          <p:cNvSpPr txBox="1">
            <a:spLocks noChangeArrowheads="1"/>
          </p:cNvSpPr>
          <p:nvPr/>
        </p:nvSpPr>
        <p:spPr bwMode="auto">
          <a:xfrm>
            <a:off x="1047573" y="3654426"/>
            <a:ext cx="78273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err="1">
                <a:solidFill>
                  <a:srgbClr val="FF0031"/>
                </a:solidFill>
              </a:rPr>
              <a:t>Algol</a:t>
            </a:r>
            <a:endParaRPr lang="en-US" dirty="0">
              <a:solidFill>
                <a:srgbClr val="FF0031"/>
              </a:solidFill>
            </a:endParaRPr>
          </a:p>
        </p:txBody>
      </p:sp>
      <p:sp>
        <p:nvSpPr>
          <p:cNvPr id="54278" name="Text Box 1026"/>
          <p:cNvSpPr txBox="1">
            <a:spLocks noChangeArrowheads="1"/>
          </p:cNvSpPr>
          <p:nvPr/>
        </p:nvSpPr>
        <p:spPr bwMode="auto">
          <a:xfrm>
            <a:off x="0" y="4192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0A00C7"/>
                </a:solidFill>
                <a:latin typeface="Calibri"/>
              </a:rPr>
              <a:t>The </a:t>
            </a:r>
            <a:r>
              <a:rPr lang="en-US" sz="3600" dirty="0" err="1">
                <a:solidFill>
                  <a:srgbClr val="0A00C7"/>
                </a:solidFill>
                <a:latin typeface="Calibri"/>
              </a:rPr>
              <a:t>Rossiter</a:t>
            </a:r>
            <a:r>
              <a:rPr lang="en-US" sz="3600" dirty="0">
                <a:solidFill>
                  <a:srgbClr val="0A00C7"/>
                </a:solidFill>
                <a:latin typeface="Calibri"/>
              </a:rPr>
              <a:t>-McLaughlin effect</a:t>
            </a:r>
          </a:p>
        </p:txBody>
      </p:sp>
      <p:pic>
        <p:nvPicPr>
          <p:cNvPr id="54279" name="Picture 11" descr="rossiter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5072" y="774700"/>
            <a:ext cx="421481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2" descr="rossiter3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272" y="763588"/>
            <a:ext cx="89376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1" name="Text Box 1032"/>
          <p:cNvSpPr txBox="1">
            <a:spLocks noChangeArrowheads="1"/>
          </p:cNvSpPr>
          <p:nvPr/>
        </p:nvSpPr>
        <p:spPr bwMode="auto">
          <a:xfrm>
            <a:off x="1007138" y="1284755"/>
            <a:ext cx="89040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err="1">
                <a:solidFill>
                  <a:srgbClr val="FF0031"/>
                </a:solidFill>
                <a:latin typeface="Symbol" charset="2"/>
              </a:rPr>
              <a:t>b</a:t>
            </a:r>
            <a:r>
              <a:rPr lang="en-US" dirty="0">
                <a:solidFill>
                  <a:srgbClr val="FF0031"/>
                </a:solidFill>
              </a:rPr>
              <a:t> </a:t>
            </a:r>
            <a:r>
              <a:rPr lang="en-US" dirty="0" err="1">
                <a:solidFill>
                  <a:srgbClr val="FF0031"/>
                </a:solidFill>
              </a:rPr>
              <a:t>Lyrae</a:t>
            </a:r>
            <a:endParaRPr lang="en-US" dirty="0">
              <a:solidFill>
                <a:srgbClr val="FF0031"/>
              </a:solidFill>
            </a:endParaRPr>
          </a:p>
        </p:txBody>
      </p:sp>
      <p:pic>
        <p:nvPicPr>
          <p:cNvPr id="13" name="Picture 12" descr="McLaughlin, Dean Benjamin 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687" y="3541058"/>
            <a:ext cx="2017905" cy="3046693"/>
          </a:xfrm>
          <a:prstGeom prst="rect">
            <a:avLst/>
          </a:prstGeom>
        </p:spPr>
      </p:pic>
      <p:sp>
        <p:nvSpPr>
          <p:cNvPr id="15" name="Text Box 1031"/>
          <p:cNvSpPr txBox="1">
            <a:spLocks noChangeArrowheads="1"/>
          </p:cNvSpPr>
          <p:nvPr/>
        </p:nvSpPr>
        <p:spPr bwMode="auto">
          <a:xfrm>
            <a:off x="7469470" y="1583026"/>
            <a:ext cx="1860550" cy="1200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Richard </a:t>
            </a:r>
            <a:r>
              <a:rPr lang="en-US" sz="2400" dirty="0" err="1" smtClean="0"/>
              <a:t>Rossiter</a:t>
            </a:r>
            <a:r>
              <a:rPr lang="en-US" sz="2400" dirty="0" smtClean="0"/>
              <a:t> (</a:t>
            </a:r>
            <a:r>
              <a:rPr lang="en-US" sz="2000" dirty="0" smtClean="0"/>
              <a:t>1886-1977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hd189733.model.gif    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397" y="329596"/>
            <a:ext cx="8611205" cy="645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526365" y="4654323"/>
            <a:ext cx="115888" cy="147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1525433" y="5161065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err="1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 –1.4° ± 1.1°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11905" y="5620839"/>
            <a:ext cx="2842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Winn et al. (2006)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2760" y="-60475"/>
            <a:ext cx="517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</a:rPr>
              <a:t>Low obliquity</a:t>
            </a:r>
            <a:endParaRPr lang="en-US" sz="3600" dirty="0">
              <a:solidFill>
                <a:srgbClr val="000090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6097182" y="2437191"/>
            <a:ext cx="2443238" cy="2309703"/>
            <a:chOff x="8697660" y="2322286"/>
            <a:chExt cx="2443238" cy="2309703"/>
          </a:xfrm>
        </p:grpSpPr>
        <p:sp>
          <p:nvSpPr>
            <p:cNvPr id="12" name="Rectangle 11"/>
            <p:cNvSpPr/>
            <p:nvPr/>
          </p:nvSpPr>
          <p:spPr>
            <a:xfrm>
              <a:off x="8697660" y="2322286"/>
              <a:ext cx="2443238" cy="230970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7"/>
            <p:cNvSpPr>
              <a:spLocks noChangeAspect="1" noChangeArrowheads="1"/>
            </p:cNvSpPr>
            <p:nvPr/>
          </p:nvSpPr>
          <p:spPr bwMode="auto">
            <a:xfrm>
              <a:off x="9144000" y="2896323"/>
              <a:ext cx="1554163" cy="1555750"/>
            </a:xfrm>
            <a:prstGeom prst="ellipse">
              <a:avLst/>
            </a:prstGeom>
            <a:gradFill rotWithShape="0">
              <a:gsLst>
                <a:gs pos="0">
                  <a:srgbClr val="0093D3"/>
                </a:gs>
                <a:gs pos="100000">
                  <a:srgbClr val="FF0000"/>
                </a:gs>
              </a:gsLst>
              <a:lin ang="0" scaled="1"/>
            </a:gra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u="sng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rot="2726082" flipV="1">
              <a:off x="9140105" y="2461046"/>
              <a:ext cx="1570445" cy="155998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spect="1" noChangeArrowheads="1"/>
            </p:cNvSpPr>
            <p:nvPr/>
          </p:nvSpPr>
          <p:spPr bwMode="auto">
            <a:xfrm>
              <a:off x="9818688" y="3134748"/>
              <a:ext cx="219075" cy="21748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u="sng"/>
            </a:p>
          </p:txBody>
        </p:sp>
        <p:sp>
          <p:nvSpPr>
            <p:cNvPr id="31748" name="Text Box 4"/>
            <p:cNvSpPr txBox="1">
              <a:spLocks noChangeArrowheads="1"/>
            </p:cNvSpPr>
            <p:nvPr/>
          </p:nvSpPr>
          <p:spPr bwMode="auto">
            <a:xfrm>
              <a:off x="9016750" y="2342773"/>
              <a:ext cx="1761296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>
                  <a:solidFill>
                    <a:srgbClr val="FF0002"/>
                  </a:solidFill>
                </a:rPr>
                <a:t>HD 189733</a:t>
              </a:r>
            </a:p>
          </p:txBody>
        </p:sp>
      </p:grpSp>
      <p:sp>
        <p:nvSpPr>
          <p:cNvPr id="14" name="Freeform 13"/>
          <p:cNvSpPr/>
          <p:nvPr/>
        </p:nvSpPr>
        <p:spPr>
          <a:xfrm rot="21540000">
            <a:off x="6563838" y="3774180"/>
            <a:ext cx="1524000" cy="170066"/>
          </a:xfrm>
          <a:custGeom>
            <a:avLst/>
            <a:gdLst>
              <a:gd name="connsiteX0" fmla="*/ 0 w 1524000"/>
              <a:gd name="connsiteY0" fmla="*/ 0 h 170066"/>
              <a:gd name="connsiteX1" fmla="*/ 195385 w 1524000"/>
              <a:gd name="connsiteY1" fmla="*/ 91179 h 170066"/>
              <a:gd name="connsiteX2" fmla="*/ 521026 w 1524000"/>
              <a:gd name="connsiteY2" fmla="*/ 156307 h 170066"/>
              <a:gd name="connsiteX3" fmla="*/ 859693 w 1524000"/>
              <a:gd name="connsiteY3" fmla="*/ 169333 h 170066"/>
              <a:gd name="connsiteX4" fmla="*/ 1126718 w 1524000"/>
              <a:gd name="connsiteY4" fmla="*/ 143282 h 170066"/>
              <a:gd name="connsiteX5" fmla="*/ 1348154 w 1524000"/>
              <a:gd name="connsiteY5" fmla="*/ 110718 h 170066"/>
              <a:gd name="connsiteX6" fmla="*/ 1524000 w 1524000"/>
              <a:gd name="connsiteY6" fmla="*/ 58615 h 17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0" h="170066">
                <a:moveTo>
                  <a:pt x="0" y="0"/>
                </a:moveTo>
                <a:cubicBezTo>
                  <a:pt x="54273" y="32564"/>
                  <a:pt x="108547" y="65128"/>
                  <a:pt x="195385" y="91179"/>
                </a:cubicBezTo>
                <a:cubicBezTo>
                  <a:pt x="282223" y="117230"/>
                  <a:pt x="410308" y="143281"/>
                  <a:pt x="521026" y="156307"/>
                </a:cubicBezTo>
                <a:cubicBezTo>
                  <a:pt x="631744" y="169333"/>
                  <a:pt x="758744" y="171504"/>
                  <a:pt x="859693" y="169333"/>
                </a:cubicBezTo>
                <a:cubicBezTo>
                  <a:pt x="960642" y="167162"/>
                  <a:pt x="1045308" y="153051"/>
                  <a:pt x="1126718" y="143282"/>
                </a:cubicBezTo>
                <a:cubicBezTo>
                  <a:pt x="1208128" y="133513"/>
                  <a:pt x="1281940" y="124829"/>
                  <a:pt x="1348154" y="110718"/>
                </a:cubicBezTo>
                <a:cubicBezTo>
                  <a:pt x="1414368" y="96607"/>
                  <a:pt x="1524000" y="58615"/>
                  <a:pt x="1524000" y="58615"/>
                </a:cubicBezTo>
              </a:path>
            </a:pathLst>
          </a:custGeom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 descr="hat1.model.gif        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357187"/>
            <a:ext cx="8655050" cy="649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441700" y="4618038"/>
            <a:ext cx="115888" cy="147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320800" y="5648325"/>
            <a:ext cx="494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80"/>
                </a:solidFill>
              </a:rPr>
              <a:t>Johnson </a:t>
            </a:r>
            <a:r>
              <a:rPr lang="en-US" sz="1800" dirty="0">
                <a:solidFill>
                  <a:srgbClr val="000080"/>
                </a:solidFill>
              </a:rPr>
              <a:t>et al. (2008)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331913" y="5222344"/>
            <a:ext cx="305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err="1">
                <a:solidFill>
                  <a:srgbClr val="00008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80"/>
                </a:solidFill>
              </a:rPr>
              <a:t> = +3.7° ± 2.1°</a:t>
            </a:r>
          </a:p>
        </p:txBody>
      </p:sp>
      <p:grpSp>
        <p:nvGrpSpPr>
          <p:cNvPr id="8" name="Group 13"/>
          <p:cNvGrpSpPr/>
          <p:nvPr/>
        </p:nvGrpSpPr>
        <p:grpSpPr>
          <a:xfrm>
            <a:off x="6509932" y="2126630"/>
            <a:ext cx="2443238" cy="2309703"/>
            <a:chOff x="8697660" y="2322286"/>
            <a:chExt cx="2443238" cy="2309703"/>
          </a:xfrm>
        </p:grpSpPr>
        <p:sp>
          <p:nvSpPr>
            <p:cNvPr id="9" name="Rectangle 8"/>
            <p:cNvSpPr/>
            <p:nvPr/>
          </p:nvSpPr>
          <p:spPr>
            <a:xfrm>
              <a:off x="8697660" y="2322286"/>
              <a:ext cx="2443238" cy="230970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7"/>
            <p:cNvSpPr>
              <a:spLocks noChangeAspect="1" noChangeArrowheads="1"/>
            </p:cNvSpPr>
            <p:nvPr/>
          </p:nvSpPr>
          <p:spPr bwMode="auto">
            <a:xfrm>
              <a:off x="9144000" y="2896323"/>
              <a:ext cx="1554163" cy="1555750"/>
            </a:xfrm>
            <a:prstGeom prst="ellipse">
              <a:avLst/>
            </a:prstGeom>
            <a:gradFill rotWithShape="0">
              <a:gsLst>
                <a:gs pos="0">
                  <a:srgbClr val="0093D3"/>
                </a:gs>
                <a:gs pos="100000">
                  <a:srgbClr val="FF0000"/>
                </a:gs>
              </a:gsLst>
              <a:lin ang="0" scaled="1"/>
            </a:gra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u="sng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rot="2726082" flipV="1">
              <a:off x="9140105" y="2538690"/>
              <a:ext cx="1570445" cy="155998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9"/>
            <p:cNvSpPr>
              <a:spLocks noChangeAspect="1" noChangeArrowheads="1"/>
            </p:cNvSpPr>
            <p:nvPr/>
          </p:nvSpPr>
          <p:spPr bwMode="auto">
            <a:xfrm>
              <a:off x="9818688" y="3212392"/>
              <a:ext cx="219075" cy="21748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u="sng"/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9016750" y="2342773"/>
              <a:ext cx="1761296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FF0002"/>
                  </a:solidFill>
                </a:rPr>
                <a:t>HAT-P-1</a:t>
              </a:r>
              <a:endParaRPr lang="en-US" sz="2400" b="1" dirty="0">
                <a:solidFill>
                  <a:srgbClr val="FF0002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82760" y="-60475"/>
            <a:ext cx="517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</a:rPr>
              <a:t>Low obliquity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21540000">
            <a:off x="6987171" y="3463735"/>
            <a:ext cx="1524000" cy="170066"/>
          </a:xfrm>
          <a:custGeom>
            <a:avLst/>
            <a:gdLst>
              <a:gd name="connsiteX0" fmla="*/ 0 w 1524000"/>
              <a:gd name="connsiteY0" fmla="*/ 0 h 170066"/>
              <a:gd name="connsiteX1" fmla="*/ 195385 w 1524000"/>
              <a:gd name="connsiteY1" fmla="*/ 91179 h 170066"/>
              <a:gd name="connsiteX2" fmla="*/ 521026 w 1524000"/>
              <a:gd name="connsiteY2" fmla="*/ 156307 h 170066"/>
              <a:gd name="connsiteX3" fmla="*/ 859693 w 1524000"/>
              <a:gd name="connsiteY3" fmla="*/ 169333 h 170066"/>
              <a:gd name="connsiteX4" fmla="*/ 1126718 w 1524000"/>
              <a:gd name="connsiteY4" fmla="*/ 143282 h 170066"/>
              <a:gd name="connsiteX5" fmla="*/ 1348154 w 1524000"/>
              <a:gd name="connsiteY5" fmla="*/ 110718 h 170066"/>
              <a:gd name="connsiteX6" fmla="*/ 1524000 w 1524000"/>
              <a:gd name="connsiteY6" fmla="*/ 58615 h 17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0" h="170066">
                <a:moveTo>
                  <a:pt x="0" y="0"/>
                </a:moveTo>
                <a:cubicBezTo>
                  <a:pt x="54273" y="32564"/>
                  <a:pt x="108547" y="65128"/>
                  <a:pt x="195385" y="91179"/>
                </a:cubicBezTo>
                <a:cubicBezTo>
                  <a:pt x="282223" y="117230"/>
                  <a:pt x="410308" y="143281"/>
                  <a:pt x="521026" y="156307"/>
                </a:cubicBezTo>
                <a:cubicBezTo>
                  <a:pt x="631744" y="169333"/>
                  <a:pt x="758744" y="171504"/>
                  <a:pt x="859693" y="169333"/>
                </a:cubicBezTo>
                <a:cubicBezTo>
                  <a:pt x="960642" y="167162"/>
                  <a:pt x="1045308" y="153051"/>
                  <a:pt x="1126718" y="143282"/>
                </a:cubicBezTo>
                <a:cubicBezTo>
                  <a:pt x="1208128" y="133513"/>
                  <a:pt x="1281940" y="124829"/>
                  <a:pt x="1348154" y="110718"/>
                </a:cubicBezTo>
                <a:cubicBezTo>
                  <a:pt x="1414368" y="96607"/>
                  <a:pt x="1524000" y="58615"/>
                  <a:pt x="1524000" y="58615"/>
                </a:cubicBezTo>
              </a:path>
            </a:pathLst>
          </a:custGeom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t2.model.gif        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182" y="1387374"/>
            <a:ext cx="7435273" cy="5576455"/>
          </a:xfrm>
          <a:prstGeom prst="rect">
            <a:avLst/>
          </a:prstGeom>
          <a:noFill/>
        </p:spPr>
      </p:pic>
      <p:pic>
        <p:nvPicPr>
          <p:cNvPr id="3" name="Picture 2" descr="hat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365" y="627299"/>
            <a:ext cx="5766574" cy="2724727"/>
          </a:xfrm>
          <a:prstGeom prst="rect">
            <a:avLst/>
          </a:prstGeom>
        </p:spPr>
      </p:pic>
      <p:pic>
        <p:nvPicPr>
          <p:cNvPr id="4" name="Picture 3" descr="hat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8643"/>
            <a:ext cx="4733636" cy="29162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3619500" y="1725079"/>
            <a:ext cx="2233083" cy="1058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450667" y="3185580"/>
            <a:ext cx="529166" cy="3280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8917" y="3541890"/>
            <a:ext cx="6995583" cy="606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82760" y="-60475"/>
            <a:ext cx="517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</a:rPr>
              <a:t>More low obliquities…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07111" y="3440290"/>
            <a:ext cx="653345" cy="606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xo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04" y="517683"/>
            <a:ext cx="6348233" cy="63403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20514" y="2437191"/>
            <a:ext cx="2443238" cy="230970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7"/>
          <p:cNvSpPr>
            <a:spLocks noChangeAspect="1" noChangeArrowheads="1"/>
          </p:cNvSpPr>
          <p:nvPr/>
        </p:nvSpPr>
        <p:spPr bwMode="auto">
          <a:xfrm>
            <a:off x="6797524" y="3059608"/>
            <a:ext cx="1554163" cy="1555750"/>
          </a:xfrm>
          <a:prstGeom prst="ellipse">
            <a:avLst/>
          </a:prstGeom>
          <a:gradFill rotWithShape="0">
            <a:gsLst>
              <a:gs pos="0">
                <a:srgbClr val="0093D3"/>
              </a:gs>
              <a:gs pos="100000">
                <a:srgbClr val="FF0000"/>
              </a:gs>
            </a:gsLst>
            <a:lin ang="0" scaled="1"/>
          </a:gra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u="sng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rot="2726082" flipV="1">
            <a:off x="6880643" y="2969042"/>
            <a:ext cx="1902054" cy="69010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9"/>
          <p:cNvSpPr>
            <a:spLocks noChangeAspect="1" noChangeArrowheads="1"/>
          </p:cNvSpPr>
          <p:nvPr/>
        </p:nvSpPr>
        <p:spPr bwMode="auto">
          <a:xfrm>
            <a:off x="7653637" y="3175228"/>
            <a:ext cx="219075" cy="21748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u="sng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839604" y="2457678"/>
            <a:ext cx="176129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2"/>
                </a:solidFill>
              </a:rPr>
              <a:t>XO-3</a:t>
            </a:r>
            <a:endParaRPr lang="en-US" sz="2400" b="1" dirty="0">
              <a:solidFill>
                <a:srgbClr val="FF0002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18214" y="3450168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err="1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37° </a:t>
            </a:r>
            <a:r>
              <a:rPr lang="en-US" sz="2400" dirty="0">
                <a:solidFill>
                  <a:srgbClr val="000090"/>
                </a:solidFill>
              </a:rPr>
              <a:t>±</a:t>
            </a:r>
            <a:r>
              <a:rPr lang="en-US" sz="2400" dirty="0" smtClean="0">
                <a:solidFill>
                  <a:srgbClr val="000090"/>
                </a:solidFill>
              </a:rPr>
              <a:t> 3°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204686" y="3897594"/>
            <a:ext cx="40446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Hébrard</a:t>
            </a:r>
            <a:r>
              <a:rPr lang="en-US" dirty="0" smtClean="0">
                <a:solidFill>
                  <a:srgbClr val="000090"/>
                </a:solidFill>
              </a:rPr>
              <a:t> et al. (2008), Winn et al. (2009); Hirano et al. (2011)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474" y="-60475"/>
            <a:ext cx="517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</a:rPr>
              <a:t>Moderate obliquity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 rot="21540000">
            <a:off x="6831949" y="3802402"/>
            <a:ext cx="1524000" cy="170066"/>
          </a:xfrm>
          <a:custGeom>
            <a:avLst/>
            <a:gdLst>
              <a:gd name="connsiteX0" fmla="*/ 0 w 1524000"/>
              <a:gd name="connsiteY0" fmla="*/ 0 h 170066"/>
              <a:gd name="connsiteX1" fmla="*/ 195385 w 1524000"/>
              <a:gd name="connsiteY1" fmla="*/ 91179 h 170066"/>
              <a:gd name="connsiteX2" fmla="*/ 521026 w 1524000"/>
              <a:gd name="connsiteY2" fmla="*/ 156307 h 170066"/>
              <a:gd name="connsiteX3" fmla="*/ 859693 w 1524000"/>
              <a:gd name="connsiteY3" fmla="*/ 169333 h 170066"/>
              <a:gd name="connsiteX4" fmla="*/ 1126718 w 1524000"/>
              <a:gd name="connsiteY4" fmla="*/ 143282 h 170066"/>
              <a:gd name="connsiteX5" fmla="*/ 1348154 w 1524000"/>
              <a:gd name="connsiteY5" fmla="*/ 110718 h 170066"/>
              <a:gd name="connsiteX6" fmla="*/ 1524000 w 1524000"/>
              <a:gd name="connsiteY6" fmla="*/ 58615 h 17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0" h="170066">
                <a:moveTo>
                  <a:pt x="0" y="0"/>
                </a:moveTo>
                <a:cubicBezTo>
                  <a:pt x="54273" y="32564"/>
                  <a:pt x="108547" y="65128"/>
                  <a:pt x="195385" y="91179"/>
                </a:cubicBezTo>
                <a:cubicBezTo>
                  <a:pt x="282223" y="117230"/>
                  <a:pt x="410308" y="143281"/>
                  <a:pt x="521026" y="156307"/>
                </a:cubicBezTo>
                <a:cubicBezTo>
                  <a:pt x="631744" y="169333"/>
                  <a:pt x="758744" y="171504"/>
                  <a:pt x="859693" y="169333"/>
                </a:cubicBezTo>
                <a:cubicBezTo>
                  <a:pt x="960642" y="167162"/>
                  <a:pt x="1045308" y="153051"/>
                  <a:pt x="1126718" y="143282"/>
                </a:cubicBezTo>
                <a:cubicBezTo>
                  <a:pt x="1208128" y="133513"/>
                  <a:pt x="1281940" y="124829"/>
                  <a:pt x="1348154" y="110718"/>
                </a:cubicBezTo>
                <a:cubicBezTo>
                  <a:pt x="1414368" y="96607"/>
                  <a:pt x="1524000" y="58615"/>
                  <a:pt x="1524000" y="58615"/>
                </a:cubicBezTo>
              </a:path>
            </a:pathLst>
          </a:custGeom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p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7" y="-720438"/>
            <a:ext cx="6838373" cy="68383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6586682" cy="1656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41682" y="2274148"/>
            <a:ext cx="2443238" cy="230970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 noChangeArrowheads="1"/>
          </p:cNvSpPr>
          <p:nvPr/>
        </p:nvSpPr>
        <p:spPr bwMode="auto">
          <a:xfrm>
            <a:off x="7156848" y="2720401"/>
            <a:ext cx="1554163" cy="1555750"/>
          </a:xfrm>
          <a:prstGeom prst="ellipse">
            <a:avLst/>
          </a:prstGeom>
          <a:gradFill rotWithShape="0">
            <a:gsLst>
              <a:gs pos="0">
                <a:srgbClr val="0093D3"/>
              </a:gs>
              <a:gs pos="100000">
                <a:srgbClr val="FF0000"/>
              </a:gs>
            </a:gsLst>
            <a:lin ang="0" scaled="1"/>
          </a:gra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u="sng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rot="2726082">
            <a:off x="7461382" y="2800171"/>
            <a:ext cx="1541055" cy="135579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9"/>
          <p:cNvSpPr>
            <a:spLocks noChangeAspect="1" noChangeArrowheads="1"/>
          </p:cNvSpPr>
          <p:nvPr/>
        </p:nvSpPr>
        <p:spPr bwMode="auto">
          <a:xfrm>
            <a:off x="8102855" y="3054864"/>
            <a:ext cx="219075" cy="21748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u="sng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49045" y="2294635"/>
            <a:ext cx="176129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02"/>
                </a:solidFill>
              </a:rPr>
              <a:t>WASP-7</a:t>
            </a:r>
            <a:endParaRPr lang="en-US" sz="2400" b="1" dirty="0">
              <a:solidFill>
                <a:srgbClr val="FF000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3619" y="574525"/>
            <a:ext cx="517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</a:rPr>
              <a:t>High obliquity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387621" y="3333986"/>
            <a:ext cx="242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Albrecht et al. (2011)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375093" y="2956858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err="1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400" dirty="0">
                <a:solidFill>
                  <a:srgbClr val="000090"/>
                </a:solidFill>
              </a:rPr>
              <a:t> =</a:t>
            </a:r>
            <a:r>
              <a:rPr lang="en-US" sz="2400" dirty="0" smtClean="0">
                <a:solidFill>
                  <a:srgbClr val="000090"/>
                </a:solidFill>
              </a:rPr>
              <a:t> 86° ± 6°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 rot="21540000">
            <a:off x="7170616" y="3477846"/>
            <a:ext cx="1524000" cy="170066"/>
          </a:xfrm>
          <a:custGeom>
            <a:avLst/>
            <a:gdLst>
              <a:gd name="connsiteX0" fmla="*/ 0 w 1524000"/>
              <a:gd name="connsiteY0" fmla="*/ 0 h 170066"/>
              <a:gd name="connsiteX1" fmla="*/ 195385 w 1524000"/>
              <a:gd name="connsiteY1" fmla="*/ 91179 h 170066"/>
              <a:gd name="connsiteX2" fmla="*/ 521026 w 1524000"/>
              <a:gd name="connsiteY2" fmla="*/ 156307 h 170066"/>
              <a:gd name="connsiteX3" fmla="*/ 859693 w 1524000"/>
              <a:gd name="connsiteY3" fmla="*/ 169333 h 170066"/>
              <a:gd name="connsiteX4" fmla="*/ 1126718 w 1524000"/>
              <a:gd name="connsiteY4" fmla="*/ 143282 h 170066"/>
              <a:gd name="connsiteX5" fmla="*/ 1348154 w 1524000"/>
              <a:gd name="connsiteY5" fmla="*/ 110718 h 170066"/>
              <a:gd name="connsiteX6" fmla="*/ 1524000 w 1524000"/>
              <a:gd name="connsiteY6" fmla="*/ 58615 h 17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0" h="170066">
                <a:moveTo>
                  <a:pt x="0" y="0"/>
                </a:moveTo>
                <a:cubicBezTo>
                  <a:pt x="54273" y="32564"/>
                  <a:pt x="108547" y="65128"/>
                  <a:pt x="195385" y="91179"/>
                </a:cubicBezTo>
                <a:cubicBezTo>
                  <a:pt x="282223" y="117230"/>
                  <a:pt x="410308" y="143281"/>
                  <a:pt x="521026" y="156307"/>
                </a:cubicBezTo>
                <a:cubicBezTo>
                  <a:pt x="631744" y="169333"/>
                  <a:pt x="758744" y="171504"/>
                  <a:pt x="859693" y="169333"/>
                </a:cubicBezTo>
                <a:cubicBezTo>
                  <a:pt x="960642" y="167162"/>
                  <a:pt x="1045308" y="153051"/>
                  <a:pt x="1126718" y="143282"/>
                </a:cubicBezTo>
                <a:cubicBezTo>
                  <a:pt x="1208128" y="133513"/>
                  <a:pt x="1281940" y="124829"/>
                  <a:pt x="1348154" y="110718"/>
                </a:cubicBezTo>
                <a:cubicBezTo>
                  <a:pt x="1414368" y="96607"/>
                  <a:pt x="1524000" y="58615"/>
                  <a:pt x="1524000" y="58615"/>
                </a:cubicBezTo>
              </a:path>
            </a:pathLst>
          </a:custGeom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rcular_diagra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457" y="-323545"/>
            <a:ext cx="9789104" cy="7564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625209"/>
            <a:ext cx="9144000" cy="4232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3444" y="2294268"/>
            <a:ext cx="1316706" cy="6531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16665" y="2830122"/>
            <a:ext cx="2984530" cy="39703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Stellar properties</a:t>
            </a:r>
          </a:p>
          <a:p>
            <a:r>
              <a:rPr lang="en-US" dirty="0" smtClean="0"/>
              <a:t>Limb darkening function</a:t>
            </a:r>
          </a:p>
          <a:p>
            <a:r>
              <a:rPr lang="en-US" dirty="0" smtClean="0"/>
              <a:t>Gravity darkening function</a:t>
            </a:r>
          </a:p>
          <a:p>
            <a:r>
              <a:rPr lang="en-US" dirty="0" smtClean="0"/>
              <a:t>Spots and </a:t>
            </a:r>
            <a:r>
              <a:rPr lang="en-US" dirty="0" err="1" smtClean="0"/>
              <a:t>plages</a:t>
            </a:r>
            <a:endParaRPr lang="en-US" dirty="0" smtClean="0"/>
          </a:p>
          <a:p>
            <a:r>
              <a:rPr lang="en-US" dirty="0" smtClean="0"/>
              <a:t>Obliquity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Multiple-planet systems</a:t>
            </a:r>
          </a:p>
          <a:p>
            <a:r>
              <a:rPr lang="en-US" dirty="0" smtClean="0"/>
              <a:t>Dynamical masses</a:t>
            </a:r>
          </a:p>
          <a:p>
            <a:r>
              <a:rPr lang="en-US" dirty="0" smtClean="0"/>
              <a:t>Mutual inclinations</a:t>
            </a:r>
          </a:p>
          <a:p>
            <a:r>
              <a:rPr lang="en-US" dirty="0" smtClean="0"/>
              <a:t>Resonances and chaos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Multiple-star systems</a:t>
            </a:r>
          </a:p>
          <a:p>
            <a:r>
              <a:rPr lang="en-US" dirty="0" err="1" smtClean="0"/>
              <a:t>Circumbinary</a:t>
            </a:r>
            <a:r>
              <a:rPr lang="en-US" dirty="0" smtClean="0"/>
              <a:t> planets</a:t>
            </a:r>
          </a:p>
          <a:p>
            <a:endParaRPr lang="en-US" b="1" i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985" y="2823301"/>
            <a:ext cx="32881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Orbital properties</a:t>
            </a:r>
          </a:p>
          <a:p>
            <a:r>
              <a:rPr lang="en-US" dirty="0" smtClean="0"/>
              <a:t>Period</a:t>
            </a:r>
          </a:p>
          <a:p>
            <a:r>
              <a:rPr lang="en-US" dirty="0" smtClean="0"/>
              <a:t>Eccentricity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Planet bulk properties</a:t>
            </a:r>
          </a:p>
          <a:p>
            <a:r>
              <a:rPr lang="en-US" dirty="0" smtClean="0"/>
              <a:t>Mass</a:t>
            </a:r>
          </a:p>
          <a:p>
            <a:r>
              <a:rPr lang="en-US" dirty="0" smtClean="0"/>
              <a:t>Radius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Planet atmospheric properties</a:t>
            </a:r>
          </a:p>
          <a:p>
            <a:r>
              <a:rPr lang="en-US" dirty="0" smtClean="0"/>
              <a:t>Emission spectrum</a:t>
            </a:r>
          </a:p>
          <a:p>
            <a:r>
              <a:rPr lang="en-US" dirty="0" smtClean="0"/>
              <a:t>Transmission spectrum</a:t>
            </a:r>
          </a:p>
          <a:p>
            <a:r>
              <a:rPr lang="en-US" dirty="0" smtClean="0"/>
              <a:t>Reflectance spectrum</a:t>
            </a:r>
          </a:p>
          <a:p>
            <a:r>
              <a:rPr lang="en-US" dirty="0" smtClean="0"/>
              <a:t>Phase function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144268" y="2845460"/>
            <a:ext cx="29997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For the future</a:t>
            </a:r>
          </a:p>
          <a:p>
            <a:r>
              <a:rPr lang="en-US" dirty="0" smtClean="0"/>
              <a:t>Moons and Trojans</a:t>
            </a:r>
          </a:p>
          <a:p>
            <a:r>
              <a:rPr lang="en-US" dirty="0" err="1" smtClean="0"/>
              <a:t>Oblateness</a:t>
            </a:r>
            <a:r>
              <a:rPr lang="en-US" dirty="0" smtClean="0"/>
              <a:t> and rings</a:t>
            </a:r>
          </a:p>
          <a:p>
            <a:r>
              <a:rPr lang="en-US" dirty="0" smtClean="0"/>
              <a:t>Apsidal motion constant</a:t>
            </a:r>
          </a:p>
          <a:p>
            <a:r>
              <a:rPr lang="en-US" dirty="0" smtClean="0"/>
              <a:t>Relativistic precession</a:t>
            </a:r>
          </a:p>
          <a:p>
            <a:r>
              <a:rPr lang="en-US" dirty="0" smtClean="0"/>
              <a:t>Orbital decay</a:t>
            </a:r>
          </a:p>
          <a:p>
            <a:r>
              <a:rPr lang="en-US" dirty="0" smtClean="0"/>
              <a:t>Applegate effect</a:t>
            </a:r>
          </a:p>
          <a:p>
            <a:r>
              <a:rPr lang="en-US" dirty="0" smtClean="0"/>
              <a:t>Planetary wind speed</a:t>
            </a:r>
          </a:p>
          <a:p>
            <a:r>
              <a:rPr lang="en-US" dirty="0" err="1" smtClean="0"/>
              <a:t>Yarkovsky</a:t>
            </a:r>
            <a:r>
              <a:rPr lang="en-US" dirty="0" smtClean="0"/>
              <a:t> effect</a:t>
            </a:r>
          </a:p>
          <a:p>
            <a:r>
              <a:rPr lang="en-US" dirty="0" smtClean="0"/>
              <a:t>Planetary magnetic field</a:t>
            </a:r>
          </a:p>
          <a:p>
            <a:r>
              <a:rPr lang="en-US" dirty="0" smtClean="0"/>
              <a:t>Planetary </a:t>
            </a:r>
            <a:r>
              <a:rPr lang="en-US" dirty="0" err="1" smtClean="0"/>
              <a:t>aurorae</a:t>
            </a:r>
            <a:endParaRPr lang="en-US" dirty="0" smtClean="0"/>
          </a:p>
          <a:p>
            <a:r>
              <a:rPr lang="en-US" dirty="0" smtClean="0"/>
              <a:t>Artificial planet-sized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51" y="2321932"/>
            <a:ext cx="4407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With transits and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</a:rPr>
              <a:t>occultations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6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at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620" y="1408338"/>
            <a:ext cx="7091740" cy="4432337"/>
          </a:xfrm>
          <a:prstGeom prst="rect">
            <a:avLst/>
          </a:prstGeom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526365" y="4654323"/>
            <a:ext cx="115888" cy="147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197121" y="4520749"/>
            <a:ext cx="1891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Winn et al. (2009)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3619" y="147343"/>
            <a:ext cx="5176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</a:rPr>
              <a:t>Very high obliquity (retrograde)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26674" y="2226199"/>
            <a:ext cx="2443238" cy="230970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7"/>
          <p:cNvSpPr>
            <a:spLocks noChangeAspect="1" noChangeArrowheads="1"/>
          </p:cNvSpPr>
          <p:nvPr/>
        </p:nvSpPr>
        <p:spPr bwMode="auto">
          <a:xfrm>
            <a:off x="7073014" y="2762604"/>
            <a:ext cx="1554163" cy="1555750"/>
          </a:xfrm>
          <a:prstGeom prst="ellipse">
            <a:avLst/>
          </a:prstGeom>
          <a:gradFill rotWithShape="0">
            <a:gsLst>
              <a:gs pos="0">
                <a:srgbClr val="0093D3"/>
              </a:gs>
              <a:gs pos="100000">
                <a:srgbClr val="FF0000"/>
              </a:gs>
            </a:gsLst>
            <a:lin ang="0" scaled="1"/>
          </a:gra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u="sng"/>
          </a:p>
        </p:txBody>
      </p:sp>
      <p:sp>
        <p:nvSpPr>
          <p:cNvPr id="24" name="Oval 9"/>
          <p:cNvSpPr>
            <a:spLocks noChangeAspect="1" noChangeArrowheads="1"/>
          </p:cNvSpPr>
          <p:nvPr/>
        </p:nvSpPr>
        <p:spPr bwMode="auto">
          <a:xfrm>
            <a:off x="7747702" y="2991622"/>
            <a:ext cx="219075" cy="21748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u="sng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rot="2726082" flipV="1">
            <a:off x="7069119" y="2317920"/>
            <a:ext cx="1570445" cy="155998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stealth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671342" y="2209972"/>
            <a:ext cx="176129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02"/>
                </a:solidFill>
              </a:rPr>
              <a:t>HAT-P-7</a:t>
            </a:r>
            <a:endParaRPr lang="en-US" sz="2400" b="1" dirty="0">
              <a:solidFill>
                <a:srgbClr val="FF0002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21540000">
            <a:off x="7100061" y="3491957"/>
            <a:ext cx="1524000" cy="170066"/>
          </a:xfrm>
          <a:custGeom>
            <a:avLst/>
            <a:gdLst>
              <a:gd name="connsiteX0" fmla="*/ 0 w 1524000"/>
              <a:gd name="connsiteY0" fmla="*/ 0 h 170066"/>
              <a:gd name="connsiteX1" fmla="*/ 195385 w 1524000"/>
              <a:gd name="connsiteY1" fmla="*/ 91179 h 170066"/>
              <a:gd name="connsiteX2" fmla="*/ 521026 w 1524000"/>
              <a:gd name="connsiteY2" fmla="*/ 156307 h 170066"/>
              <a:gd name="connsiteX3" fmla="*/ 859693 w 1524000"/>
              <a:gd name="connsiteY3" fmla="*/ 169333 h 170066"/>
              <a:gd name="connsiteX4" fmla="*/ 1126718 w 1524000"/>
              <a:gd name="connsiteY4" fmla="*/ 143282 h 170066"/>
              <a:gd name="connsiteX5" fmla="*/ 1348154 w 1524000"/>
              <a:gd name="connsiteY5" fmla="*/ 110718 h 170066"/>
              <a:gd name="connsiteX6" fmla="*/ 1524000 w 1524000"/>
              <a:gd name="connsiteY6" fmla="*/ 58615 h 17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0" h="170066">
                <a:moveTo>
                  <a:pt x="0" y="0"/>
                </a:moveTo>
                <a:cubicBezTo>
                  <a:pt x="54273" y="32564"/>
                  <a:pt x="108547" y="65128"/>
                  <a:pt x="195385" y="91179"/>
                </a:cubicBezTo>
                <a:cubicBezTo>
                  <a:pt x="282223" y="117230"/>
                  <a:pt x="410308" y="143281"/>
                  <a:pt x="521026" y="156307"/>
                </a:cubicBezTo>
                <a:cubicBezTo>
                  <a:pt x="631744" y="169333"/>
                  <a:pt x="758744" y="171504"/>
                  <a:pt x="859693" y="169333"/>
                </a:cubicBezTo>
                <a:cubicBezTo>
                  <a:pt x="960642" y="167162"/>
                  <a:pt x="1045308" y="153051"/>
                  <a:pt x="1126718" y="143282"/>
                </a:cubicBezTo>
                <a:cubicBezTo>
                  <a:pt x="1208128" y="133513"/>
                  <a:pt x="1281940" y="124829"/>
                  <a:pt x="1348154" y="110718"/>
                </a:cubicBezTo>
                <a:cubicBezTo>
                  <a:pt x="1414368" y="96607"/>
                  <a:pt x="1524000" y="58615"/>
                  <a:pt x="1524000" y="58615"/>
                </a:cubicBezTo>
              </a:path>
            </a:pathLst>
          </a:custGeom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4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92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93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7295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1744663" y="47625"/>
            <a:ext cx="1130300" cy="3032125"/>
            <a:chOff x="1744133" y="48011"/>
            <a:chExt cx="1130300" cy="3030992"/>
          </a:xfrm>
        </p:grpSpPr>
        <p:cxnSp>
          <p:nvCxnSpPr>
            <p:cNvPr id="23" name="Straight Arrow Connector 40"/>
            <p:cNvCxnSpPr>
              <a:cxnSpLocks noChangeShapeType="1"/>
            </p:cNvCxnSpPr>
            <p:nvPr/>
          </p:nvCxnSpPr>
          <p:spPr bwMode="auto">
            <a:xfrm rot="16200000" flipV="1">
              <a:off x="793665" y="1563505"/>
              <a:ext cx="3030992" cy="4"/>
            </a:xfrm>
            <a:prstGeom prst="straightConnector1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stealth" w="med" len="med"/>
            </a:ln>
          </p:spPr>
        </p:cxnSp>
        <p:sp>
          <p:nvSpPr>
            <p:cNvPr id="24" name="Freeform 113"/>
            <p:cNvSpPr>
              <a:spLocks noChangeArrowheads="1"/>
            </p:cNvSpPr>
            <p:nvPr/>
          </p:nvSpPr>
          <p:spPr bwMode="auto">
            <a:xfrm>
              <a:off x="1744133" y="196850"/>
              <a:ext cx="1130300" cy="236008"/>
            </a:xfrm>
            <a:custGeom>
              <a:avLst/>
              <a:gdLst>
                <a:gd name="T0" fmla="*/ 313267 w 1130300"/>
                <a:gd name="T1" fmla="*/ 6350 h 236008"/>
                <a:gd name="T2" fmla="*/ 167217 w 1130300"/>
                <a:gd name="T3" fmla="*/ 25400 h 236008"/>
                <a:gd name="T4" fmla="*/ 40217 w 1130300"/>
                <a:gd name="T5" fmla="*/ 69850 h 236008"/>
                <a:gd name="T6" fmla="*/ 2117 w 1130300"/>
                <a:gd name="T7" fmla="*/ 107950 h 236008"/>
                <a:gd name="T8" fmla="*/ 52917 w 1130300"/>
                <a:gd name="T9" fmla="*/ 158750 h 236008"/>
                <a:gd name="T10" fmla="*/ 179917 w 1130300"/>
                <a:gd name="T11" fmla="*/ 196850 h 236008"/>
                <a:gd name="T12" fmla="*/ 325967 w 1130300"/>
                <a:gd name="T13" fmla="*/ 222250 h 236008"/>
                <a:gd name="T14" fmla="*/ 484717 w 1130300"/>
                <a:gd name="T15" fmla="*/ 234950 h 236008"/>
                <a:gd name="T16" fmla="*/ 675217 w 1130300"/>
                <a:gd name="T17" fmla="*/ 228600 h 236008"/>
                <a:gd name="T18" fmla="*/ 859367 w 1130300"/>
                <a:gd name="T19" fmla="*/ 215900 h 236008"/>
                <a:gd name="T20" fmla="*/ 992717 w 1130300"/>
                <a:gd name="T21" fmla="*/ 190500 h 236008"/>
                <a:gd name="T22" fmla="*/ 1100667 w 1130300"/>
                <a:gd name="T23" fmla="*/ 152400 h 236008"/>
                <a:gd name="T24" fmla="*/ 1126067 w 1130300"/>
                <a:gd name="T25" fmla="*/ 114300 h 236008"/>
                <a:gd name="T26" fmla="*/ 1113367 w 1130300"/>
                <a:gd name="T27" fmla="*/ 76200 h 236008"/>
                <a:gd name="T28" fmla="*/ 1024467 w 1130300"/>
                <a:gd name="T29" fmla="*/ 38100 h 236008"/>
                <a:gd name="T30" fmla="*/ 922867 w 1130300"/>
                <a:gd name="T31" fmla="*/ 19050 h 236008"/>
                <a:gd name="T32" fmla="*/ 783167 w 1130300"/>
                <a:gd name="T33" fmla="*/ 0 h 2360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0300"/>
                <a:gd name="T52" fmla="*/ 0 h 236008"/>
                <a:gd name="T53" fmla="*/ 1130300 w 1130300"/>
                <a:gd name="T54" fmla="*/ 236008 h 2360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0300" h="236008">
                  <a:moveTo>
                    <a:pt x="313267" y="6350"/>
                  </a:moveTo>
                  <a:cubicBezTo>
                    <a:pt x="262996" y="10583"/>
                    <a:pt x="212725" y="14817"/>
                    <a:pt x="167217" y="25400"/>
                  </a:cubicBezTo>
                  <a:cubicBezTo>
                    <a:pt x="121709" y="35983"/>
                    <a:pt x="67734" y="56092"/>
                    <a:pt x="40217" y="69850"/>
                  </a:cubicBezTo>
                  <a:cubicBezTo>
                    <a:pt x="12700" y="83608"/>
                    <a:pt x="0" y="93133"/>
                    <a:pt x="2117" y="107950"/>
                  </a:cubicBezTo>
                  <a:cubicBezTo>
                    <a:pt x="4234" y="122767"/>
                    <a:pt x="23284" y="143933"/>
                    <a:pt x="52917" y="158750"/>
                  </a:cubicBezTo>
                  <a:cubicBezTo>
                    <a:pt x="82550" y="173567"/>
                    <a:pt x="134409" y="186267"/>
                    <a:pt x="179917" y="196850"/>
                  </a:cubicBezTo>
                  <a:cubicBezTo>
                    <a:pt x="225425" y="207433"/>
                    <a:pt x="275167" y="215900"/>
                    <a:pt x="325967" y="222250"/>
                  </a:cubicBezTo>
                  <a:cubicBezTo>
                    <a:pt x="376767" y="228600"/>
                    <a:pt x="426509" y="233892"/>
                    <a:pt x="484717" y="234950"/>
                  </a:cubicBezTo>
                  <a:cubicBezTo>
                    <a:pt x="542925" y="236008"/>
                    <a:pt x="612775" y="231775"/>
                    <a:pt x="675217" y="228600"/>
                  </a:cubicBezTo>
                  <a:cubicBezTo>
                    <a:pt x="737659" y="225425"/>
                    <a:pt x="806450" y="222250"/>
                    <a:pt x="859367" y="215900"/>
                  </a:cubicBezTo>
                  <a:cubicBezTo>
                    <a:pt x="912284" y="209550"/>
                    <a:pt x="952500" y="201083"/>
                    <a:pt x="992717" y="190500"/>
                  </a:cubicBezTo>
                  <a:cubicBezTo>
                    <a:pt x="1032934" y="179917"/>
                    <a:pt x="1078442" y="165100"/>
                    <a:pt x="1100667" y="152400"/>
                  </a:cubicBezTo>
                  <a:cubicBezTo>
                    <a:pt x="1122892" y="139700"/>
                    <a:pt x="1123950" y="127000"/>
                    <a:pt x="1126067" y="114300"/>
                  </a:cubicBezTo>
                  <a:cubicBezTo>
                    <a:pt x="1128184" y="101600"/>
                    <a:pt x="1130300" y="88900"/>
                    <a:pt x="1113367" y="76200"/>
                  </a:cubicBezTo>
                  <a:cubicBezTo>
                    <a:pt x="1096434" y="63500"/>
                    <a:pt x="1056217" y="47625"/>
                    <a:pt x="1024467" y="38100"/>
                  </a:cubicBezTo>
                  <a:cubicBezTo>
                    <a:pt x="992717" y="28575"/>
                    <a:pt x="963084" y="25400"/>
                    <a:pt x="922867" y="19050"/>
                  </a:cubicBezTo>
                  <a:cubicBezTo>
                    <a:pt x="882650" y="12700"/>
                    <a:pt x="832908" y="6350"/>
                    <a:pt x="783167" y="0"/>
                  </a:cubicBezTo>
                </a:path>
              </a:pathLst>
            </a:custGeom>
            <a:noFill/>
            <a:ln w="44450">
              <a:solidFill>
                <a:srgbClr val="00D1D3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4"/>
            <p:cNvSpPr>
              <a:spLocks noChangeArrowheads="1"/>
            </p:cNvSpPr>
            <p:nvPr/>
          </p:nvSpPr>
          <p:spPr bwMode="auto">
            <a:xfrm>
              <a:off x="1752600" y="311150"/>
              <a:ext cx="1117600" cy="122767"/>
            </a:xfrm>
            <a:custGeom>
              <a:avLst/>
              <a:gdLst>
                <a:gd name="T0" fmla="*/ 0 w 1117600"/>
                <a:gd name="T1" fmla="*/ 6350 h 122767"/>
                <a:gd name="T2" fmla="*/ 63500 w 1117600"/>
                <a:gd name="T3" fmla="*/ 50800 h 122767"/>
                <a:gd name="T4" fmla="*/ 254000 w 1117600"/>
                <a:gd name="T5" fmla="*/ 101600 h 122767"/>
                <a:gd name="T6" fmla="*/ 508000 w 1117600"/>
                <a:gd name="T7" fmla="*/ 120650 h 122767"/>
                <a:gd name="T8" fmla="*/ 685800 w 1117600"/>
                <a:gd name="T9" fmla="*/ 114300 h 122767"/>
                <a:gd name="T10" fmla="*/ 914400 w 1117600"/>
                <a:gd name="T11" fmla="*/ 95250 h 122767"/>
                <a:gd name="T12" fmla="*/ 1073150 w 1117600"/>
                <a:gd name="T13" fmla="*/ 44450 h 122767"/>
                <a:gd name="T14" fmla="*/ 1117600 w 1117600"/>
                <a:gd name="T15" fmla="*/ 0 h 1227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7600"/>
                <a:gd name="T25" fmla="*/ 0 h 122767"/>
                <a:gd name="T26" fmla="*/ 1117600 w 1117600"/>
                <a:gd name="T27" fmla="*/ 122767 h 1227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7600" h="122767">
                  <a:moveTo>
                    <a:pt x="0" y="6350"/>
                  </a:moveTo>
                  <a:cubicBezTo>
                    <a:pt x="10583" y="20637"/>
                    <a:pt x="21167" y="34925"/>
                    <a:pt x="63500" y="50800"/>
                  </a:cubicBezTo>
                  <a:cubicBezTo>
                    <a:pt x="105833" y="66675"/>
                    <a:pt x="179917" y="89958"/>
                    <a:pt x="254000" y="101600"/>
                  </a:cubicBezTo>
                  <a:cubicBezTo>
                    <a:pt x="328083" y="113242"/>
                    <a:pt x="436033" y="118533"/>
                    <a:pt x="508000" y="120650"/>
                  </a:cubicBezTo>
                  <a:cubicBezTo>
                    <a:pt x="579967" y="122767"/>
                    <a:pt x="618067" y="118533"/>
                    <a:pt x="685800" y="114300"/>
                  </a:cubicBezTo>
                  <a:cubicBezTo>
                    <a:pt x="753533" y="110067"/>
                    <a:pt x="849842" y="106892"/>
                    <a:pt x="914400" y="95250"/>
                  </a:cubicBezTo>
                  <a:cubicBezTo>
                    <a:pt x="978958" y="83608"/>
                    <a:pt x="1039283" y="60325"/>
                    <a:pt x="1073150" y="44450"/>
                  </a:cubicBezTo>
                  <a:cubicBezTo>
                    <a:pt x="1107017" y="28575"/>
                    <a:pt x="1117600" y="0"/>
                    <a:pt x="1117600" y="0"/>
                  </a:cubicBezTo>
                </a:path>
              </a:pathLst>
            </a:custGeom>
            <a:noFill/>
            <a:ln w="63500">
              <a:solidFill>
                <a:srgbClr val="00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Oval 25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29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30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1744663" y="47625"/>
            <a:ext cx="1130300" cy="3032125"/>
            <a:chOff x="1744133" y="48011"/>
            <a:chExt cx="1130300" cy="3030992"/>
          </a:xfrm>
        </p:grpSpPr>
        <p:cxnSp>
          <p:nvCxnSpPr>
            <p:cNvPr id="23" name="Straight Arrow Connector 40"/>
            <p:cNvCxnSpPr>
              <a:cxnSpLocks noChangeShapeType="1"/>
            </p:cNvCxnSpPr>
            <p:nvPr/>
          </p:nvCxnSpPr>
          <p:spPr bwMode="auto">
            <a:xfrm rot="16200000" flipV="1">
              <a:off x="793665" y="1563505"/>
              <a:ext cx="3030992" cy="4"/>
            </a:xfrm>
            <a:prstGeom prst="straightConnector1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stealth" w="med" len="med"/>
            </a:ln>
          </p:spPr>
        </p:cxnSp>
        <p:sp>
          <p:nvSpPr>
            <p:cNvPr id="24" name="Freeform 113"/>
            <p:cNvSpPr>
              <a:spLocks noChangeArrowheads="1"/>
            </p:cNvSpPr>
            <p:nvPr/>
          </p:nvSpPr>
          <p:spPr bwMode="auto">
            <a:xfrm>
              <a:off x="1744133" y="196850"/>
              <a:ext cx="1130300" cy="236008"/>
            </a:xfrm>
            <a:custGeom>
              <a:avLst/>
              <a:gdLst>
                <a:gd name="T0" fmla="*/ 313267 w 1130300"/>
                <a:gd name="T1" fmla="*/ 6350 h 236008"/>
                <a:gd name="T2" fmla="*/ 167217 w 1130300"/>
                <a:gd name="T3" fmla="*/ 25400 h 236008"/>
                <a:gd name="T4" fmla="*/ 40217 w 1130300"/>
                <a:gd name="T5" fmla="*/ 69850 h 236008"/>
                <a:gd name="T6" fmla="*/ 2117 w 1130300"/>
                <a:gd name="T7" fmla="*/ 107950 h 236008"/>
                <a:gd name="T8" fmla="*/ 52917 w 1130300"/>
                <a:gd name="T9" fmla="*/ 158750 h 236008"/>
                <a:gd name="T10" fmla="*/ 179917 w 1130300"/>
                <a:gd name="T11" fmla="*/ 196850 h 236008"/>
                <a:gd name="T12" fmla="*/ 325967 w 1130300"/>
                <a:gd name="T13" fmla="*/ 222250 h 236008"/>
                <a:gd name="T14" fmla="*/ 484717 w 1130300"/>
                <a:gd name="T15" fmla="*/ 234950 h 236008"/>
                <a:gd name="T16" fmla="*/ 675217 w 1130300"/>
                <a:gd name="T17" fmla="*/ 228600 h 236008"/>
                <a:gd name="T18" fmla="*/ 859367 w 1130300"/>
                <a:gd name="T19" fmla="*/ 215900 h 236008"/>
                <a:gd name="T20" fmla="*/ 992717 w 1130300"/>
                <a:gd name="T21" fmla="*/ 190500 h 236008"/>
                <a:gd name="T22" fmla="*/ 1100667 w 1130300"/>
                <a:gd name="T23" fmla="*/ 152400 h 236008"/>
                <a:gd name="T24" fmla="*/ 1126067 w 1130300"/>
                <a:gd name="T25" fmla="*/ 114300 h 236008"/>
                <a:gd name="T26" fmla="*/ 1113367 w 1130300"/>
                <a:gd name="T27" fmla="*/ 76200 h 236008"/>
                <a:gd name="T28" fmla="*/ 1024467 w 1130300"/>
                <a:gd name="T29" fmla="*/ 38100 h 236008"/>
                <a:gd name="T30" fmla="*/ 922867 w 1130300"/>
                <a:gd name="T31" fmla="*/ 19050 h 236008"/>
                <a:gd name="T32" fmla="*/ 783167 w 1130300"/>
                <a:gd name="T33" fmla="*/ 0 h 2360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0300"/>
                <a:gd name="T52" fmla="*/ 0 h 236008"/>
                <a:gd name="T53" fmla="*/ 1130300 w 1130300"/>
                <a:gd name="T54" fmla="*/ 236008 h 2360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0300" h="236008">
                  <a:moveTo>
                    <a:pt x="313267" y="6350"/>
                  </a:moveTo>
                  <a:cubicBezTo>
                    <a:pt x="262996" y="10583"/>
                    <a:pt x="212725" y="14817"/>
                    <a:pt x="167217" y="25400"/>
                  </a:cubicBezTo>
                  <a:cubicBezTo>
                    <a:pt x="121709" y="35983"/>
                    <a:pt x="67734" y="56092"/>
                    <a:pt x="40217" y="69850"/>
                  </a:cubicBezTo>
                  <a:cubicBezTo>
                    <a:pt x="12700" y="83608"/>
                    <a:pt x="0" y="93133"/>
                    <a:pt x="2117" y="107950"/>
                  </a:cubicBezTo>
                  <a:cubicBezTo>
                    <a:pt x="4234" y="122767"/>
                    <a:pt x="23284" y="143933"/>
                    <a:pt x="52917" y="158750"/>
                  </a:cubicBezTo>
                  <a:cubicBezTo>
                    <a:pt x="82550" y="173567"/>
                    <a:pt x="134409" y="186267"/>
                    <a:pt x="179917" y="196850"/>
                  </a:cubicBezTo>
                  <a:cubicBezTo>
                    <a:pt x="225425" y="207433"/>
                    <a:pt x="275167" y="215900"/>
                    <a:pt x="325967" y="222250"/>
                  </a:cubicBezTo>
                  <a:cubicBezTo>
                    <a:pt x="376767" y="228600"/>
                    <a:pt x="426509" y="233892"/>
                    <a:pt x="484717" y="234950"/>
                  </a:cubicBezTo>
                  <a:cubicBezTo>
                    <a:pt x="542925" y="236008"/>
                    <a:pt x="612775" y="231775"/>
                    <a:pt x="675217" y="228600"/>
                  </a:cubicBezTo>
                  <a:cubicBezTo>
                    <a:pt x="737659" y="225425"/>
                    <a:pt x="806450" y="222250"/>
                    <a:pt x="859367" y="215900"/>
                  </a:cubicBezTo>
                  <a:cubicBezTo>
                    <a:pt x="912284" y="209550"/>
                    <a:pt x="952500" y="201083"/>
                    <a:pt x="992717" y="190500"/>
                  </a:cubicBezTo>
                  <a:cubicBezTo>
                    <a:pt x="1032934" y="179917"/>
                    <a:pt x="1078442" y="165100"/>
                    <a:pt x="1100667" y="152400"/>
                  </a:cubicBezTo>
                  <a:cubicBezTo>
                    <a:pt x="1122892" y="139700"/>
                    <a:pt x="1123950" y="127000"/>
                    <a:pt x="1126067" y="114300"/>
                  </a:cubicBezTo>
                  <a:cubicBezTo>
                    <a:pt x="1128184" y="101600"/>
                    <a:pt x="1130300" y="88900"/>
                    <a:pt x="1113367" y="76200"/>
                  </a:cubicBezTo>
                  <a:cubicBezTo>
                    <a:pt x="1096434" y="63500"/>
                    <a:pt x="1056217" y="47625"/>
                    <a:pt x="1024467" y="38100"/>
                  </a:cubicBezTo>
                  <a:cubicBezTo>
                    <a:pt x="992717" y="28575"/>
                    <a:pt x="963084" y="25400"/>
                    <a:pt x="922867" y="19050"/>
                  </a:cubicBezTo>
                  <a:cubicBezTo>
                    <a:pt x="882650" y="12700"/>
                    <a:pt x="832908" y="6350"/>
                    <a:pt x="783167" y="0"/>
                  </a:cubicBezTo>
                </a:path>
              </a:pathLst>
            </a:custGeom>
            <a:noFill/>
            <a:ln w="44450">
              <a:solidFill>
                <a:srgbClr val="00D1D3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4"/>
            <p:cNvSpPr>
              <a:spLocks noChangeArrowheads="1"/>
            </p:cNvSpPr>
            <p:nvPr/>
          </p:nvSpPr>
          <p:spPr bwMode="auto">
            <a:xfrm>
              <a:off x="1752600" y="311150"/>
              <a:ext cx="1117600" cy="122767"/>
            </a:xfrm>
            <a:custGeom>
              <a:avLst/>
              <a:gdLst>
                <a:gd name="T0" fmla="*/ 0 w 1117600"/>
                <a:gd name="T1" fmla="*/ 6350 h 122767"/>
                <a:gd name="T2" fmla="*/ 63500 w 1117600"/>
                <a:gd name="T3" fmla="*/ 50800 h 122767"/>
                <a:gd name="T4" fmla="*/ 254000 w 1117600"/>
                <a:gd name="T5" fmla="*/ 101600 h 122767"/>
                <a:gd name="T6" fmla="*/ 508000 w 1117600"/>
                <a:gd name="T7" fmla="*/ 120650 h 122767"/>
                <a:gd name="T8" fmla="*/ 685800 w 1117600"/>
                <a:gd name="T9" fmla="*/ 114300 h 122767"/>
                <a:gd name="T10" fmla="*/ 914400 w 1117600"/>
                <a:gd name="T11" fmla="*/ 95250 h 122767"/>
                <a:gd name="T12" fmla="*/ 1073150 w 1117600"/>
                <a:gd name="T13" fmla="*/ 44450 h 122767"/>
                <a:gd name="T14" fmla="*/ 1117600 w 1117600"/>
                <a:gd name="T15" fmla="*/ 0 h 1227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7600"/>
                <a:gd name="T25" fmla="*/ 0 h 122767"/>
                <a:gd name="T26" fmla="*/ 1117600 w 1117600"/>
                <a:gd name="T27" fmla="*/ 122767 h 1227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7600" h="122767">
                  <a:moveTo>
                    <a:pt x="0" y="6350"/>
                  </a:moveTo>
                  <a:cubicBezTo>
                    <a:pt x="10583" y="20637"/>
                    <a:pt x="21167" y="34925"/>
                    <a:pt x="63500" y="50800"/>
                  </a:cubicBezTo>
                  <a:cubicBezTo>
                    <a:pt x="105833" y="66675"/>
                    <a:pt x="179917" y="89958"/>
                    <a:pt x="254000" y="101600"/>
                  </a:cubicBezTo>
                  <a:cubicBezTo>
                    <a:pt x="328083" y="113242"/>
                    <a:pt x="436033" y="118533"/>
                    <a:pt x="508000" y="120650"/>
                  </a:cubicBezTo>
                  <a:cubicBezTo>
                    <a:pt x="579967" y="122767"/>
                    <a:pt x="618067" y="118533"/>
                    <a:pt x="685800" y="114300"/>
                  </a:cubicBezTo>
                  <a:cubicBezTo>
                    <a:pt x="753533" y="110067"/>
                    <a:pt x="849842" y="106892"/>
                    <a:pt x="914400" y="95250"/>
                  </a:cubicBezTo>
                  <a:cubicBezTo>
                    <a:pt x="978958" y="83608"/>
                    <a:pt x="1039283" y="60325"/>
                    <a:pt x="1073150" y="44450"/>
                  </a:cubicBezTo>
                  <a:cubicBezTo>
                    <a:pt x="1107017" y="28575"/>
                    <a:pt x="1117600" y="0"/>
                    <a:pt x="1117600" y="0"/>
                  </a:cubicBezTo>
                </a:path>
              </a:pathLst>
            </a:custGeom>
            <a:noFill/>
            <a:ln w="63500">
              <a:solidFill>
                <a:srgbClr val="00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307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08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8312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8313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98314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98315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98316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7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98325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26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320" name="Straight Arrow Connector 34"/>
          <p:cNvCxnSpPr>
            <a:cxnSpLocks noChangeShapeType="1"/>
          </p:cNvCxnSpPr>
          <p:nvPr/>
        </p:nvCxnSpPr>
        <p:spPr bwMode="auto">
          <a:xfrm flipV="1">
            <a:off x="2124075" y="1404938"/>
            <a:ext cx="457200" cy="0"/>
          </a:xfrm>
          <a:prstGeom prst="straightConnector1">
            <a:avLst/>
          </a:prstGeom>
          <a:noFill/>
          <a:ln w="50800">
            <a:solidFill>
              <a:srgbClr val="804000"/>
            </a:solidFill>
            <a:round/>
            <a:headEnd/>
            <a:tailEnd type="stealth" w="med" len="med"/>
          </a:ln>
        </p:spPr>
      </p:cxnSp>
      <p:sp>
        <p:nvSpPr>
          <p:cNvPr id="98321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3175" y="1260467"/>
            <a:ext cx="274320" cy="274320"/>
          </a:xfrm>
          <a:prstGeom prst="ellipse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1744663" y="47625"/>
            <a:ext cx="1130300" cy="3032125"/>
            <a:chOff x="1744133" y="48011"/>
            <a:chExt cx="1130300" cy="3030992"/>
          </a:xfrm>
        </p:grpSpPr>
        <p:cxnSp>
          <p:nvCxnSpPr>
            <p:cNvPr id="32" name="Straight Arrow Connector 40"/>
            <p:cNvCxnSpPr>
              <a:cxnSpLocks noChangeShapeType="1"/>
            </p:cNvCxnSpPr>
            <p:nvPr/>
          </p:nvCxnSpPr>
          <p:spPr bwMode="auto">
            <a:xfrm rot="16200000" flipV="1">
              <a:off x="793665" y="1563505"/>
              <a:ext cx="3030992" cy="4"/>
            </a:xfrm>
            <a:prstGeom prst="straightConnector1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stealth" w="med" len="med"/>
            </a:ln>
          </p:spPr>
        </p:cxnSp>
        <p:sp>
          <p:nvSpPr>
            <p:cNvPr id="33" name="Freeform 113"/>
            <p:cNvSpPr>
              <a:spLocks noChangeArrowheads="1"/>
            </p:cNvSpPr>
            <p:nvPr/>
          </p:nvSpPr>
          <p:spPr bwMode="auto">
            <a:xfrm>
              <a:off x="1744133" y="196850"/>
              <a:ext cx="1130300" cy="236008"/>
            </a:xfrm>
            <a:custGeom>
              <a:avLst/>
              <a:gdLst>
                <a:gd name="T0" fmla="*/ 313267 w 1130300"/>
                <a:gd name="T1" fmla="*/ 6350 h 236008"/>
                <a:gd name="T2" fmla="*/ 167217 w 1130300"/>
                <a:gd name="T3" fmla="*/ 25400 h 236008"/>
                <a:gd name="T4" fmla="*/ 40217 w 1130300"/>
                <a:gd name="T5" fmla="*/ 69850 h 236008"/>
                <a:gd name="T6" fmla="*/ 2117 w 1130300"/>
                <a:gd name="T7" fmla="*/ 107950 h 236008"/>
                <a:gd name="T8" fmla="*/ 52917 w 1130300"/>
                <a:gd name="T9" fmla="*/ 158750 h 236008"/>
                <a:gd name="T10" fmla="*/ 179917 w 1130300"/>
                <a:gd name="T11" fmla="*/ 196850 h 236008"/>
                <a:gd name="T12" fmla="*/ 325967 w 1130300"/>
                <a:gd name="T13" fmla="*/ 222250 h 236008"/>
                <a:gd name="T14" fmla="*/ 484717 w 1130300"/>
                <a:gd name="T15" fmla="*/ 234950 h 236008"/>
                <a:gd name="T16" fmla="*/ 675217 w 1130300"/>
                <a:gd name="T17" fmla="*/ 228600 h 236008"/>
                <a:gd name="T18" fmla="*/ 859367 w 1130300"/>
                <a:gd name="T19" fmla="*/ 215900 h 236008"/>
                <a:gd name="T20" fmla="*/ 992717 w 1130300"/>
                <a:gd name="T21" fmla="*/ 190500 h 236008"/>
                <a:gd name="T22" fmla="*/ 1100667 w 1130300"/>
                <a:gd name="T23" fmla="*/ 152400 h 236008"/>
                <a:gd name="T24" fmla="*/ 1126067 w 1130300"/>
                <a:gd name="T25" fmla="*/ 114300 h 236008"/>
                <a:gd name="T26" fmla="*/ 1113367 w 1130300"/>
                <a:gd name="T27" fmla="*/ 76200 h 236008"/>
                <a:gd name="T28" fmla="*/ 1024467 w 1130300"/>
                <a:gd name="T29" fmla="*/ 38100 h 236008"/>
                <a:gd name="T30" fmla="*/ 922867 w 1130300"/>
                <a:gd name="T31" fmla="*/ 19050 h 236008"/>
                <a:gd name="T32" fmla="*/ 783167 w 1130300"/>
                <a:gd name="T33" fmla="*/ 0 h 2360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0300"/>
                <a:gd name="T52" fmla="*/ 0 h 236008"/>
                <a:gd name="T53" fmla="*/ 1130300 w 1130300"/>
                <a:gd name="T54" fmla="*/ 236008 h 2360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0300" h="236008">
                  <a:moveTo>
                    <a:pt x="313267" y="6350"/>
                  </a:moveTo>
                  <a:cubicBezTo>
                    <a:pt x="262996" y="10583"/>
                    <a:pt x="212725" y="14817"/>
                    <a:pt x="167217" y="25400"/>
                  </a:cubicBezTo>
                  <a:cubicBezTo>
                    <a:pt x="121709" y="35983"/>
                    <a:pt x="67734" y="56092"/>
                    <a:pt x="40217" y="69850"/>
                  </a:cubicBezTo>
                  <a:cubicBezTo>
                    <a:pt x="12700" y="83608"/>
                    <a:pt x="0" y="93133"/>
                    <a:pt x="2117" y="107950"/>
                  </a:cubicBezTo>
                  <a:cubicBezTo>
                    <a:pt x="4234" y="122767"/>
                    <a:pt x="23284" y="143933"/>
                    <a:pt x="52917" y="158750"/>
                  </a:cubicBezTo>
                  <a:cubicBezTo>
                    <a:pt x="82550" y="173567"/>
                    <a:pt x="134409" y="186267"/>
                    <a:pt x="179917" y="196850"/>
                  </a:cubicBezTo>
                  <a:cubicBezTo>
                    <a:pt x="225425" y="207433"/>
                    <a:pt x="275167" y="215900"/>
                    <a:pt x="325967" y="222250"/>
                  </a:cubicBezTo>
                  <a:cubicBezTo>
                    <a:pt x="376767" y="228600"/>
                    <a:pt x="426509" y="233892"/>
                    <a:pt x="484717" y="234950"/>
                  </a:cubicBezTo>
                  <a:cubicBezTo>
                    <a:pt x="542925" y="236008"/>
                    <a:pt x="612775" y="231775"/>
                    <a:pt x="675217" y="228600"/>
                  </a:cubicBezTo>
                  <a:cubicBezTo>
                    <a:pt x="737659" y="225425"/>
                    <a:pt x="806450" y="222250"/>
                    <a:pt x="859367" y="215900"/>
                  </a:cubicBezTo>
                  <a:cubicBezTo>
                    <a:pt x="912284" y="209550"/>
                    <a:pt x="952500" y="201083"/>
                    <a:pt x="992717" y="190500"/>
                  </a:cubicBezTo>
                  <a:cubicBezTo>
                    <a:pt x="1032934" y="179917"/>
                    <a:pt x="1078442" y="165100"/>
                    <a:pt x="1100667" y="152400"/>
                  </a:cubicBezTo>
                  <a:cubicBezTo>
                    <a:pt x="1122892" y="139700"/>
                    <a:pt x="1123950" y="127000"/>
                    <a:pt x="1126067" y="114300"/>
                  </a:cubicBezTo>
                  <a:cubicBezTo>
                    <a:pt x="1128184" y="101600"/>
                    <a:pt x="1130300" y="88900"/>
                    <a:pt x="1113367" y="76200"/>
                  </a:cubicBezTo>
                  <a:cubicBezTo>
                    <a:pt x="1096434" y="63500"/>
                    <a:pt x="1056217" y="47625"/>
                    <a:pt x="1024467" y="38100"/>
                  </a:cubicBezTo>
                  <a:cubicBezTo>
                    <a:pt x="992717" y="28575"/>
                    <a:pt x="963084" y="25400"/>
                    <a:pt x="922867" y="19050"/>
                  </a:cubicBezTo>
                  <a:cubicBezTo>
                    <a:pt x="882650" y="12700"/>
                    <a:pt x="832908" y="6350"/>
                    <a:pt x="783167" y="0"/>
                  </a:cubicBezTo>
                </a:path>
              </a:pathLst>
            </a:custGeom>
            <a:noFill/>
            <a:ln w="44450">
              <a:solidFill>
                <a:srgbClr val="00D1D3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4"/>
            <p:cNvSpPr>
              <a:spLocks noChangeArrowheads="1"/>
            </p:cNvSpPr>
            <p:nvPr/>
          </p:nvSpPr>
          <p:spPr bwMode="auto">
            <a:xfrm>
              <a:off x="1752600" y="311150"/>
              <a:ext cx="1117600" cy="122767"/>
            </a:xfrm>
            <a:custGeom>
              <a:avLst/>
              <a:gdLst>
                <a:gd name="T0" fmla="*/ 0 w 1117600"/>
                <a:gd name="T1" fmla="*/ 6350 h 122767"/>
                <a:gd name="T2" fmla="*/ 63500 w 1117600"/>
                <a:gd name="T3" fmla="*/ 50800 h 122767"/>
                <a:gd name="T4" fmla="*/ 254000 w 1117600"/>
                <a:gd name="T5" fmla="*/ 101600 h 122767"/>
                <a:gd name="T6" fmla="*/ 508000 w 1117600"/>
                <a:gd name="T7" fmla="*/ 120650 h 122767"/>
                <a:gd name="T8" fmla="*/ 685800 w 1117600"/>
                <a:gd name="T9" fmla="*/ 114300 h 122767"/>
                <a:gd name="T10" fmla="*/ 914400 w 1117600"/>
                <a:gd name="T11" fmla="*/ 95250 h 122767"/>
                <a:gd name="T12" fmla="*/ 1073150 w 1117600"/>
                <a:gd name="T13" fmla="*/ 44450 h 122767"/>
                <a:gd name="T14" fmla="*/ 1117600 w 1117600"/>
                <a:gd name="T15" fmla="*/ 0 h 1227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7600"/>
                <a:gd name="T25" fmla="*/ 0 h 122767"/>
                <a:gd name="T26" fmla="*/ 1117600 w 1117600"/>
                <a:gd name="T27" fmla="*/ 122767 h 1227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7600" h="122767">
                  <a:moveTo>
                    <a:pt x="0" y="6350"/>
                  </a:moveTo>
                  <a:cubicBezTo>
                    <a:pt x="10583" y="20637"/>
                    <a:pt x="21167" y="34925"/>
                    <a:pt x="63500" y="50800"/>
                  </a:cubicBezTo>
                  <a:cubicBezTo>
                    <a:pt x="105833" y="66675"/>
                    <a:pt x="179917" y="89958"/>
                    <a:pt x="254000" y="101600"/>
                  </a:cubicBezTo>
                  <a:cubicBezTo>
                    <a:pt x="328083" y="113242"/>
                    <a:pt x="436033" y="118533"/>
                    <a:pt x="508000" y="120650"/>
                  </a:cubicBezTo>
                  <a:cubicBezTo>
                    <a:pt x="579967" y="122767"/>
                    <a:pt x="618067" y="118533"/>
                    <a:pt x="685800" y="114300"/>
                  </a:cubicBezTo>
                  <a:cubicBezTo>
                    <a:pt x="753533" y="110067"/>
                    <a:pt x="849842" y="106892"/>
                    <a:pt x="914400" y="95250"/>
                  </a:cubicBezTo>
                  <a:cubicBezTo>
                    <a:pt x="978958" y="83608"/>
                    <a:pt x="1039283" y="60325"/>
                    <a:pt x="1073150" y="44450"/>
                  </a:cubicBezTo>
                  <a:cubicBezTo>
                    <a:pt x="1107017" y="28575"/>
                    <a:pt x="1117600" y="0"/>
                    <a:pt x="1117600" y="0"/>
                  </a:cubicBezTo>
                </a:path>
              </a:pathLst>
            </a:custGeom>
            <a:noFill/>
            <a:ln w="63500">
              <a:solidFill>
                <a:srgbClr val="00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9331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2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9336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9337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99338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99339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99340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1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99354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5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9343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4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99352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3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347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cxnSp>
        <p:nvCxnSpPr>
          <p:cNvPr id="99348" name="Straight Arrow Connector 34"/>
          <p:cNvCxnSpPr>
            <a:cxnSpLocks noChangeShapeType="1"/>
          </p:cNvCxnSpPr>
          <p:nvPr/>
        </p:nvCxnSpPr>
        <p:spPr bwMode="auto">
          <a:xfrm flipV="1">
            <a:off x="2684463" y="1404938"/>
            <a:ext cx="457200" cy="0"/>
          </a:xfrm>
          <a:prstGeom prst="straightConnector1">
            <a:avLst/>
          </a:prstGeom>
          <a:noFill/>
          <a:ln w="50800">
            <a:solidFill>
              <a:srgbClr val="804000"/>
            </a:solidFill>
            <a:round/>
            <a:headEnd/>
            <a:tailEnd type="stealth" w="med" len="med"/>
          </a:ln>
        </p:spPr>
      </p:cxnSp>
      <p:sp>
        <p:nvSpPr>
          <p:cNvPr id="39" name="Oval 38"/>
          <p:cNvSpPr/>
          <p:nvPr/>
        </p:nvSpPr>
        <p:spPr bwMode="auto">
          <a:xfrm>
            <a:off x="2559328" y="1279711"/>
            <a:ext cx="250140" cy="274320"/>
          </a:xfrm>
          <a:prstGeom prst="ellipse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1744663" y="47625"/>
            <a:ext cx="1130300" cy="3032125"/>
            <a:chOff x="1744133" y="48011"/>
            <a:chExt cx="1130300" cy="3030992"/>
          </a:xfrm>
        </p:grpSpPr>
        <p:cxnSp>
          <p:nvCxnSpPr>
            <p:cNvPr id="32" name="Straight Arrow Connector 40"/>
            <p:cNvCxnSpPr>
              <a:cxnSpLocks noChangeShapeType="1"/>
            </p:cNvCxnSpPr>
            <p:nvPr/>
          </p:nvCxnSpPr>
          <p:spPr bwMode="auto">
            <a:xfrm rot="16200000" flipV="1">
              <a:off x="793665" y="1563505"/>
              <a:ext cx="3030992" cy="4"/>
            </a:xfrm>
            <a:prstGeom prst="straightConnector1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stealth" w="med" len="med"/>
            </a:ln>
          </p:spPr>
        </p:cxnSp>
        <p:sp>
          <p:nvSpPr>
            <p:cNvPr id="33" name="Freeform 113"/>
            <p:cNvSpPr>
              <a:spLocks noChangeArrowheads="1"/>
            </p:cNvSpPr>
            <p:nvPr/>
          </p:nvSpPr>
          <p:spPr bwMode="auto">
            <a:xfrm>
              <a:off x="1744133" y="196850"/>
              <a:ext cx="1130300" cy="236008"/>
            </a:xfrm>
            <a:custGeom>
              <a:avLst/>
              <a:gdLst>
                <a:gd name="T0" fmla="*/ 313267 w 1130300"/>
                <a:gd name="T1" fmla="*/ 6350 h 236008"/>
                <a:gd name="T2" fmla="*/ 167217 w 1130300"/>
                <a:gd name="T3" fmla="*/ 25400 h 236008"/>
                <a:gd name="T4" fmla="*/ 40217 w 1130300"/>
                <a:gd name="T5" fmla="*/ 69850 h 236008"/>
                <a:gd name="T6" fmla="*/ 2117 w 1130300"/>
                <a:gd name="T7" fmla="*/ 107950 h 236008"/>
                <a:gd name="T8" fmla="*/ 52917 w 1130300"/>
                <a:gd name="T9" fmla="*/ 158750 h 236008"/>
                <a:gd name="T10" fmla="*/ 179917 w 1130300"/>
                <a:gd name="T11" fmla="*/ 196850 h 236008"/>
                <a:gd name="T12" fmla="*/ 325967 w 1130300"/>
                <a:gd name="T13" fmla="*/ 222250 h 236008"/>
                <a:gd name="T14" fmla="*/ 484717 w 1130300"/>
                <a:gd name="T15" fmla="*/ 234950 h 236008"/>
                <a:gd name="T16" fmla="*/ 675217 w 1130300"/>
                <a:gd name="T17" fmla="*/ 228600 h 236008"/>
                <a:gd name="T18" fmla="*/ 859367 w 1130300"/>
                <a:gd name="T19" fmla="*/ 215900 h 236008"/>
                <a:gd name="T20" fmla="*/ 992717 w 1130300"/>
                <a:gd name="T21" fmla="*/ 190500 h 236008"/>
                <a:gd name="T22" fmla="*/ 1100667 w 1130300"/>
                <a:gd name="T23" fmla="*/ 152400 h 236008"/>
                <a:gd name="T24" fmla="*/ 1126067 w 1130300"/>
                <a:gd name="T25" fmla="*/ 114300 h 236008"/>
                <a:gd name="T26" fmla="*/ 1113367 w 1130300"/>
                <a:gd name="T27" fmla="*/ 76200 h 236008"/>
                <a:gd name="T28" fmla="*/ 1024467 w 1130300"/>
                <a:gd name="T29" fmla="*/ 38100 h 236008"/>
                <a:gd name="T30" fmla="*/ 922867 w 1130300"/>
                <a:gd name="T31" fmla="*/ 19050 h 236008"/>
                <a:gd name="T32" fmla="*/ 783167 w 1130300"/>
                <a:gd name="T33" fmla="*/ 0 h 2360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0300"/>
                <a:gd name="T52" fmla="*/ 0 h 236008"/>
                <a:gd name="T53" fmla="*/ 1130300 w 1130300"/>
                <a:gd name="T54" fmla="*/ 236008 h 2360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0300" h="236008">
                  <a:moveTo>
                    <a:pt x="313267" y="6350"/>
                  </a:moveTo>
                  <a:cubicBezTo>
                    <a:pt x="262996" y="10583"/>
                    <a:pt x="212725" y="14817"/>
                    <a:pt x="167217" y="25400"/>
                  </a:cubicBezTo>
                  <a:cubicBezTo>
                    <a:pt x="121709" y="35983"/>
                    <a:pt x="67734" y="56092"/>
                    <a:pt x="40217" y="69850"/>
                  </a:cubicBezTo>
                  <a:cubicBezTo>
                    <a:pt x="12700" y="83608"/>
                    <a:pt x="0" y="93133"/>
                    <a:pt x="2117" y="107950"/>
                  </a:cubicBezTo>
                  <a:cubicBezTo>
                    <a:pt x="4234" y="122767"/>
                    <a:pt x="23284" y="143933"/>
                    <a:pt x="52917" y="158750"/>
                  </a:cubicBezTo>
                  <a:cubicBezTo>
                    <a:pt x="82550" y="173567"/>
                    <a:pt x="134409" y="186267"/>
                    <a:pt x="179917" y="196850"/>
                  </a:cubicBezTo>
                  <a:cubicBezTo>
                    <a:pt x="225425" y="207433"/>
                    <a:pt x="275167" y="215900"/>
                    <a:pt x="325967" y="222250"/>
                  </a:cubicBezTo>
                  <a:cubicBezTo>
                    <a:pt x="376767" y="228600"/>
                    <a:pt x="426509" y="233892"/>
                    <a:pt x="484717" y="234950"/>
                  </a:cubicBezTo>
                  <a:cubicBezTo>
                    <a:pt x="542925" y="236008"/>
                    <a:pt x="612775" y="231775"/>
                    <a:pt x="675217" y="228600"/>
                  </a:cubicBezTo>
                  <a:cubicBezTo>
                    <a:pt x="737659" y="225425"/>
                    <a:pt x="806450" y="222250"/>
                    <a:pt x="859367" y="215900"/>
                  </a:cubicBezTo>
                  <a:cubicBezTo>
                    <a:pt x="912284" y="209550"/>
                    <a:pt x="952500" y="201083"/>
                    <a:pt x="992717" y="190500"/>
                  </a:cubicBezTo>
                  <a:cubicBezTo>
                    <a:pt x="1032934" y="179917"/>
                    <a:pt x="1078442" y="165100"/>
                    <a:pt x="1100667" y="152400"/>
                  </a:cubicBezTo>
                  <a:cubicBezTo>
                    <a:pt x="1122892" y="139700"/>
                    <a:pt x="1123950" y="127000"/>
                    <a:pt x="1126067" y="114300"/>
                  </a:cubicBezTo>
                  <a:cubicBezTo>
                    <a:pt x="1128184" y="101600"/>
                    <a:pt x="1130300" y="88900"/>
                    <a:pt x="1113367" y="76200"/>
                  </a:cubicBezTo>
                  <a:cubicBezTo>
                    <a:pt x="1096434" y="63500"/>
                    <a:pt x="1056217" y="47625"/>
                    <a:pt x="1024467" y="38100"/>
                  </a:cubicBezTo>
                  <a:cubicBezTo>
                    <a:pt x="992717" y="28575"/>
                    <a:pt x="963084" y="25400"/>
                    <a:pt x="922867" y="19050"/>
                  </a:cubicBezTo>
                  <a:cubicBezTo>
                    <a:pt x="882650" y="12700"/>
                    <a:pt x="832908" y="6350"/>
                    <a:pt x="783167" y="0"/>
                  </a:cubicBezTo>
                </a:path>
              </a:pathLst>
            </a:custGeom>
            <a:noFill/>
            <a:ln w="44450">
              <a:solidFill>
                <a:srgbClr val="00D1D3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4"/>
            <p:cNvSpPr>
              <a:spLocks noChangeArrowheads="1"/>
            </p:cNvSpPr>
            <p:nvPr/>
          </p:nvSpPr>
          <p:spPr bwMode="auto">
            <a:xfrm>
              <a:off x="1752600" y="311150"/>
              <a:ext cx="1117600" cy="122767"/>
            </a:xfrm>
            <a:custGeom>
              <a:avLst/>
              <a:gdLst>
                <a:gd name="T0" fmla="*/ 0 w 1117600"/>
                <a:gd name="T1" fmla="*/ 6350 h 122767"/>
                <a:gd name="T2" fmla="*/ 63500 w 1117600"/>
                <a:gd name="T3" fmla="*/ 50800 h 122767"/>
                <a:gd name="T4" fmla="*/ 254000 w 1117600"/>
                <a:gd name="T5" fmla="*/ 101600 h 122767"/>
                <a:gd name="T6" fmla="*/ 508000 w 1117600"/>
                <a:gd name="T7" fmla="*/ 120650 h 122767"/>
                <a:gd name="T8" fmla="*/ 685800 w 1117600"/>
                <a:gd name="T9" fmla="*/ 114300 h 122767"/>
                <a:gd name="T10" fmla="*/ 914400 w 1117600"/>
                <a:gd name="T11" fmla="*/ 95250 h 122767"/>
                <a:gd name="T12" fmla="*/ 1073150 w 1117600"/>
                <a:gd name="T13" fmla="*/ 44450 h 122767"/>
                <a:gd name="T14" fmla="*/ 1117600 w 1117600"/>
                <a:gd name="T15" fmla="*/ 0 h 1227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7600"/>
                <a:gd name="T25" fmla="*/ 0 h 122767"/>
                <a:gd name="T26" fmla="*/ 1117600 w 1117600"/>
                <a:gd name="T27" fmla="*/ 122767 h 1227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7600" h="122767">
                  <a:moveTo>
                    <a:pt x="0" y="6350"/>
                  </a:moveTo>
                  <a:cubicBezTo>
                    <a:pt x="10583" y="20637"/>
                    <a:pt x="21167" y="34925"/>
                    <a:pt x="63500" y="50800"/>
                  </a:cubicBezTo>
                  <a:cubicBezTo>
                    <a:pt x="105833" y="66675"/>
                    <a:pt x="179917" y="89958"/>
                    <a:pt x="254000" y="101600"/>
                  </a:cubicBezTo>
                  <a:cubicBezTo>
                    <a:pt x="328083" y="113242"/>
                    <a:pt x="436033" y="118533"/>
                    <a:pt x="508000" y="120650"/>
                  </a:cubicBezTo>
                  <a:cubicBezTo>
                    <a:pt x="579967" y="122767"/>
                    <a:pt x="618067" y="118533"/>
                    <a:pt x="685800" y="114300"/>
                  </a:cubicBezTo>
                  <a:cubicBezTo>
                    <a:pt x="753533" y="110067"/>
                    <a:pt x="849842" y="106892"/>
                    <a:pt x="914400" y="95250"/>
                  </a:cubicBezTo>
                  <a:cubicBezTo>
                    <a:pt x="978958" y="83608"/>
                    <a:pt x="1039283" y="60325"/>
                    <a:pt x="1073150" y="44450"/>
                  </a:cubicBezTo>
                  <a:cubicBezTo>
                    <a:pt x="1107017" y="28575"/>
                    <a:pt x="1117600" y="0"/>
                    <a:pt x="1117600" y="0"/>
                  </a:cubicBezTo>
                </a:path>
              </a:pathLst>
            </a:custGeom>
            <a:noFill/>
            <a:ln w="63500">
              <a:solidFill>
                <a:srgbClr val="00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0355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6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0360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0361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0362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0363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39" name="Oval 38"/>
          <p:cNvSpPr/>
          <p:nvPr/>
        </p:nvSpPr>
        <p:spPr bwMode="auto">
          <a:xfrm rot="21000000">
            <a:off x="3021140" y="1270089"/>
            <a:ext cx="197366" cy="274320"/>
          </a:xfrm>
          <a:prstGeom prst="ellipse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0367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8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0382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83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0370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71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0380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81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0373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74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0378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79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0377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40"/>
          <p:cNvCxnSpPr>
            <a:cxnSpLocks noChangeShapeType="1"/>
          </p:cNvCxnSpPr>
          <p:nvPr/>
        </p:nvCxnSpPr>
        <p:spPr bwMode="auto">
          <a:xfrm rot="16200000" flipV="1">
            <a:off x="793629" y="1563686"/>
            <a:ext cx="3032125" cy="4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101379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0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1384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1385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1386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1387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1388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9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1405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06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391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2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1403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04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394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5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1401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02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397" name="Freeform 69"/>
          <p:cNvSpPr>
            <a:spLocks noChangeArrowheads="1"/>
          </p:cNvSpPr>
          <p:nvPr/>
        </p:nvSpPr>
        <p:spPr bwMode="auto">
          <a:xfrm>
            <a:off x="341313" y="4594225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8" name="Freeform 70"/>
          <p:cNvSpPr>
            <a:spLocks noChangeArrowheads="1"/>
          </p:cNvSpPr>
          <p:nvPr/>
        </p:nvSpPr>
        <p:spPr bwMode="auto">
          <a:xfrm flipH="1">
            <a:off x="2284413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1400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36" name="Freeform 113"/>
          <p:cNvSpPr>
            <a:spLocks noChangeArrowheads="1"/>
          </p:cNvSpPr>
          <p:nvPr/>
        </p:nvSpPr>
        <p:spPr bwMode="auto">
          <a:xfrm>
            <a:off x="1744663" y="196520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u="sng"/>
          </a:p>
        </p:txBody>
      </p:sp>
      <p:sp>
        <p:nvSpPr>
          <p:cNvPr id="37" name="Freeform 114"/>
          <p:cNvSpPr>
            <a:spLocks noChangeArrowheads="1"/>
          </p:cNvSpPr>
          <p:nvPr/>
        </p:nvSpPr>
        <p:spPr bwMode="auto">
          <a:xfrm>
            <a:off x="1753130" y="310862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u="sng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1744663" y="47625"/>
            <a:ext cx="1130300" cy="3032125"/>
            <a:chOff x="1744133" y="48011"/>
            <a:chExt cx="1130300" cy="3030992"/>
          </a:xfrm>
        </p:grpSpPr>
        <p:cxnSp>
          <p:nvCxnSpPr>
            <p:cNvPr id="35" name="Straight Arrow Connector 40"/>
            <p:cNvCxnSpPr>
              <a:cxnSpLocks noChangeShapeType="1"/>
            </p:cNvCxnSpPr>
            <p:nvPr/>
          </p:nvCxnSpPr>
          <p:spPr bwMode="auto">
            <a:xfrm rot="16200000" flipV="1">
              <a:off x="793665" y="1563505"/>
              <a:ext cx="3030992" cy="4"/>
            </a:xfrm>
            <a:prstGeom prst="straightConnector1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stealth" w="med" len="med"/>
            </a:ln>
          </p:spPr>
        </p:cxnSp>
        <p:sp>
          <p:nvSpPr>
            <p:cNvPr id="36" name="Freeform 113"/>
            <p:cNvSpPr>
              <a:spLocks noChangeArrowheads="1"/>
            </p:cNvSpPr>
            <p:nvPr/>
          </p:nvSpPr>
          <p:spPr bwMode="auto">
            <a:xfrm>
              <a:off x="1744133" y="196850"/>
              <a:ext cx="1130300" cy="236008"/>
            </a:xfrm>
            <a:custGeom>
              <a:avLst/>
              <a:gdLst>
                <a:gd name="T0" fmla="*/ 313267 w 1130300"/>
                <a:gd name="T1" fmla="*/ 6350 h 236008"/>
                <a:gd name="T2" fmla="*/ 167217 w 1130300"/>
                <a:gd name="T3" fmla="*/ 25400 h 236008"/>
                <a:gd name="T4" fmla="*/ 40217 w 1130300"/>
                <a:gd name="T5" fmla="*/ 69850 h 236008"/>
                <a:gd name="T6" fmla="*/ 2117 w 1130300"/>
                <a:gd name="T7" fmla="*/ 107950 h 236008"/>
                <a:gd name="T8" fmla="*/ 52917 w 1130300"/>
                <a:gd name="T9" fmla="*/ 158750 h 236008"/>
                <a:gd name="T10" fmla="*/ 179917 w 1130300"/>
                <a:gd name="T11" fmla="*/ 196850 h 236008"/>
                <a:gd name="T12" fmla="*/ 325967 w 1130300"/>
                <a:gd name="T13" fmla="*/ 222250 h 236008"/>
                <a:gd name="T14" fmla="*/ 484717 w 1130300"/>
                <a:gd name="T15" fmla="*/ 234950 h 236008"/>
                <a:gd name="T16" fmla="*/ 675217 w 1130300"/>
                <a:gd name="T17" fmla="*/ 228600 h 236008"/>
                <a:gd name="T18" fmla="*/ 859367 w 1130300"/>
                <a:gd name="T19" fmla="*/ 215900 h 236008"/>
                <a:gd name="T20" fmla="*/ 992717 w 1130300"/>
                <a:gd name="T21" fmla="*/ 190500 h 236008"/>
                <a:gd name="T22" fmla="*/ 1100667 w 1130300"/>
                <a:gd name="T23" fmla="*/ 152400 h 236008"/>
                <a:gd name="T24" fmla="*/ 1126067 w 1130300"/>
                <a:gd name="T25" fmla="*/ 114300 h 236008"/>
                <a:gd name="T26" fmla="*/ 1113367 w 1130300"/>
                <a:gd name="T27" fmla="*/ 76200 h 236008"/>
                <a:gd name="T28" fmla="*/ 1024467 w 1130300"/>
                <a:gd name="T29" fmla="*/ 38100 h 236008"/>
                <a:gd name="T30" fmla="*/ 922867 w 1130300"/>
                <a:gd name="T31" fmla="*/ 19050 h 236008"/>
                <a:gd name="T32" fmla="*/ 783167 w 1130300"/>
                <a:gd name="T33" fmla="*/ 0 h 2360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0300"/>
                <a:gd name="T52" fmla="*/ 0 h 236008"/>
                <a:gd name="T53" fmla="*/ 1130300 w 1130300"/>
                <a:gd name="T54" fmla="*/ 236008 h 2360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0300" h="236008">
                  <a:moveTo>
                    <a:pt x="313267" y="6350"/>
                  </a:moveTo>
                  <a:cubicBezTo>
                    <a:pt x="262996" y="10583"/>
                    <a:pt x="212725" y="14817"/>
                    <a:pt x="167217" y="25400"/>
                  </a:cubicBezTo>
                  <a:cubicBezTo>
                    <a:pt x="121709" y="35983"/>
                    <a:pt x="67734" y="56092"/>
                    <a:pt x="40217" y="69850"/>
                  </a:cubicBezTo>
                  <a:cubicBezTo>
                    <a:pt x="12700" y="83608"/>
                    <a:pt x="0" y="93133"/>
                    <a:pt x="2117" y="107950"/>
                  </a:cubicBezTo>
                  <a:cubicBezTo>
                    <a:pt x="4234" y="122767"/>
                    <a:pt x="23284" y="143933"/>
                    <a:pt x="52917" y="158750"/>
                  </a:cubicBezTo>
                  <a:cubicBezTo>
                    <a:pt x="82550" y="173567"/>
                    <a:pt x="134409" y="186267"/>
                    <a:pt x="179917" y="196850"/>
                  </a:cubicBezTo>
                  <a:cubicBezTo>
                    <a:pt x="225425" y="207433"/>
                    <a:pt x="275167" y="215900"/>
                    <a:pt x="325967" y="222250"/>
                  </a:cubicBezTo>
                  <a:cubicBezTo>
                    <a:pt x="376767" y="228600"/>
                    <a:pt x="426509" y="233892"/>
                    <a:pt x="484717" y="234950"/>
                  </a:cubicBezTo>
                  <a:cubicBezTo>
                    <a:pt x="542925" y="236008"/>
                    <a:pt x="612775" y="231775"/>
                    <a:pt x="675217" y="228600"/>
                  </a:cubicBezTo>
                  <a:cubicBezTo>
                    <a:pt x="737659" y="225425"/>
                    <a:pt x="806450" y="222250"/>
                    <a:pt x="859367" y="215900"/>
                  </a:cubicBezTo>
                  <a:cubicBezTo>
                    <a:pt x="912284" y="209550"/>
                    <a:pt x="952500" y="201083"/>
                    <a:pt x="992717" y="190500"/>
                  </a:cubicBezTo>
                  <a:cubicBezTo>
                    <a:pt x="1032934" y="179917"/>
                    <a:pt x="1078442" y="165100"/>
                    <a:pt x="1100667" y="152400"/>
                  </a:cubicBezTo>
                  <a:cubicBezTo>
                    <a:pt x="1122892" y="139700"/>
                    <a:pt x="1123950" y="127000"/>
                    <a:pt x="1126067" y="114300"/>
                  </a:cubicBezTo>
                  <a:cubicBezTo>
                    <a:pt x="1128184" y="101600"/>
                    <a:pt x="1130300" y="88900"/>
                    <a:pt x="1113367" y="76200"/>
                  </a:cubicBezTo>
                  <a:cubicBezTo>
                    <a:pt x="1096434" y="63500"/>
                    <a:pt x="1056217" y="47625"/>
                    <a:pt x="1024467" y="38100"/>
                  </a:cubicBezTo>
                  <a:cubicBezTo>
                    <a:pt x="992717" y="28575"/>
                    <a:pt x="963084" y="25400"/>
                    <a:pt x="922867" y="19050"/>
                  </a:cubicBezTo>
                  <a:cubicBezTo>
                    <a:pt x="882650" y="12700"/>
                    <a:pt x="832908" y="6350"/>
                    <a:pt x="783167" y="0"/>
                  </a:cubicBezTo>
                </a:path>
              </a:pathLst>
            </a:custGeom>
            <a:noFill/>
            <a:ln w="44450">
              <a:solidFill>
                <a:srgbClr val="00D1D3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4"/>
            <p:cNvSpPr>
              <a:spLocks noChangeArrowheads="1"/>
            </p:cNvSpPr>
            <p:nvPr/>
          </p:nvSpPr>
          <p:spPr bwMode="auto">
            <a:xfrm>
              <a:off x="1752600" y="311150"/>
              <a:ext cx="1117600" cy="122767"/>
            </a:xfrm>
            <a:custGeom>
              <a:avLst/>
              <a:gdLst>
                <a:gd name="T0" fmla="*/ 0 w 1117600"/>
                <a:gd name="T1" fmla="*/ 6350 h 122767"/>
                <a:gd name="T2" fmla="*/ 63500 w 1117600"/>
                <a:gd name="T3" fmla="*/ 50800 h 122767"/>
                <a:gd name="T4" fmla="*/ 254000 w 1117600"/>
                <a:gd name="T5" fmla="*/ 101600 h 122767"/>
                <a:gd name="T6" fmla="*/ 508000 w 1117600"/>
                <a:gd name="T7" fmla="*/ 120650 h 122767"/>
                <a:gd name="T8" fmla="*/ 685800 w 1117600"/>
                <a:gd name="T9" fmla="*/ 114300 h 122767"/>
                <a:gd name="T10" fmla="*/ 914400 w 1117600"/>
                <a:gd name="T11" fmla="*/ 95250 h 122767"/>
                <a:gd name="T12" fmla="*/ 1073150 w 1117600"/>
                <a:gd name="T13" fmla="*/ 44450 h 122767"/>
                <a:gd name="T14" fmla="*/ 1117600 w 1117600"/>
                <a:gd name="T15" fmla="*/ 0 h 1227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7600"/>
                <a:gd name="T25" fmla="*/ 0 h 122767"/>
                <a:gd name="T26" fmla="*/ 1117600 w 1117600"/>
                <a:gd name="T27" fmla="*/ 122767 h 1227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7600" h="122767">
                  <a:moveTo>
                    <a:pt x="0" y="6350"/>
                  </a:moveTo>
                  <a:cubicBezTo>
                    <a:pt x="10583" y="20637"/>
                    <a:pt x="21167" y="34925"/>
                    <a:pt x="63500" y="50800"/>
                  </a:cubicBezTo>
                  <a:cubicBezTo>
                    <a:pt x="105833" y="66675"/>
                    <a:pt x="179917" y="89958"/>
                    <a:pt x="254000" y="101600"/>
                  </a:cubicBezTo>
                  <a:cubicBezTo>
                    <a:pt x="328083" y="113242"/>
                    <a:pt x="436033" y="118533"/>
                    <a:pt x="508000" y="120650"/>
                  </a:cubicBezTo>
                  <a:cubicBezTo>
                    <a:pt x="579967" y="122767"/>
                    <a:pt x="618067" y="118533"/>
                    <a:pt x="685800" y="114300"/>
                  </a:cubicBezTo>
                  <a:cubicBezTo>
                    <a:pt x="753533" y="110067"/>
                    <a:pt x="849842" y="106892"/>
                    <a:pt x="914400" y="95250"/>
                  </a:cubicBezTo>
                  <a:cubicBezTo>
                    <a:pt x="978958" y="83608"/>
                    <a:pt x="1039283" y="60325"/>
                    <a:pt x="1073150" y="44450"/>
                  </a:cubicBezTo>
                  <a:cubicBezTo>
                    <a:pt x="1107017" y="28575"/>
                    <a:pt x="1117600" y="0"/>
                    <a:pt x="1117600" y="0"/>
                  </a:cubicBezTo>
                </a:path>
              </a:pathLst>
            </a:custGeom>
            <a:noFill/>
            <a:ln w="63500">
              <a:solidFill>
                <a:srgbClr val="00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403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4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2408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2409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2410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2411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2412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13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2431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32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415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16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2429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30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418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19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2427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28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421" name="Freeform 69"/>
          <p:cNvSpPr>
            <a:spLocks noChangeArrowheads="1"/>
          </p:cNvSpPr>
          <p:nvPr/>
        </p:nvSpPr>
        <p:spPr bwMode="auto">
          <a:xfrm>
            <a:off x="341313" y="4594225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2" name="Freeform 70"/>
          <p:cNvSpPr>
            <a:spLocks noChangeArrowheads="1"/>
          </p:cNvSpPr>
          <p:nvPr/>
        </p:nvSpPr>
        <p:spPr bwMode="auto">
          <a:xfrm flipH="1">
            <a:off x="2284413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3" name="Freeform 74"/>
          <p:cNvSpPr>
            <a:spLocks noChangeArrowheads="1"/>
          </p:cNvSpPr>
          <p:nvPr/>
        </p:nvSpPr>
        <p:spPr bwMode="auto">
          <a:xfrm>
            <a:off x="339725" y="53054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4" name="Freeform 75"/>
          <p:cNvSpPr>
            <a:spLocks noChangeArrowheads="1"/>
          </p:cNvSpPr>
          <p:nvPr/>
        </p:nvSpPr>
        <p:spPr bwMode="auto">
          <a:xfrm flipH="1">
            <a:off x="2282825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426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0"/>
          <p:cNvCxnSpPr>
            <a:cxnSpLocks noChangeShapeType="1"/>
          </p:cNvCxnSpPr>
          <p:nvPr/>
        </p:nvCxnSpPr>
        <p:spPr bwMode="auto">
          <a:xfrm rot="16200000" flipV="1">
            <a:off x="793750" y="1563688"/>
            <a:ext cx="3032125" cy="0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103427" name="Freeform 113"/>
          <p:cNvSpPr>
            <a:spLocks noChangeArrowheads="1"/>
          </p:cNvSpPr>
          <p:nvPr/>
        </p:nvSpPr>
        <p:spPr bwMode="auto">
          <a:xfrm>
            <a:off x="1744663" y="196850"/>
            <a:ext cx="1130300" cy="236538"/>
          </a:xfrm>
          <a:custGeom>
            <a:avLst/>
            <a:gdLst>
              <a:gd name="T0" fmla="*/ 313267 w 1130300"/>
              <a:gd name="T1" fmla="*/ 6509 h 236008"/>
              <a:gd name="T2" fmla="*/ 167217 w 1130300"/>
              <a:gd name="T3" fmla="*/ 26043 h 236008"/>
              <a:gd name="T4" fmla="*/ 40217 w 1130300"/>
              <a:gd name="T5" fmla="*/ 71621 h 236008"/>
              <a:gd name="T6" fmla="*/ 2117 w 1130300"/>
              <a:gd name="T7" fmla="*/ 110688 h 236008"/>
              <a:gd name="T8" fmla="*/ 52917 w 1130300"/>
              <a:gd name="T9" fmla="*/ 162776 h 236008"/>
              <a:gd name="T10" fmla="*/ 179917 w 1130300"/>
              <a:gd name="T11" fmla="*/ 201840 h 236008"/>
              <a:gd name="T12" fmla="*/ 325967 w 1130300"/>
              <a:gd name="T13" fmla="*/ 227887 h 236008"/>
              <a:gd name="T14" fmla="*/ 484717 w 1130300"/>
              <a:gd name="T15" fmla="*/ 240910 h 236008"/>
              <a:gd name="T16" fmla="*/ 675217 w 1130300"/>
              <a:gd name="T17" fmla="*/ 234399 h 236008"/>
              <a:gd name="T18" fmla="*/ 859367 w 1130300"/>
              <a:gd name="T19" fmla="*/ 221376 h 236008"/>
              <a:gd name="T20" fmla="*/ 992717 w 1130300"/>
              <a:gd name="T21" fmla="*/ 195334 h 236008"/>
              <a:gd name="T22" fmla="*/ 1100667 w 1130300"/>
              <a:gd name="T23" fmla="*/ 156265 h 236008"/>
              <a:gd name="T24" fmla="*/ 1126067 w 1130300"/>
              <a:gd name="T25" fmla="*/ 117200 h 236008"/>
              <a:gd name="T26" fmla="*/ 1113367 w 1130300"/>
              <a:gd name="T27" fmla="*/ 78133 h 236008"/>
              <a:gd name="T28" fmla="*/ 1024467 w 1130300"/>
              <a:gd name="T29" fmla="*/ 39067 h 236008"/>
              <a:gd name="T30" fmla="*/ 922867 w 1130300"/>
              <a:gd name="T31" fmla="*/ 19533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28" name="Freeform 114"/>
          <p:cNvSpPr>
            <a:spLocks noChangeArrowheads="1"/>
          </p:cNvSpPr>
          <p:nvPr/>
        </p:nvSpPr>
        <p:spPr bwMode="auto">
          <a:xfrm>
            <a:off x="1752600" y="311150"/>
            <a:ext cx="1117600" cy="122238"/>
          </a:xfrm>
          <a:custGeom>
            <a:avLst/>
            <a:gdLst>
              <a:gd name="T0" fmla="*/ 0 w 1117600"/>
              <a:gd name="T1" fmla="*/ 6058 h 122767"/>
              <a:gd name="T2" fmla="*/ 63500 w 1117600"/>
              <a:gd name="T3" fmla="*/ 48462 h 122767"/>
              <a:gd name="T4" fmla="*/ 254000 w 1117600"/>
              <a:gd name="T5" fmla="*/ 96924 h 122767"/>
              <a:gd name="T6" fmla="*/ 508000 w 1117600"/>
              <a:gd name="T7" fmla="*/ 115096 h 122767"/>
              <a:gd name="T8" fmla="*/ 685800 w 1117600"/>
              <a:gd name="T9" fmla="*/ 109039 h 122767"/>
              <a:gd name="T10" fmla="*/ 914400 w 1117600"/>
              <a:gd name="T11" fmla="*/ 90865 h 122767"/>
              <a:gd name="T12" fmla="*/ 1073150 w 1117600"/>
              <a:gd name="T13" fmla="*/ 42403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3477" name="Straight Arrow Connector 117"/>
          <p:cNvCxnSpPr>
            <a:cxnSpLocks noChangeShapeType="1"/>
          </p:cNvCxnSpPr>
          <p:nvPr/>
        </p:nvCxnSpPr>
        <p:spPr bwMode="auto">
          <a:xfrm rot="559996" flipV="1">
            <a:off x="5429270" y="1658815"/>
            <a:ext cx="3032125" cy="4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103478" name="Freeform 118"/>
          <p:cNvSpPr>
            <a:spLocks noChangeArrowheads="1"/>
          </p:cNvSpPr>
          <p:nvPr/>
        </p:nvSpPr>
        <p:spPr bwMode="auto">
          <a:xfrm rot="5959996">
            <a:off x="7612747" y="1743468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79" name="Freeform 119"/>
          <p:cNvSpPr>
            <a:spLocks noChangeArrowheads="1"/>
          </p:cNvSpPr>
          <p:nvPr/>
        </p:nvSpPr>
        <p:spPr bwMode="auto">
          <a:xfrm rot="5959996">
            <a:off x="7561816" y="1792840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0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1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435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3436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3437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3438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3439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40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3475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6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442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43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3473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4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445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46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3471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2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448" name="Freeform 69"/>
          <p:cNvSpPr>
            <a:spLocks noChangeArrowheads="1"/>
          </p:cNvSpPr>
          <p:nvPr/>
        </p:nvSpPr>
        <p:spPr bwMode="auto">
          <a:xfrm>
            <a:off x="341313" y="4594225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49" name="Freeform 70"/>
          <p:cNvSpPr>
            <a:spLocks noChangeArrowheads="1"/>
          </p:cNvSpPr>
          <p:nvPr/>
        </p:nvSpPr>
        <p:spPr bwMode="auto">
          <a:xfrm flipH="1">
            <a:off x="2284413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50" name="Freeform 74"/>
          <p:cNvSpPr>
            <a:spLocks noChangeArrowheads="1"/>
          </p:cNvSpPr>
          <p:nvPr/>
        </p:nvSpPr>
        <p:spPr bwMode="auto">
          <a:xfrm>
            <a:off x="339725" y="53054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51" name="Freeform 75"/>
          <p:cNvSpPr>
            <a:spLocks noChangeArrowheads="1"/>
          </p:cNvSpPr>
          <p:nvPr/>
        </p:nvSpPr>
        <p:spPr bwMode="auto">
          <a:xfrm flipH="1">
            <a:off x="2282825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5694370" y="489165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455" name="Oval 37"/>
          <p:cNvSpPr>
            <a:spLocks noChangeArrowheads="1"/>
          </p:cNvSpPr>
          <p:nvPr/>
        </p:nvSpPr>
        <p:spPr bwMode="auto">
          <a:xfrm>
            <a:off x="5867400" y="1038225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3456" name="Straight Connector 82"/>
          <p:cNvCxnSpPr>
            <a:cxnSpLocks noChangeShapeType="1"/>
          </p:cNvCxnSpPr>
          <p:nvPr/>
        </p:nvCxnSpPr>
        <p:spPr bwMode="auto">
          <a:xfrm flipV="1">
            <a:off x="5300663" y="1008063"/>
            <a:ext cx="3078162" cy="301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3457" name="Straight Connector 83"/>
          <p:cNvCxnSpPr>
            <a:cxnSpLocks noChangeShapeType="1"/>
          </p:cNvCxnSpPr>
          <p:nvPr/>
        </p:nvCxnSpPr>
        <p:spPr bwMode="auto">
          <a:xfrm flipV="1">
            <a:off x="5719763" y="1397000"/>
            <a:ext cx="2301875" cy="11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3458" name="Straight Arrow Connector 84"/>
          <p:cNvCxnSpPr>
            <a:cxnSpLocks noChangeShapeType="1"/>
          </p:cNvCxnSpPr>
          <p:nvPr/>
        </p:nvCxnSpPr>
        <p:spPr bwMode="auto">
          <a:xfrm flipV="1">
            <a:off x="6002338" y="1211263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3459" name="Freeform 86"/>
          <p:cNvSpPr>
            <a:spLocks noChangeArrowheads="1"/>
          </p:cNvSpPr>
          <p:nvPr/>
        </p:nvSpPr>
        <p:spPr bwMode="auto">
          <a:xfrm>
            <a:off x="4895850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60" name="Freeform 87"/>
          <p:cNvSpPr>
            <a:spLocks noChangeArrowheads="1"/>
          </p:cNvSpPr>
          <p:nvPr/>
        </p:nvSpPr>
        <p:spPr bwMode="auto">
          <a:xfrm flipH="1">
            <a:off x="6837363" y="24701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88"/>
          <p:cNvGrpSpPr>
            <a:grpSpLocks/>
          </p:cNvGrpSpPr>
          <p:nvPr/>
        </p:nvGrpSpPr>
        <p:grpSpPr bwMode="auto">
          <a:xfrm>
            <a:off x="6291263" y="3432175"/>
            <a:ext cx="808037" cy="558800"/>
            <a:chOff x="1741485" y="4376438"/>
            <a:chExt cx="808203" cy="559589"/>
          </a:xfrm>
        </p:grpSpPr>
        <p:sp>
          <p:nvSpPr>
            <p:cNvPr id="103469" name="Rectangle 89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0" name="Freeform 90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463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3464" name="Text Box 7"/>
          <p:cNvSpPr txBox="1">
            <a:spLocks noChangeArrowheads="1"/>
          </p:cNvSpPr>
          <p:nvPr/>
        </p:nvSpPr>
        <p:spPr bwMode="auto">
          <a:xfrm>
            <a:off x="4675188" y="57150"/>
            <a:ext cx="161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100°</a:t>
            </a:r>
            <a:endParaRPr lang="en-US" baseline="-25000">
              <a:solidFill>
                <a:srgbClr val="00FFFF"/>
              </a:solidFill>
            </a:endParaRPr>
          </a:p>
        </p:txBody>
      </p:sp>
      <p:cxnSp>
        <p:nvCxnSpPr>
          <p:cNvPr id="103465" name="Straight Arrow Connector 34"/>
          <p:cNvCxnSpPr>
            <a:cxnSpLocks noChangeShapeType="1"/>
          </p:cNvCxnSpPr>
          <p:nvPr/>
        </p:nvCxnSpPr>
        <p:spPr bwMode="auto">
          <a:xfrm rot="5400000">
            <a:off x="6368257" y="1588294"/>
            <a:ext cx="457200" cy="71437"/>
          </a:xfrm>
          <a:prstGeom prst="straightConnector1">
            <a:avLst/>
          </a:prstGeom>
          <a:noFill/>
          <a:ln w="50800">
            <a:solidFill>
              <a:srgbClr val="804000"/>
            </a:solidFill>
            <a:round/>
            <a:headEnd/>
            <a:tailEnd type="stealth" w="med" len="med"/>
          </a:ln>
        </p:spPr>
      </p:cxnSp>
      <p:sp>
        <p:nvSpPr>
          <p:cNvPr id="86" name="Oval 85"/>
          <p:cNvSpPr/>
          <p:nvPr/>
        </p:nvSpPr>
        <p:spPr bwMode="auto">
          <a:xfrm>
            <a:off x="6502585" y="1239673"/>
            <a:ext cx="274320" cy="274320"/>
          </a:xfrm>
          <a:prstGeom prst="ellipse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Arrow Connector 40"/>
          <p:cNvCxnSpPr>
            <a:cxnSpLocks noChangeShapeType="1"/>
          </p:cNvCxnSpPr>
          <p:nvPr/>
        </p:nvCxnSpPr>
        <p:spPr bwMode="auto">
          <a:xfrm rot="16200000" flipV="1">
            <a:off x="793750" y="1563688"/>
            <a:ext cx="3032125" cy="0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cxnSp>
        <p:nvCxnSpPr>
          <p:cNvPr id="54" name="Straight Arrow Connector 117"/>
          <p:cNvCxnSpPr>
            <a:cxnSpLocks noChangeShapeType="1"/>
          </p:cNvCxnSpPr>
          <p:nvPr/>
        </p:nvCxnSpPr>
        <p:spPr bwMode="auto">
          <a:xfrm rot="559996" flipV="1">
            <a:off x="5429270" y="1658815"/>
            <a:ext cx="3032125" cy="4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104505" name="Freeform 113"/>
          <p:cNvSpPr>
            <a:spLocks noChangeArrowheads="1"/>
          </p:cNvSpPr>
          <p:nvPr/>
        </p:nvSpPr>
        <p:spPr bwMode="auto">
          <a:xfrm>
            <a:off x="1744663" y="196520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06" name="Freeform 114"/>
          <p:cNvSpPr>
            <a:spLocks noChangeArrowheads="1"/>
          </p:cNvSpPr>
          <p:nvPr/>
        </p:nvSpPr>
        <p:spPr bwMode="auto">
          <a:xfrm>
            <a:off x="1753130" y="310862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02" name="Freeform 118"/>
          <p:cNvSpPr>
            <a:spLocks noChangeArrowheads="1"/>
          </p:cNvSpPr>
          <p:nvPr/>
        </p:nvSpPr>
        <p:spPr bwMode="auto">
          <a:xfrm rot="5959996">
            <a:off x="7612747" y="1743468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03" name="Freeform 119"/>
          <p:cNvSpPr>
            <a:spLocks noChangeArrowheads="1"/>
          </p:cNvSpPr>
          <p:nvPr/>
        </p:nvSpPr>
        <p:spPr bwMode="auto">
          <a:xfrm rot="5959996">
            <a:off x="7561816" y="1792840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2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3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4457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4458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4459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4460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4461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2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4499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0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464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5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4497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98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467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8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4495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96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470" name="Freeform 69"/>
          <p:cNvSpPr>
            <a:spLocks noChangeArrowheads="1"/>
          </p:cNvSpPr>
          <p:nvPr/>
        </p:nvSpPr>
        <p:spPr bwMode="auto">
          <a:xfrm>
            <a:off x="341313" y="4594225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71" name="Freeform 70"/>
          <p:cNvSpPr>
            <a:spLocks noChangeArrowheads="1"/>
          </p:cNvSpPr>
          <p:nvPr/>
        </p:nvSpPr>
        <p:spPr bwMode="auto">
          <a:xfrm flipH="1">
            <a:off x="2284413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72" name="Freeform 74"/>
          <p:cNvSpPr>
            <a:spLocks noChangeArrowheads="1"/>
          </p:cNvSpPr>
          <p:nvPr/>
        </p:nvSpPr>
        <p:spPr bwMode="auto">
          <a:xfrm>
            <a:off x="339725" y="53054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73" name="Freeform 75"/>
          <p:cNvSpPr>
            <a:spLocks noChangeArrowheads="1"/>
          </p:cNvSpPr>
          <p:nvPr/>
        </p:nvSpPr>
        <p:spPr bwMode="auto">
          <a:xfrm flipH="1">
            <a:off x="2282825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5694370" y="489165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4477" name="Oval 37"/>
          <p:cNvSpPr>
            <a:spLocks noChangeArrowheads="1"/>
          </p:cNvSpPr>
          <p:nvPr/>
        </p:nvSpPr>
        <p:spPr bwMode="auto">
          <a:xfrm>
            <a:off x="5867400" y="1038225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4478" name="Straight Connector 82"/>
          <p:cNvCxnSpPr>
            <a:cxnSpLocks noChangeShapeType="1"/>
          </p:cNvCxnSpPr>
          <p:nvPr/>
        </p:nvCxnSpPr>
        <p:spPr bwMode="auto">
          <a:xfrm flipV="1">
            <a:off x="5300663" y="1008063"/>
            <a:ext cx="3078162" cy="301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4479" name="Straight Arrow Connector 84"/>
          <p:cNvCxnSpPr>
            <a:cxnSpLocks noChangeShapeType="1"/>
          </p:cNvCxnSpPr>
          <p:nvPr/>
        </p:nvCxnSpPr>
        <p:spPr bwMode="auto">
          <a:xfrm flipV="1">
            <a:off x="6002338" y="1211263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4480" name="Freeform 86"/>
          <p:cNvSpPr>
            <a:spLocks noChangeArrowheads="1"/>
          </p:cNvSpPr>
          <p:nvPr/>
        </p:nvSpPr>
        <p:spPr bwMode="auto">
          <a:xfrm>
            <a:off x="4895850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81" name="Freeform 87"/>
          <p:cNvSpPr>
            <a:spLocks noChangeArrowheads="1"/>
          </p:cNvSpPr>
          <p:nvPr/>
        </p:nvSpPr>
        <p:spPr bwMode="auto">
          <a:xfrm flipH="1">
            <a:off x="6837363" y="24701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88"/>
          <p:cNvGrpSpPr>
            <a:grpSpLocks/>
          </p:cNvGrpSpPr>
          <p:nvPr/>
        </p:nvGrpSpPr>
        <p:grpSpPr bwMode="auto">
          <a:xfrm>
            <a:off x="6291263" y="3432175"/>
            <a:ext cx="808037" cy="558800"/>
            <a:chOff x="1741485" y="4376438"/>
            <a:chExt cx="808203" cy="559589"/>
          </a:xfrm>
        </p:grpSpPr>
        <p:sp>
          <p:nvSpPr>
            <p:cNvPr id="104493" name="Rectangle 89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94" name="Freeform 90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483" name="Freeform 91"/>
          <p:cNvSpPr>
            <a:spLocks noChangeArrowheads="1"/>
          </p:cNvSpPr>
          <p:nvPr/>
        </p:nvSpPr>
        <p:spPr bwMode="auto">
          <a:xfrm>
            <a:off x="4894263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84" name="Freeform 92"/>
          <p:cNvSpPr>
            <a:spLocks noChangeArrowheads="1"/>
          </p:cNvSpPr>
          <p:nvPr/>
        </p:nvSpPr>
        <p:spPr bwMode="auto">
          <a:xfrm flipH="1">
            <a:off x="6835775" y="3151188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486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4487" name="Text Box 7"/>
          <p:cNvSpPr txBox="1">
            <a:spLocks noChangeArrowheads="1"/>
          </p:cNvSpPr>
          <p:nvPr/>
        </p:nvSpPr>
        <p:spPr bwMode="auto">
          <a:xfrm>
            <a:off x="4675188" y="57150"/>
            <a:ext cx="161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100°</a:t>
            </a:r>
            <a:endParaRPr lang="en-US" baseline="-25000">
              <a:solidFill>
                <a:srgbClr val="00FFFF"/>
              </a:solidFill>
            </a:endParaRPr>
          </a:p>
        </p:txBody>
      </p:sp>
      <p:cxnSp>
        <p:nvCxnSpPr>
          <p:cNvPr id="104488" name="Straight Arrow Connector 34"/>
          <p:cNvCxnSpPr>
            <a:cxnSpLocks noChangeShapeType="1"/>
          </p:cNvCxnSpPr>
          <p:nvPr/>
        </p:nvCxnSpPr>
        <p:spPr bwMode="auto">
          <a:xfrm rot="5400000">
            <a:off x="6294438" y="2065338"/>
            <a:ext cx="457200" cy="69850"/>
          </a:xfrm>
          <a:prstGeom prst="straightConnector1">
            <a:avLst/>
          </a:prstGeom>
          <a:noFill/>
          <a:ln w="50800">
            <a:solidFill>
              <a:srgbClr val="804000"/>
            </a:solidFill>
            <a:round/>
            <a:headEnd/>
            <a:tailEnd type="stealth" w="med" len="med"/>
          </a:ln>
        </p:spPr>
      </p:cxnSp>
      <p:sp>
        <p:nvSpPr>
          <p:cNvPr id="86" name="Oval 85"/>
          <p:cNvSpPr/>
          <p:nvPr/>
        </p:nvSpPr>
        <p:spPr bwMode="auto">
          <a:xfrm>
            <a:off x="6415991" y="1730388"/>
            <a:ext cx="274320" cy="274320"/>
          </a:xfrm>
          <a:prstGeom prst="ellipse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cxnSp>
        <p:nvCxnSpPr>
          <p:cNvPr id="104492" name="Straight Connector 83"/>
          <p:cNvCxnSpPr>
            <a:cxnSpLocks noChangeShapeType="1"/>
          </p:cNvCxnSpPr>
          <p:nvPr/>
        </p:nvCxnSpPr>
        <p:spPr bwMode="auto">
          <a:xfrm flipV="1">
            <a:off x="5719763" y="1397000"/>
            <a:ext cx="2301875" cy="11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Arrow Connector 40"/>
          <p:cNvCxnSpPr>
            <a:cxnSpLocks noChangeShapeType="1"/>
          </p:cNvCxnSpPr>
          <p:nvPr/>
        </p:nvCxnSpPr>
        <p:spPr bwMode="auto">
          <a:xfrm rot="16200000" flipV="1">
            <a:off x="793750" y="1563688"/>
            <a:ext cx="3032125" cy="0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cxnSp>
        <p:nvCxnSpPr>
          <p:cNvPr id="56" name="Straight Arrow Connector 117"/>
          <p:cNvCxnSpPr>
            <a:cxnSpLocks noChangeShapeType="1"/>
          </p:cNvCxnSpPr>
          <p:nvPr/>
        </p:nvCxnSpPr>
        <p:spPr bwMode="auto">
          <a:xfrm rot="559996" flipV="1">
            <a:off x="5429270" y="1658815"/>
            <a:ext cx="3032125" cy="4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57" name="Freeform 113"/>
          <p:cNvSpPr>
            <a:spLocks noChangeArrowheads="1"/>
          </p:cNvSpPr>
          <p:nvPr/>
        </p:nvSpPr>
        <p:spPr bwMode="auto">
          <a:xfrm>
            <a:off x="1744663" y="196520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114"/>
          <p:cNvSpPr>
            <a:spLocks noChangeArrowheads="1"/>
          </p:cNvSpPr>
          <p:nvPr/>
        </p:nvSpPr>
        <p:spPr bwMode="auto">
          <a:xfrm>
            <a:off x="1753130" y="310862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18"/>
          <p:cNvSpPr>
            <a:spLocks noChangeArrowheads="1"/>
          </p:cNvSpPr>
          <p:nvPr/>
        </p:nvSpPr>
        <p:spPr bwMode="auto">
          <a:xfrm rot="5959996">
            <a:off x="7612747" y="1743468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19"/>
          <p:cNvSpPr>
            <a:spLocks noChangeArrowheads="1"/>
          </p:cNvSpPr>
          <p:nvPr/>
        </p:nvSpPr>
        <p:spPr bwMode="auto">
          <a:xfrm rot="5959996">
            <a:off x="7561816" y="1792840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6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7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5481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5482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5483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5484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5485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6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5525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6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5488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9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5523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4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5491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92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5521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2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5494" name="Freeform 69"/>
          <p:cNvSpPr>
            <a:spLocks noChangeArrowheads="1"/>
          </p:cNvSpPr>
          <p:nvPr/>
        </p:nvSpPr>
        <p:spPr bwMode="auto">
          <a:xfrm>
            <a:off x="341313" y="4594225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95" name="Freeform 70"/>
          <p:cNvSpPr>
            <a:spLocks noChangeArrowheads="1"/>
          </p:cNvSpPr>
          <p:nvPr/>
        </p:nvSpPr>
        <p:spPr bwMode="auto">
          <a:xfrm flipH="1">
            <a:off x="2284413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96" name="Freeform 74"/>
          <p:cNvSpPr>
            <a:spLocks noChangeArrowheads="1"/>
          </p:cNvSpPr>
          <p:nvPr/>
        </p:nvSpPr>
        <p:spPr bwMode="auto">
          <a:xfrm>
            <a:off x="339725" y="53054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97" name="Freeform 75"/>
          <p:cNvSpPr>
            <a:spLocks noChangeArrowheads="1"/>
          </p:cNvSpPr>
          <p:nvPr/>
        </p:nvSpPr>
        <p:spPr bwMode="auto">
          <a:xfrm flipH="1">
            <a:off x="2282825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5694370" y="489165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5501" name="Oval 37"/>
          <p:cNvSpPr>
            <a:spLocks noChangeArrowheads="1"/>
          </p:cNvSpPr>
          <p:nvPr/>
        </p:nvSpPr>
        <p:spPr bwMode="auto">
          <a:xfrm>
            <a:off x="5867400" y="1038225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5502" name="Straight Connector 82"/>
          <p:cNvCxnSpPr>
            <a:cxnSpLocks noChangeShapeType="1"/>
          </p:cNvCxnSpPr>
          <p:nvPr/>
        </p:nvCxnSpPr>
        <p:spPr bwMode="auto">
          <a:xfrm flipV="1">
            <a:off x="5300663" y="1008063"/>
            <a:ext cx="3078162" cy="301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5503" name="Straight Arrow Connector 84"/>
          <p:cNvCxnSpPr>
            <a:cxnSpLocks noChangeShapeType="1"/>
          </p:cNvCxnSpPr>
          <p:nvPr/>
        </p:nvCxnSpPr>
        <p:spPr bwMode="auto">
          <a:xfrm flipV="1">
            <a:off x="6002338" y="1211263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5504" name="Freeform 86"/>
          <p:cNvSpPr>
            <a:spLocks noChangeArrowheads="1"/>
          </p:cNvSpPr>
          <p:nvPr/>
        </p:nvSpPr>
        <p:spPr bwMode="auto">
          <a:xfrm>
            <a:off x="4895850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05" name="Freeform 87"/>
          <p:cNvSpPr>
            <a:spLocks noChangeArrowheads="1"/>
          </p:cNvSpPr>
          <p:nvPr/>
        </p:nvSpPr>
        <p:spPr bwMode="auto">
          <a:xfrm flipH="1">
            <a:off x="6837363" y="24701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88"/>
          <p:cNvGrpSpPr>
            <a:grpSpLocks/>
          </p:cNvGrpSpPr>
          <p:nvPr/>
        </p:nvGrpSpPr>
        <p:grpSpPr bwMode="auto">
          <a:xfrm>
            <a:off x="6291263" y="3432175"/>
            <a:ext cx="808037" cy="558800"/>
            <a:chOff x="1741485" y="4376438"/>
            <a:chExt cx="808203" cy="559589"/>
          </a:xfrm>
        </p:grpSpPr>
        <p:sp>
          <p:nvSpPr>
            <p:cNvPr id="105519" name="Rectangle 89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0" name="Freeform 90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5507" name="Freeform 91"/>
          <p:cNvSpPr>
            <a:spLocks noChangeArrowheads="1"/>
          </p:cNvSpPr>
          <p:nvPr/>
        </p:nvSpPr>
        <p:spPr bwMode="auto">
          <a:xfrm>
            <a:off x="4894263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08" name="Freeform 92"/>
          <p:cNvSpPr>
            <a:spLocks noChangeArrowheads="1"/>
          </p:cNvSpPr>
          <p:nvPr/>
        </p:nvSpPr>
        <p:spPr bwMode="auto">
          <a:xfrm flipH="1">
            <a:off x="6835775" y="3151188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09" name="Freeform 96"/>
          <p:cNvSpPr>
            <a:spLocks noChangeArrowheads="1"/>
          </p:cNvSpPr>
          <p:nvPr/>
        </p:nvSpPr>
        <p:spPr bwMode="auto">
          <a:xfrm>
            <a:off x="4892675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10" name="Freeform 97"/>
          <p:cNvSpPr>
            <a:spLocks noChangeArrowheads="1"/>
          </p:cNvSpPr>
          <p:nvPr/>
        </p:nvSpPr>
        <p:spPr bwMode="auto">
          <a:xfrm flipH="1">
            <a:off x="6834188" y="3862388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512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5513" name="Text Box 7"/>
          <p:cNvSpPr txBox="1">
            <a:spLocks noChangeArrowheads="1"/>
          </p:cNvSpPr>
          <p:nvPr/>
        </p:nvSpPr>
        <p:spPr bwMode="auto">
          <a:xfrm>
            <a:off x="4675188" y="57150"/>
            <a:ext cx="161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100°</a:t>
            </a:r>
            <a:endParaRPr lang="en-US" baseline="-25000">
              <a:solidFill>
                <a:srgbClr val="00FFFF"/>
              </a:solidFill>
            </a:endParaRPr>
          </a:p>
        </p:txBody>
      </p:sp>
      <p:cxnSp>
        <p:nvCxnSpPr>
          <p:cNvPr id="105514" name="Straight Arrow Connector 34"/>
          <p:cNvCxnSpPr>
            <a:cxnSpLocks noChangeShapeType="1"/>
          </p:cNvCxnSpPr>
          <p:nvPr/>
        </p:nvCxnSpPr>
        <p:spPr bwMode="auto">
          <a:xfrm rot="5400000">
            <a:off x="6256338" y="2503488"/>
            <a:ext cx="341312" cy="49212"/>
          </a:xfrm>
          <a:prstGeom prst="straightConnector1">
            <a:avLst/>
          </a:prstGeom>
          <a:noFill/>
          <a:ln w="50800">
            <a:solidFill>
              <a:srgbClr val="804000"/>
            </a:solidFill>
            <a:round/>
            <a:headEnd/>
            <a:tailEnd type="stealth" w="med" len="med"/>
          </a:ln>
        </p:spPr>
      </p:cxnSp>
      <p:sp>
        <p:nvSpPr>
          <p:cNvPr id="86" name="Oval 85"/>
          <p:cNvSpPr/>
          <p:nvPr/>
        </p:nvSpPr>
        <p:spPr bwMode="auto">
          <a:xfrm rot="1237308">
            <a:off x="6321700" y="2259593"/>
            <a:ext cx="274320" cy="174744"/>
          </a:xfrm>
          <a:prstGeom prst="ellipse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cxnSp>
        <p:nvCxnSpPr>
          <p:cNvPr id="105518" name="Straight Connector 83"/>
          <p:cNvCxnSpPr>
            <a:cxnSpLocks noChangeShapeType="1"/>
          </p:cNvCxnSpPr>
          <p:nvPr/>
        </p:nvCxnSpPr>
        <p:spPr bwMode="auto">
          <a:xfrm flipV="1">
            <a:off x="5719763" y="1397000"/>
            <a:ext cx="2301875" cy="11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865188" y="1722438"/>
            <a:ext cx="74120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>
                <a:latin typeface="Calibri"/>
              </a:rPr>
              <a:t>When was the first announcement of the detection of a planetary transit?</a:t>
            </a:r>
          </a:p>
        </p:txBody>
      </p:sp>
    </p:spTree>
    <p:extLst>
      <p:ext uri="{BB962C8B-B14F-4D97-AF65-F5344CB8AC3E}">
        <p14:creationId xmlns:p14="http://schemas.microsoft.com/office/powerpoint/2010/main" val="284261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Arrow Connector 40"/>
          <p:cNvCxnSpPr>
            <a:cxnSpLocks noChangeShapeType="1"/>
          </p:cNvCxnSpPr>
          <p:nvPr/>
        </p:nvCxnSpPr>
        <p:spPr bwMode="auto">
          <a:xfrm rot="16200000" flipV="1">
            <a:off x="793750" y="1563688"/>
            <a:ext cx="3032125" cy="0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cxnSp>
        <p:nvCxnSpPr>
          <p:cNvPr id="56" name="Straight Arrow Connector 117"/>
          <p:cNvCxnSpPr>
            <a:cxnSpLocks noChangeShapeType="1"/>
          </p:cNvCxnSpPr>
          <p:nvPr/>
        </p:nvCxnSpPr>
        <p:spPr bwMode="auto">
          <a:xfrm rot="559996" flipV="1">
            <a:off x="5429270" y="1658815"/>
            <a:ext cx="3032125" cy="4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57" name="Freeform 113"/>
          <p:cNvSpPr>
            <a:spLocks noChangeArrowheads="1"/>
          </p:cNvSpPr>
          <p:nvPr/>
        </p:nvSpPr>
        <p:spPr bwMode="auto">
          <a:xfrm>
            <a:off x="1744663" y="196520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114"/>
          <p:cNvSpPr>
            <a:spLocks noChangeArrowheads="1"/>
          </p:cNvSpPr>
          <p:nvPr/>
        </p:nvSpPr>
        <p:spPr bwMode="auto">
          <a:xfrm>
            <a:off x="1753130" y="310862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18"/>
          <p:cNvSpPr>
            <a:spLocks noChangeArrowheads="1"/>
          </p:cNvSpPr>
          <p:nvPr/>
        </p:nvSpPr>
        <p:spPr bwMode="auto">
          <a:xfrm rot="5959996">
            <a:off x="7612747" y="1743468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19"/>
          <p:cNvSpPr>
            <a:spLocks noChangeArrowheads="1"/>
          </p:cNvSpPr>
          <p:nvPr/>
        </p:nvSpPr>
        <p:spPr bwMode="auto">
          <a:xfrm rot="5959996">
            <a:off x="7561816" y="1792840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0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1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6505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6506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6507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6508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6509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0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6547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48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6512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3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6545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46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6515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6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6543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44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6518" name="Freeform 69"/>
          <p:cNvSpPr>
            <a:spLocks noChangeArrowheads="1"/>
          </p:cNvSpPr>
          <p:nvPr/>
        </p:nvSpPr>
        <p:spPr bwMode="auto">
          <a:xfrm>
            <a:off x="341313" y="4594225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9" name="Freeform 70"/>
          <p:cNvSpPr>
            <a:spLocks noChangeArrowheads="1"/>
          </p:cNvSpPr>
          <p:nvPr/>
        </p:nvSpPr>
        <p:spPr bwMode="auto">
          <a:xfrm flipH="1">
            <a:off x="2284413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0" name="Freeform 74"/>
          <p:cNvSpPr>
            <a:spLocks noChangeArrowheads="1"/>
          </p:cNvSpPr>
          <p:nvPr/>
        </p:nvSpPr>
        <p:spPr bwMode="auto">
          <a:xfrm>
            <a:off x="339725" y="53054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1" name="Freeform 75"/>
          <p:cNvSpPr>
            <a:spLocks noChangeArrowheads="1"/>
          </p:cNvSpPr>
          <p:nvPr/>
        </p:nvSpPr>
        <p:spPr bwMode="auto">
          <a:xfrm flipH="1">
            <a:off x="2282825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5694370" y="489165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6525" name="Oval 37"/>
          <p:cNvSpPr>
            <a:spLocks noChangeArrowheads="1"/>
          </p:cNvSpPr>
          <p:nvPr/>
        </p:nvSpPr>
        <p:spPr bwMode="auto">
          <a:xfrm>
            <a:off x="5867400" y="1038225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6526" name="Straight Connector 82"/>
          <p:cNvCxnSpPr>
            <a:cxnSpLocks noChangeShapeType="1"/>
          </p:cNvCxnSpPr>
          <p:nvPr/>
        </p:nvCxnSpPr>
        <p:spPr bwMode="auto">
          <a:xfrm flipV="1">
            <a:off x="5300663" y="1008063"/>
            <a:ext cx="3078162" cy="301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6527" name="Straight Arrow Connector 84"/>
          <p:cNvCxnSpPr>
            <a:cxnSpLocks noChangeShapeType="1"/>
          </p:cNvCxnSpPr>
          <p:nvPr/>
        </p:nvCxnSpPr>
        <p:spPr bwMode="auto">
          <a:xfrm flipV="1">
            <a:off x="6002338" y="1211263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6528" name="Freeform 86"/>
          <p:cNvSpPr>
            <a:spLocks noChangeArrowheads="1"/>
          </p:cNvSpPr>
          <p:nvPr/>
        </p:nvSpPr>
        <p:spPr bwMode="auto">
          <a:xfrm>
            <a:off x="4895850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9" name="Freeform 87"/>
          <p:cNvSpPr>
            <a:spLocks noChangeArrowheads="1"/>
          </p:cNvSpPr>
          <p:nvPr/>
        </p:nvSpPr>
        <p:spPr bwMode="auto">
          <a:xfrm flipH="1">
            <a:off x="6837363" y="24701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88"/>
          <p:cNvGrpSpPr>
            <a:grpSpLocks/>
          </p:cNvGrpSpPr>
          <p:nvPr/>
        </p:nvGrpSpPr>
        <p:grpSpPr bwMode="auto">
          <a:xfrm>
            <a:off x="6291263" y="3432175"/>
            <a:ext cx="808037" cy="558800"/>
            <a:chOff x="1741485" y="4376438"/>
            <a:chExt cx="808203" cy="559589"/>
          </a:xfrm>
        </p:grpSpPr>
        <p:sp>
          <p:nvSpPr>
            <p:cNvPr id="106541" name="Rectangle 89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42" name="Freeform 90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6531" name="Freeform 91"/>
          <p:cNvSpPr>
            <a:spLocks noChangeArrowheads="1"/>
          </p:cNvSpPr>
          <p:nvPr/>
        </p:nvSpPr>
        <p:spPr bwMode="auto">
          <a:xfrm>
            <a:off x="4894263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32" name="Freeform 92"/>
          <p:cNvSpPr>
            <a:spLocks noChangeArrowheads="1"/>
          </p:cNvSpPr>
          <p:nvPr/>
        </p:nvSpPr>
        <p:spPr bwMode="auto">
          <a:xfrm flipH="1">
            <a:off x="6835775" y="3151188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33" name="Freeform 96"/>
          <p:cNvSpPr>
            <a:spLocks noChangeArrowheads="1"/>
          </p:cNvSpPr>
          <p:nvPr/>
        </p:nvSpPr>
        <p:spPr bwMode="auto">
          <a:xfrm>
            <a:off x="4892675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34" name="Freeform 97"/>
          <p:cNvSpPr>
            <a:spLocks noChangeArrowheads="1"/>
          </p:cNvSpPr>
          <p:nvPr/>
        </p:nvSpPr>
        <p:spPr bwMode="auto">
          <a:xfrm flipH="1">
            <a:off x="6834188" y="3862388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35" name="Freeform 101"/>
          <p:cNvSpPr>
            <a:spLocks noChangeArrowheads="1"/>
          </p:cNvSpPr>
          <p:nvPr/>
        </p:nvSpPr>
        <p:spPr bwMode="auto">
          <a:xfrm>
            <a:off x="4891088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36" name="Freeform 102"/>
          <p:cNvSpPr>
            <a:spLocks noChangeArrowheads="1"/>
          </p:cNvSpPr>
          <p:nvPr/>
        </p:nvSpPr>
        <p:spPr bwMode="auto">
          <a:xfrm flipH="1">
            <a:off x="6832600" y="4591050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6538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6539" name="Text Box 7"/>
          <p:cNvSpPr txBox="1">
            <a:spLocks noChangeArrowheads="1"/>
          </p:cNvSpPr>
          <p:nvPr/>
        </p:nvSpPr>
        <p:spPr bwMode="auto">
          <a:xfrm>
            <a:off x="4675188" y="57150"/>
            <a:ext cx="161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100°</a:t>
            </a:r>
            <a:endParaRPr lang="en-US" baseline="-25000">
              <a:solidFill>
                <a:srgbClr val="00FFFF"/>
              </a:solidFill>
            </a:endParaRPr>
          </a:p>
        </p:txBody>
      </p:sp>
      <p:cxnSp>
        <p:nvCxnSpPr>
          <p:cNvPr id="106540" name="Straight Connector 83"/>
          <p:cNvCxnSpPr>
            <a:cxnSpLocks noChangeShapeType="1"/>
          </p:cNvCxnSpPr>
          <p:nvPr/>
        </p:nvCxnSpPr>
        <p:spPr bwMode="auto">
          <a:xfrm flipV="1">
            <a:off x="5719763" y="1397000"/>
            <a:ext cx="2301875" cy="11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40"/>
          <p:cNvCxnSpPr>
            <a:cxnSpLocks noChangeShapeType="1"/>
          </p:cNvCxnSpPr>
          <p:nvPr/>
        </p:nvCxnSpPr>
        <p:spPr bwMode="auto">
          <a:xfrm rot="16200000" flipV="1">
            <a:off x="793750" y="1563688"/>
            <a:ext cx="3032125" cy="0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cxnSp>
        <p:nvCxnSpPr>
          <p:cNvPr id="57" name="Straight Arrow Connector 117"/>
          <p:cNvCxnSpPr>
            <a:cxnSpLocks noChangeShapeType="1"/>
          </p:cNvCxnSpPr>
          <p:nvPr/>
        </p:nvCxnSpPr>
        <p:spPr bwMode="auto">
          <a:xfrm rot="559996" flipV="1">
            <a:off x="5429270" y="1658815"/>
            <a:ext cx="3032125" cy="4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58" name="Freeform 113"/>
          <p:cNvSpPr>
            <a:spLocks noChangeArrowheads="1"/>
          </p:cNvSpPr>
          <p:nvPr/>
        </p:nvSpPr>
        <p:spPr bwMode="auto">
          <a:xfrm>
            <a:off x="1744663" y="196520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14"/>
          <p:cNvSpPr>
            <a:spLocks noChangeArrowheads="1"/>
          </p:cNvSpPr>
          <p:nvPr/>
        </p:nvSpPr>
        <p:spPr bwMode="auto">
          <a:xfrm>
            <a:off x="1753130" y="310862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18"/>
          <p:cNvSpPr>
            <a:spLocks noChangeArrowheads="1"/>
          </p:cNvSpPr>
          <p:nvPr/>
        </p:nvSpPr>
        <p:spPr bwMode="auto">
          <a:xfrm rot="5959996">
            <a:off x="7612747" y="1743468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19"/>
          <p:cNvSpPr>
            <a:spLocks noChangeArrowheads="1"/>
          </p:cNvSpPr>
          <p:nvPr/>
        </p:nvSpPr>
        <p:spPr bwMode="auto">
          <a:xfrm rot="5959996">
            <a:off x="7561816" y="1792840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4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5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7529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7530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7531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7532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7533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4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7572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73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36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7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7570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71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39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40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7568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69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42" name="Freeform 69"/>
          <p:cNvSpPr>
            <a:spLocks noChangeArrowheads="1"/>
          </p:cNvSpPr>
          <p:nvPr/>
        </p:nvSpPr>
        <p:spPr bwMode="auto">
          <a:xfrm>
            <a:off x="341313" y="4594225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43" name="Freeform 70"/>
          <p:cNvSpPr>
            <a:spLocks noChangeArrowheads="1"/>
          </p:cNvSpPr>
          <p:nvPr/>
        </p:nvSpPr>
        <p:spPr bwMode="auto">
          <a:xfrm flipH="1">
            <a:off x="2284413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44" name="Freeform 74"/>
          <p:cNvSpPr>
            <a:spLocks noChangeArrowheads="1"/>
          </p:cNvSpPr>
          <p:nvPr/>
        </p:nvSpPr>
        <p:spPr bwMode="auto">
          <a:xfrm>
            <a:off x="339725" y="53054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45" name="Freeform 75"/>
          <p:cNvSpPr>
            <a:spLocks noChangeArrowheads="1"/>
          </p:cNvSpPr>
          <p:nvPr/>
        </p:nvSpPr>
        <p:spPr bwMode="auto">
          <a:xfrm flipH="1">
            <a:off x="2282825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5694370" y="489165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7549" name="Oval 37"/>
          <p:cNvSpPr>
            <a:spLocks noChangeArrowheads="1"/>
          </p:cNvSpPr>
          <p:nvPr/>
        </p:nvSpPr>
        <p:spPr bwMode="auto">
          <a:xfrm>
            <a:off x="5867400" y="1038225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7550" name="Straight Connector 82"/>
          <p:cNvCxnSpPr>
            <a:cxnSpLocks noChangeShapeType="1"/>
          </p:cNvCxnSpPr>
          <p:nvPr/>
        </p:nvCxnSpPr>
        <p:spPr bwMode="auto">
          <a:xfrm flipV="1">
            <a:off x="5300663" y="1008063"/>
            <a:ext cx="3078162" cy="301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7551" name="Straight Arrow Connector 84"/>
          <p:cNvCxnSpPr>
            <a:cxnSpLocks noChangeShapeType="1"/>
          </p:cNvCxnSpPr>
          <p:nvPr/>
        </p:nvCxnSpPr>
        <p:spPr bwMode="auto">
          <a:xfrm flipV="1">
            <a:off x="6002338" y="1211263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7552" name="Freeform 86"/>
          <p:cNvSpPr>
            <a:spLocks noChangeArrowheads="1"/>
          </p:cNvSpPr>
          <p:nvPr/>
        </p:nvSpPr>
        <p:spPr bwMode="auto">
          <a:xfrm>
            <a:off x="4895850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3" name="Freeform 87"/>
          <p:cNvSpPr>
            <a:spLocks noChangeArrowheads="1"/>
          </p:cNvSpPr>
          <p:nvPr/>
        </p:nvSpPr>
        <p:spPr bwMode="auto">
          <a:xfrm flipH="1">
            <a:off x="6837363" y="24701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88"/>
          <p:cNvGrpSpPr>
            <a:grpSpLocks/>
          </p:cNvGrpSpPr>
          <p:nvPr/>
        </p:nvGrpSpPr>
        <p:grpSpPr bwMode="auto">
          <a:xfrm>
            <a:off x="6291263" y="3432175"/>
            <a:ext cx="808037" cy="558800"/>
            <a:chOff x="1741485" y="4376438"/>
            <a:chExt cx="808203" cy="559589"/>
          </a:xfrm>
        </p:grpSpPr>
        <p:sp>
          <p:nvSpPr>
            <p:cNvPr id="107566" name="Rectangle 89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67" name="Freeform 90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55" name="Freeform 91"/>
          <p:cNvSpPr>
            <a:spLocks noChangeArrowheads="1"/>
          </p:cNvSpPr>
          <p:nvPr/>
        </p:nvSpPr>
        <p:spPr bwMode="auto">
          <a:xfrm>
            <a:off x="4894263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6" name="Freeform 92"/>
          <p:cNvSpPr>
            <a:spLocks noChangeArrowheads="1"/>
          </p:cNvSpPr>
          <p:nvPr/>
        </p:nvSpPr>
        <p:spPr bwMode="auto">
          <a:xfrm flipH="1">
            <a:off x="6835775" y="3151188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7" name="Freeform 96"/>
          <p:cNvSpPr>
            <a:spLocks noChangeArrowheads="1"/>
          </p:cNvSpPr>
          <p:nvPr/>
        </p:nvSpPr>
        <p:spPr bwMode="auto">
          <a:xfrm>
            <a:off x="4892675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8" name="Freeform 97"/>
          <p:cNvSpPr>
            <a:spLocks noChangeArrowheads="1"/>
          </p:cNvSpPr>
          <p:nvPr/>
        </p:nvSpPr>
        <p:spPr bwMode="auto">
          <a:xfrm flipH="1">
            <a:off x="6834188" y="3862388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9" name="Freeform 101"/>
          <p:cNvSpPr>
            <a:spLocks noChangeArrowheads="1"/>
          </p:cNvSpPr>
          <p:nvPr/>
        </p:nvSpPr>
        <p:spPr bwMode="auto">
          <a:xfrm>
            <a:off x="4891088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60" name="Freeform 102"/>
          <p:cNvSpPr>
            <a:spLocks noChangeArrowheads="1"/>
          </p:cNvSpPr>
          <p:nvPr/>
        </p:nvSpPr>
        <p:spPr bwMode="auto">
          <a:xfrm flipH="1">
            <a:off x="6832600" y="4591050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7562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7563" name="Text Box 7"/>
          <p:cNvSpPr txBox="1">
            <a:spLocks noChangeArrowheads="1"/>
          </p:cNvSpPr>
          <p:nvPr/>
        </p:nvSpPr>
        <p:spPr bwMode="auto">
          <a:xfrm>
            <a:off x="4675188" y="57150"/>
            <a:ext cx="161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100°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7564" name="Text Box 7"/>
          <p:cNvSpPr txBox="1">
            <a:spLocks noChangeArrowheads="1"/>
          </p:cNvSpPr>
          <p:nvPr/>
        </p:nvSpPr>
        <p:spPr bwMode="auto">
          <a:xfrm rot="5400000">
            <a:off x="7038975" y="5843588"/>
            <a:ext cx="631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Symbol" charset="2"/>
              </a:rPr>
              <a:t>…</a:t>
            </a:r>
            <a:endParaRPr lang="en-US" sz="3600" baseline="-25000">
              <a:solidFill>
                <a:schemeClr val="bg1"/>
              </a:solidFill>
            </a:endParaRPr>
          </a:p>
        </p:txBody>
      </p:sp>
      <p:cxnSp>
        <p:nvCxnSpPr>
          <p:cNvPr id="107565" name="Straight Connector 83"/>
          <p:cNvCxnSpPr>
            <a:cxnSpLocks noChangeShapeType="1"/>
          </p:cNvCxnSpPr>
          <p:nvPr/>
        </p:nvCxnSpPr>
        <p:spPr bwMode="auto">
          <a:xfrm flipV="1">
            <a:off x="5719763" y="1397000"/>
            <a:ext cx="2301875" cy="11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Arrow Connector 40"/>
          <p:cNvCxnSpPr>
            <a:cxnSpLocks noChangeShapeType="1"/>
          </p:cNvCxnSpPr>
          <p:nvPr/>
        </p:nvCxnSpPr>
        <p:spPr bwMode="auto">
          <a:xfrm rot="16200000" flipV="1">
            <a:off x="793750" y="1563688"/>
            <a:ext cx="3032125" cy="0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cxnSp>
        <p:nvCxnSpPr>
          <p:cNvPr id="59" name="Straight Arrow Connector 117"/>
          <p:cNvCxnSpPr>
            <a:cxnSpLocks noChangeShapeType="1"/>
          </p:cNvCxnSpPr>
          <p:nvPr/>
        </p:nvCxnSpPr>
        <p:spPr bwMode="auto">
          <a:xfrm rot="559996" flipV="1">
            <a:off x="5429270" y="1658815"/>
            <a:ext cx="3032125" cy="4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60" name="Freeform 113"/>
          <p:cNvSpPr>
            <a:spLocks noChangeArrowheads="1"/>
          </p:cNvSpPr>
          <p:nvPr/>
        </p:nvSpPr>
        <p:spPr bwMode="auto">
          <a:xfrm>
            <a:off x="1744663" y="196520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14"/>
          <p:cNvSpPr>
            <a:spLocks noChangeArrowheads="1"/>
          </p:cNvSpPr>
          <p:nvPr/>
        </p:nvSpPr>
        <p:spPr bwMode="auto">
          <a:xfrm>
            <a:off x="1753130" y="310862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118"/>
          <p:cNvSpPr>
            <a:spLocks noChangeArrowheads="1"/>
          </p:cNvSpPr>
          <p:nvPr/>
        </p:nvSpPr>
        <p:spPr bwMode="auto">
          <a:xfrm rot="5959996">
            <a:off x="7612747" y="1743468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119"/>
          <p:cNvSpPr>
            <a:spLocks noChangeArrowheads="1"/>
          </p:cNvSpPr>
          <p:nvPr/>
        </p:nvSpPr>
        <p:spPr bwMode="auto">
          <a:xfrm rot="5959996">
            <a:off x="7561816" y="1792840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48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49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8553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8554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8555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8556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8557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8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860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560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1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8598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99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563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4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8596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97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566" name="Freeform 69"/>
          <p:cNvSpPr>
            <a:spLocks noChangeArrowheads="1"/>
          </p:cNvSpPr>
          <p:nvPr/>
        </p:nvSpPr>
        <p:spPr bwMode="auto">
          <a:xfrm>
            <a:off x="341313" y="4594225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7" name="Freeform 70"/>
          <p:cNvSpPr>
            <a:spLocks noChangeArrowheads="1"/>
          </p:cNvSpPr>
          <p:nvPr/>
        </p:nvSpPr>
        <p:spPr bwMode="auto">
          <a:xfrm flipH="1">
            <a:off x="2284413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8" name="Freeform 74"/>
          <p:cNvSpPr>
            <a:spLocks noChangeArrowheads="1"/>
          </p:cNvSpPr>
          <p:nvPr/>
        </p:nvSpPr>
        <p:spPr bwMode="auto">
          <a:xfrm>
            <a:off x="339725" y="53054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9" name="Freeform 75"/>
          <p:cNvSpPr>
            <a:spLocks noChangeArrowheads="1"/>
          </p:cNvSpPr>
          <p:nvPr/>
        </p:nvSpPr>
        <p:spPr bwMode="auto">
          <a:xfrm flipH="1">
            <a:off x="2282825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5694370" y="489165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8573" name="Oval 37"/>
          <p:cNvSpPr>
            <a:spLocks noChangeArrowheads="1"/>
          </p:cNvSpPr>
          <p:nvPr/>
        </p:nvSpPr>
        <p:spPr bwMode="auto">
          <a:xfrm>
            <a:off x="5867400" y="1038225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8574" name="Straight Connector 82"/>
          <p:cNvCxnSpPr>
            <a:cxnSpLocks noChangeShapeType="1"/>
          </p:cNvCxnSpPr>
          <p:nvPr/>
        </p:nvCxnSpPr>
        <p:spPr bwMode="auto">
          <a:xfrm flipV="1">
            <a:off x="5300663" y="1008063"/>
            <a:ext cx="3078162" cy="301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8575" name="Straight Arrow Connector 84"/>
          <p:cNvCxnSpPr>
            <a:cxnSpLocks noChangeShapeType="1"/>
          </p:cNvCxnSpPr>
          <p:nvPr/>
        </p:nvCxnSpPr>
        <p:spPr bwMode="auto">
          <a:xfrm flipV="1">
            <a:off x="6002338" y="1211263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8576" name="Freeform 86"/>
          <p:cNvSpPr>
            <a:spLocks noChangeArrowheads="1"/>
          </p:cNvSpPr>
          <p:nvPr/>
        </p:nvSpPr>
        <p:spPr bwMode="auto">
          <a:xfrm>
            <a:off x="4895850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77" name="Freeform 87"/>
          <p:cNvSpPr>
            <a:spLocks noChangeArrowheads="1"/>
          </p:cNvSpPr>
          <p:nvPr/>
        </p:nvSpPr>
        <p:spPr bwMode="auto">
          <a:xfrm flipH="1">
            <a:off x="6837363" y="24701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88"/>
          <p:cNvGrpSpPr>
            <a:grpSpLocks/>
          </p:cNvGrpSpPr>
          <p:nvPr/>
        </p:nvGrpSpPr>
        <p:grpSpPr bwMode="auto">
          <a:xfrm>
            <a:off x="6291263" y="3432175"/>
            <a:ext cx="808037" cy="558800"/>
            <a:chOff x="1741485" y="4376438"/>
            <a:chExt cx="808203" cy="559589"/>
          </a:xfrm>
        </p:grpSpPr>
        <p:sp>
          <p:nvSpPr>
            <p:cNvPr id="108594" name="Rectangle 89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95" name="Freeform 90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579" name="Freeform 91"/>
          <p:cNvSpPr>
            <a:spLocks noChangeArrowheads="1"/>
          </p:cNvSpPr>
          <p:nvPr/>
        </p:nvSpPr>
        <p:spPr bwMode="auto">
          <a:xfrm>
            <a:off x="4894263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80" name="Freeform 92"/>
          <p:cNvSpPr>
            <a:spLocks noChangeArrowheads="1"/>
          </p:cNvSpPr>
          <p:nvPr/>
        </p:nvSpPr>
        <p:spPr bwMode="auto">
          <a:xfrm flipH="1">
            <a:off x="6835775" y="3151188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81" name="Freeform 96"/>
          <p:cNvSpPr>
            <a:spLocks noChangeArrowheads="1"/>
          </p:cNvSpPr>
          <p:nvPr/>
        </p:nvSpPr>
        <p:spPr bwMode="auto">
          <a:xfrm>
            <a:off x="4892675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82" name="Freeform 97"/>
          <p:cNvSpPr>
            <a:spLocks noChangeArrowheads="1"/>
          </p:cNvSpPr>
          <p:nvPr/>
        </p:nvSpPr>
        <p:spPr bwMode="auto">
          <a:xfrm flipH="1">
            <a:off x="6834188" y="3862388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83" name="Freeform 101"/>
          <p:cNvSpPr>
            <a:spLocks noChangeArrowheads="1"/>
          </p:cNvSpPr>
          <p:nvPr/>
        </p:nvSpPr>
        <p:spPr bwMode="auto">
          <a:xfrm>
            <a:off x="4891088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84" name="Freeform 102"/>
          <p:cNvSpPr>
            <a:spLocks noChangeArrowheads="1"/>
          </p:cNvSpPr>
          <p:nvPr/>
        </p:nvSpPr>
        <p:spPr bwMode="auto">
          <a:xfrm flipH="1">
            <a:off x="6832600" y="4591050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586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8587" name="Text Box 7"/>
          <p:cNvSpPr txBox="1">
            <a:spLocks noChangeArrowheads="1"/>
          </p:cNvSpPr>
          <p:nvPr/>
        </p:nvSpPr>
        <p:spPr bwMode="auto">
          <a:xfrm>
            <a:off x="4675188" y="57150"/>
            <a:ext cx="161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100°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8588" name="Text Box 7"/>
          <p:cNvSpPr txBox="1">
            <a:spLocks noChangeArrowheads="1"/>
          </p:cNvSpPr>
          <p:nvPr/>
        </p:nvSpPr>
        <p:spPr bwMode="auto">
          <a:xfrm rot="5400000">
            <a:off x="7038975" y="5843588"/>
            <a:ext cx="631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Symbol" charset="2"/>
              </a:rPr>
              <a:t>…</a:t>
            </a:r>
            <a:endParaRPr lang="en-US" sz="3600" baseline="-25000">
              <a:solidFill>
                <a:schemeClr val="bg1"/>
              </a:solidFill>
            </a:endParaRPr>
          </a:p>
        </p:txBody>
      </p:sp>
      <p:cxnSp>
        <p:nvCxnSpPr>
          <p:cNvPr id="108589" name="Straight Arrow Connector 34"/>
          <p:cNvCxnSpPr>
            <a:cxnSpLocks noChangeShapeType="1"/>
          </p:cNvCxnSpPr>
          <p:nvPr/>
        </p:nvCxnSpPr>
        <p:spPr bwMode="auto">
          <a:xfrm rot="5400000">
            <a:off x="6611937" y="847726"/>
            <a:ext cx="339725" cy="101600"/>
          </a:xfrm>
          <a:prstGeom prst="straightConnector1">
            <a:avLst/>
          </a:prstGeom>
          <a:noFill/>
          <a:ln w="50800">
            <a:solidFill>
              <a:srgbClr val="804000"/>
            </a:solidFill>
            <a:round/>
            <a:headEnd/>
            <a:tailEnd type="stealth" w="med" len="med"/>
          </a:ln>
        </p:spPr>
      </p:cxnSp>
      <p:sp>
        <p:nvSpPr>
          <p:cNvPr id="57" name="Oval 56"/>
          <p:cNvSpPr/>
          <p:nvPr/>
        </p:nvSpPr>
        <p:spPr bwMode="auto">
          <a:xfrm rot="1256886">
            <a:off x="6716658" y="637267"/>
            <a:ext cx="274320" cy="147775"/>
          </a:xfrm>
          <a:prstGeom prst="ellipse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cxnSp>
        <p:nvCxnSpPr>
          <p:cNvPr id="108593" name="Straight Connector 83"/>
          <p:cNvCxnSpPr>
            <a:cxnSpLocks noChangeShapeType="1"/>
          </p:cNvCxnSpPr>
          <p:nvPr/>
        </p:nvCxnSpPr>
        <p:spPr bwMode="auto">
          <a:xfrm flipV="1">
            <a:off x="5719763" y="1397000"/>
            <a:ext cx="2301875" cy="11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Arrow Connector 40"/>
          <p:cNvCxnSpPr>
            <a:cxnSpLocks noChangeShapeType="1"/>
          </p:cNvCxnSpPr>
          <p:nvPr/>
        </p:nvCxnSpPr>
        <p:spPr bwMode="auto">
          <a:xfrm rot="16200000" flipV="1">
            <a:off x="793750" y="1563688"/>
            <a:ext cx="3032125" cy="0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cxnSp>
        <p:nvCxnSpPr>
          <p:cNvPr id="64" name="Straight Arrow Connector 117"/>
          <p:cNvCxnSpPr>
            <a:cxnSpLocks noChangeShapeType="1"/>
          </p:cNvCxnSpPr>
          <p:nvPr/>
        </p:nvCxnSpPr>
        <p:spPr bwMode="auto">
          <a:xfrm rot="559996" flipV="1">
            <a:off x="5429270" y="1658815"/>
            <a:ext cx="3032125" cy="4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65" name="Freeform 113"/>
          <p:cNvSpPr>
            <a:spLocks noChangeArrowheads="1"/>
          </p:cNvSpPr>
          <p:nvPr/>
        </p:nvSpPr>
        <p:spPr bwMode="auto">
          <a:xfrm>
            <a:off x="1744663" y="196520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114"/>
          <p:cNvSpPr>
            <a:spLocks noChangeArrowheads="1"/>
          </p:cNvSpPr>
          <p:nvPr/>
        </p:nvSpPr>
        <p:spPr bwMode="auto">
          <a:xfrm>
            <a:off x="1753130" y="310862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118"/>
          <p:cNvSpPr>
            <a:spLocks noChangeArrowheads="1"/>
          </p:cNvSpPr>
          <p:nvPr/>
        </p:nvSpPr>
        <p:spPr bwMode="auto">
          <a:xfrm rot="5959996">
            <a:off x="7612747" y="1743468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119"/>
          <p:cNvSpPr>
            <a:spLocks noChangeArrowheads="1"/>
          </p:cNvSpPr>
          <p:nvPr/>
        </p:nvSpPr>
        <p:spPr bwMode="auto">
          <a:xfrm rot="5959996">
            <a:off x="7561816" y="1792840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2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3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9577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9578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9579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9580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9581" name="Freeform 52"/>
          <p:cNvSpPr>
            <a:spLocks noChangeArrowheads="1"/>
          </p:cNvSpPr>
          <p:nvPr/>
        </p:nvSpPr>
        <p:spPr bwMode="auto">
          <a:xfrm>
            <a:off x="346075" y="24733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2" name="Freeform 53"/>
          <p:cNvSpPr>
            <a:spLocks noChangeArrowheads="1"/>
          </p:cNvSpPr>
          <p:nvPr/>
        </p:nvSpPr>
        <p:spPr bwMode="auto">
          <a:xfrm flipH="1">
            <a:off x="2289175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741488" y="3433763"/>
            <a:ext cx="808037" cy="558800"/>
            <a:chOff x="1741485" y="4376438"/>
            <a:chExt cx="808203" cy="559589"/>
          </a:xfrm>
        </p:grpSpPr>
        <p:sp>
          <p:nvSpPr>
            <p:cNvPr id="109629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0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584" name="Freeform 59"/>
          <p:cNvSpPr>
            <a:spLocks noChangeArrowheads="1"/>
          </p:cNvSpPr>
          <p:nvPr/>
        </p:nvSpPr>
        <p:spPr bwMode="auto">
          <a:xfrm>
            <a:off x="344488" y="3154363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5" name="Freeform 60"/>
          <p:cNvSpPr>
            <a:spLocks noChangeArrowheads="1"/>
          </p:cNvSpPr>
          <p:nvPr/>
        </p:nvSpPr>
        <p:spPr bwMode="auto">
          <a:xfrm flipH="1">
            <a:off x="2287588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30438" y="4165600"/>
            <a:ext cx="704850" cy="500063"/>
            <a:chOff x="1741485" y="4376438"/>
            <a:chExt cx="808203" cy="559589"/>
          </a:xfrm>
        </p:grpSpPr>
        <p:sp>
          <p:nvSpPr>
            <p:cNvPr id="109627" name="Rectangle 62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8" name="Freeform 63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587" name="Freeform 64"/>
          <p:cNvSpPr>
            <a:spLocks noChangeArrowheads="1"/>
          </p:cNvSpPr>
          <p:nvPr/>
        </p:nvSpPr>
        <p:spPr bwMode="auto">
          <a:xfrm>
            <a:off x="342900" y="3865563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8" name="Freeform 65"/>
          <p:cNvSpPr>
            <a:spLocks noChangeArrowheads="1"/>
          </p:cNvSpPr>
          <p:nvPr/>
        </p:nvSpPr>
        <p:spPr bwMode="auto">
          <a:xfrm flipH="1">
            <a:off x="2286000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741613" y="4954588"/>
            <a:ext cx="596900" cy="401637"/>
            <a:chOff x="1741485" y="4376438"/>
            <a:chExt cx="808203" cy="559589"/>
          </a:xfrm>
        </p:grpSpPr>
        <p:sp>
          <p:nvSpPr>
            <p:cNvPr id="109625" name="Rectangle 67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6" name="Freeform 68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590" name="Freeform 69"/>
          <p:cNvSpPr>
            <a:spLocks noChangeArrowheads="1"/>
          </p:cNvSpPr>
          <p:nvPr/>
        </p:nvSpPr>
        <p:spPr bwMode="auto">
          <a:xfrm>
            <a:off x="341313" y="4594225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91" name="Freeform 70"/>
          <p:cNvSpPr>
            <a:spLocks noChangeArrowheads="1"/>
          </p:cNvSpPr>
          <p:nvPr/>
        </p:nvSpPr>
        <p:spPr bwMode="auto">
          <a:xfrm flipH="1">
            <a:off x="2284413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92" name="Freeform 74"/>
          <p:cNvSpPr>
            <a:spLocks noChangeArrowheads="1"/>
          </p:cNvSpPr>
          <p:nvPr/>
        </p:nvSpPr>
        <p:spPr bwMode="auto">
          <a:xfrm>
            <a:off x="339725" y="5305425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93" name="Freeform 75"/>
          <p:cNvSpPr>
            <a:spLocks noChangeArrowheads="1"/>
          </p:cNvSpPr>
          <p:nvPr/>
        </p:nvSpPr>
        <p:spPr bwMode="auto">
          <a:xfrm flipH="1">
            <a:off x="2282825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5694370" y="489165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9597" name="Oval 37"/>
          <p:cNvSpPr>
            <a:spLocks noChangeArrowheads="1"/>
          </p:cNvSpPr>
          <p:nvPr/>
        </p:nvSpPr>
        <p:spPr bwMode="auto">
          <a:xfrm>
            <a:off x="5867400" y="1038225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9598" name="Straight Connector 82"/>
          <p:cNvCxnSpPr>
            <a:cxnSpLocks noChangeShapeType="1"/>
          </p:cNvCxnSpPr>
          <p:nvPr/>
        </p:nvCxnSpPr>
        <p:spPr bwMode="auto">
          <a:xfrm flipV="1">
            <a:off x="5300663" y="1008063"/>
            <a:ext cx="3078162" cy="301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09599" name="Straight Arrow Connector 84"/>
          <p:cNvCxnSpPr>
            <a:cxnSpLocks noChangeShapeType="1"/>
          </p:cNvCxnSpPr>
          <p:nvPr/>
        </p:nvCxnSpPr>
        <p:spPr bwMode="auto">
          <a:xfrm flipV="1">
            <a:off x="6002338" y="1211263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09600" name="Freeform 86"/>
          <p:cNvSpPr>
            <a:spLocks noChangeArrowheads="1"/>
          </p:cNvSpPr>
          <p:nvPr/>
        </p:nvSpPr>
        <p:spPr bwMode="auto">
          <a:xfrm>
            <a:off x="4895850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01" name="Freeform 87"/>
          <p:cNvSpPr>
            <a:spLocks noChangeArrowheads="1"/>
          </p:cNvSpPr>
          <p:nvPr/>
        </p:nvSpPr>
        <p:spPr bwMode="auto">
          <a:xfrm flipH="1">
            <a:off x="6837363" y="24701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88"/>
          <p:cNvGrpSpPr>
            <a:grpSpLocks/>
          </p:cNvGrpSpPr>
          <p:nvPr/>
        </p:nvGrpSpPr>
        <p:grpSpPr bwMode="auto">
          <a:xfrm>
            <a:off x="6291263" y="3432175"/>
            <a:ext cx="808037" cy="558800"/>
            <a:chOff x="1741485" y="4376438"/>
            <a:chExt cx="808203" cy="559589"/>
          </a:xfrm>
        </p:grpSpPr>
        <p:sp>
          <p:nvSpPr>
            <p:cNvPr id="109623" name="Rectangle 89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4" name="Freeform 90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603" name="Freeform 91"/>
          <p:cNvSpPr>
            <a:spLocks noChangeArrowheads="1"/>
          </p:cNvSpPr>
          <p:nvPr/>
        </p:nvSpPr>
        <p:spPr bwMode="auto">
          <a:xfrm>
            <a:off x="4894263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04" name="Freeform 92"/>
          <p:cNvSpPr>
            <a:spLocks noChangeArrowheads="1"/>
          </p:cNvSpPr>
          <p:nvPr/>
        </p:nvSpPr>
        <p:spPr bwMode="auto">
          <a:xfrm flipH="1">
            <a:off x="6835775" y="3151188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05" name="Freeform 96"/>
          <p:cNvSpPr>
            <a:spLocks noChangeArrowheads="1"/>
          </p:cNvSpPr>
          <p:nvPr/>
        </p:nvSpPr>
        <p:spPr bwMode="auto">
          <a:xfrm>
            <a:off x="4892675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06" name="Freeform 97"/>
          <p:cNvSpPr>
            <a:spLocks noChangeArrowheads="1"/>
          </p:cNvSpPr>
          <p:nvPr/>
        </p:nvSpPr>
        <p:spPr bwMode="auto">
          <a:xfrm flipH="1">
            <a:off x="6834188" y="3862388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07" name="Freeform 101"/>
          <p:cNvSpPr>
            <a:spLocks noChangeArrowheads="1"/>
          </p:cNvSpPr>
          <p:nvPr/>
        </p:nvSpPr>
        <p:spPr bwMode="auto">
          <a:xfrm>
            <a:off x="4891088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08" name="Freeform 102"/>
          <p:cNvSpPr>
            <a:spLocks noChangeArrowheads="1"/>
          </p:cNvSpPr>
          <p:nvPr/>
        </p:nvSpPr>
        <p:spPr bwMode="auto">
          <a:xfrm flipH="1">
            <a:off x="6832600" y="4591050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09" name="Freeform 103"/>
          <p:cNvSpPr>
            <a:spLocks noChangeArrowheads="1"/>
          </p:cNvSpPr>
          <p:nvPr/>
        </p:nvSpPr>
        <p:spPr bwMode="auto">
          <a:xfrm>
            <a:off x="4889500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10" name="Freeform 104"/>
          <p:cNvSpPr>
            <a:spLocks noChangeArrowheads="1"/>
          </p:cNvSpPr>
          <p:nvPr/>
        </p:nvSpPr>
        <p:spPr bwMode="auto">
          <a:xfrm flipH="1">
            <a:off x="6831013" y="53022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>
            <a:off x="6456363" y="6311900"/>
            <a:ext cx="663575" cy="500063"/>
            <a:chOff x="1741485" y="4376438"/>
            <a:chExt cx="808203" cy="559589"/>
          </a:xfrm>
        </p:grpSpPr>
        <p:sp>
          <p:nvSpPr>
            <p:cNvPr id="109621" name="Rectangle 108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2" name="Freeform 109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9613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9614" name="Text Box 7"/>
          <p:cNvSpPr txBox="1">
            <a:spLocks noChangeArrowheads="1"/>
          </p:cNvSpPr>
          <p:nvPr/>
        </p:nvSpPr>
        <p:spPr bwMode="auto">
          <a:xfrm>
            <a:off x="4675188" y="57150"/>
            <a:ext cx="161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100°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09615" name="Text Box 7"/>
          <p:cNvSpPr txBox="1">
            <a:spLocks noChangeArrowheads="1"/>
          </p:cNvSpPr>
          <p:nvPr/>
        </p:nvSpPr>
        <p:spPr bwMode="auto">
          <a:xfrm rot="5400000">
            <a:off x="7038975" y="5843588"/>
            <a:ext cx="631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Symbol" charset="2"/>
              </a:rPr>
              <a:t>…</a:t>
            </a:r>
            <a:endParaRPr lang="en-US" sz="3600" baseline="-25000">
              <a:solidFill>
                <a:schemeClr val="bg1"/>
              </a:solidFill>
            </a:endParaRPr>
          </a:p>
        </p:txBody>
      </p:sp>
      <p:cxnSp>
        <p:nvCxnSpPr>
          <p:cNvPr id="109616" name="Straight Arrow Connector 34"/>
          <p:cNvCxnSpPr>
            <a:cxnSpLocks noChangeShapeType="1"/>
          </p:cNvCxnSpPr>
          <p:nvPr/>
        </p:nvCxnSpPr>
        <p:spPr bwMode="auto">
          <a:xfrm rot="5400000">
            <a:off x="6500019" y="1159669"/>
            <a:ext cx="341313" cy="92075"/>
          </a:xfrm>
          <a:prstGeom prst="straightConnector1">
            <a:avLst/>
          </a:prstGeom>
          <a:noFill/>
          <a:ln w="50800">
            <a:solidFill>
              <a:srgbClr val="804000"/>
            </a:solidFill>
            <a:round/>
            <a:headEnd/>
            <a:tailEnd type="stealth" w="med" len="med"/>
          </a:ln>
        </p:spPr>
      </p:cxnSp>
      <p:sp>
        <p:nvSpPr>
          <p:cNvPr id="86" name="Oval 85"/>
          <p:cNvSpPr/>
          <p:nvPr/>
        </p:nvSpPr>
        <p:spPr bwMode="auto">
          <a:xfrm rot="1256886">
            <a:off x="6598799" y="904457"/>
            <a:ext cx="274320" cy="215038"/>
          </a:xfrm>
          <a:prstGeom prst="ellipse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cxnSp>
        <p:nvCxnSpPr>
          <p:cNvPr id="109620" name="Straight Connector 83"/>
          <p:cNvCxnSpPr>
            <a:cxnSpLocks noChangeShapeType="1"/>
          </p:cNvCxnSpPr>
          <p:nvPr/>
        </p:nvCxnSpPr>
        <p:spPr bwMode="auto">
          <a:xfrm flipV="1">
            <a:off x="5719763" y="1397000"/>
            <a:ext cx="2301875" cy="11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0"/>
          <p:cNvCxnSpPr>
            <a:cxnSpLocks noChangeShapeType="1"/>
          </p:cNvCxnSpPr>
          <p:nvPr/>
        </p:nvCxnSpPr>
        <p:spPr bwMode="auto">
          <a:xfrm rot="16200000" flipV="1">
            <a:off x="793750" y="1563688"/>
            <a:ext cx="3032125" cy="0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cxnSp>
        <p:nvCxnSpPr>
          <p:cNvPr id="47" name="Straight Arrow Connector 117"/>
          <p:cNvCxnSpPr>
            <a:cxnSpLocks noChangeShapeType="1"/>
          </p:cNvCxnSpPr>
          <p:nvPr/>
        </p:nvCxnSpPr>
        <p:spPr bwMode="auto">
          <a:xfrm rot="559996" flipV="1">
            <a:off x="5429270" y="1658815"/>
            <a:ext cx="3032125" cy="4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</p:cxnSp>
      <p:sp>
        <p:nvSpPr>
          <p:cNvPr id="48" name="Freeform 113"/>
          <p:cNvSpPr>
            <a:spLocks noChangeArrowheads="1"/>
          </p:cNvSpPr>
          <p:nvPr/>
        </p:nvSpPr>
        <p:spPr bwMode="auto">
          <a:xfrm>
            <a:off x="1744663" y="196520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114"/>
          <p:cNvSpPr>
            <a:spLocks noChangeArrowheads="1"/>
          </p:cNvSpPr>
          <p:nvPr/>
        </p:nvSpPr>
        <p:spPr bwMode="auto">
          <a:xfrm>
            <a:off x="1753130" y="310862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118"/>
          <p:cNvSpPr>
            <a:spLocks noChangeArrowheads="1"/>
          </p:cNvSpPr>
          <p:nvPr/>
        </p:nvSpPr>
        <p:spPr bwMode="auto">
          <a:xfrm rot="5959996">
            <a:off x="7612747" y="1743468"/>
            <a:ext cx="1130300" cy="236096"/>
          </a:xfrm>
          <a:custGeom>
            <a:avLst/>
            <a:gdLst>
              <a:gd name="T0" fmla="*/ 313267 w 1130300"/>
              <a:gd name="T1" fmla="*/ 6350 h 236008"/>
              <a:gd name="T2" fmla="*/ 167217 w 1130300"/>
              <a:gd name="T3" fmla="*/ 25400 h 236008"/>
              <a:gd name="T4" fmla="*/ 40217 w 1130300"/>
              <a:gd name="T5" fmla="*/ 69850 h 236008"/>
              <a:gd name="T6" fmla="*/ 2117 w 1130300"/>
              <a:gd name="T7" fmla="*/ 107950 h 236008"/>
              <a:gd name="T8" fmla="*/ 52917 w 1130300"/>
              <a:gd name="T9" fmla="*/ 158750 h 236008"/>
              <a:gd name="T10" fmla="*/ 179917 w 1130300"/>
              <a:gd name="T11" fmla="*/ 196850 h 236008"/>
              <a:gd name="T12" fmla="*/ 325967 w 1130300"/>
              <a:gd name="T13" fmla="*/ 222250 h 236008"/>
              <a:gd name="T14" fmla="*/ 484717 w 1130300"/>
              <a:gd name="T15" fmla="*/ 234950 h 236008"/>
              <a:gd name="T16" fmla="*/ 675217 w 1130300"/>
              <a:gd name="T17" fmla="*/ 228600 h 236008"/>
              <a:gd name="T18" fmla="*/ 859367 w 1130300"/>
              <a:gd name="T19" fmla="*/ 215900 h 236008"/>
              <a:gd name="T20" fmla="*/ 992717 w 1130300"/>
              <a:gd name="T21" fmla="*/ 190500 h 236008"/>
              <a:gd name="T22" fmla="*/ 1100667 w 1130300"/>
              <a:gd name="T23" fmla="*/ 152400 h 236008"/>
              <a:gd name="T24" fmla="*/ 1126067 w 1130300"/>
              <a:gd name="T25" fmla="*/ 114300 h 236008"/>
              <a:gd name="T26" fmla="*/ 1113367 w 1130300"/>
              <a:gd name="T27" fmla="*/ 76200 h 236008"/>
              <a:gd name="T28" fmla="*/ 1024467 w 1130300"/>
              <a:gd name="T29" fmla="*/ 38100 h 236008"/>
              <a:gd name="T30" fmla="*/ 922867 w 1130300"/>
              <a:gd name="T31" fmla="*/ 19050 h 236008"/>
              <a:gd name="T32" fmla="*/ 783167 w 1130300"/>
              <a:gd name="T33" fmla="*/ 0 h 2360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0300"/>
              <a:gd name="T52" fmla="*/ 0 h 236008"/>
              <a:gd name="T53" fmla="*/ 1130300 w 1130300"/>
              <a:gd name="T54" fmla="*/ 236008 h 2360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0300" h="236008">
                <a:moveTo>
                  <a:pt x="313267" y="6350"/>
                </a:moveTo>
                <a:cubicBezTo>
                  <a:pt x="262996" y="10583"/>
                  <a:pt x="212725" y="14817"/>
                  <a:pt x="167217" y="25400"/>
                </a:cubicBezTo>
                <a:cubicBezTo>
                  <a:pt x="121709" y="35983"/>
                  <a:pt x="67734" y="56092"/>
                  <a:pt x="40217" y="69850"/>
                </a:cubicBezTo>
                <a:cubicBezTo>
                  <a:pt x="12700" y="83608"/>
                  <a:pt x="0" y="93133"/>
                  <a:pt x="2117" y="107950"/>
                </a:cubicBezTo>
                <a:cubicBezTo>
                  <a:pt x="4234" y="122767"/>
                  <a:pt x="23284" y="143933"/>
                  <a:pt x="52917" y="158750"/>
                </a:cubicBezTo>
                <a:cubicBezTo>
                  <a:pt x="82550" y="173567"/>
                  <a:pt x="134409" y="186267"/>
                  <a:pt x="179917" y="196850"/>
                </a:cubicBezTo>
                <a:cubicBezTo>
                  <a:pt x="225425" y="207433"/>
                  <a:pt x="275167" y="215900"/>
                  <a:pt x="325967" y="222250"/>
                </a:cubicBezTo>
                <a:cubicBezTo>
                  <a:pt x="376767" y="228600"/>
                  <a:pt x="426509" y="233892"/>
                  <a:pt x="484717" y="234950"/>
                </a:cubicBezTo>
                <a:cubicBezTo>
                  <a:pt x="542925" y="236008"/>
                  <a:pt x="612775" y="231775"/>
                  <a:pt x="675217" y="228600"/>
                </a:cubicBezTo>
                <a:cubicBezTo>
                  <a:pt x="737659" y="225425"/>
                  <a:pt x="806450" y="222250"/>
                  <a:pt x="859367" y="215900"/>
                </a:cubicBezTo>
                <a:cubicBezTo>
                  <a:pt x="912284" y="209550"/>
                  <a:pt x="952500" y="201083"/>
                  <a:pt x="992717" y="190500"/>
                </a:cubicBezTo>
                <a:cubicBezTo>
                  <a:pt x="1032934" y="179917"/>
                  <a:pt x="1078442" y="165100"/>
                  <a:pt x="1100667" y="152400"/>
                </a:cubicBezTo>
                <a:cubicBezTo>
                  <a:pt x="1122892" y="139700"/>
                  <a:pt x="1123950" y="127000"/>
                  <a:pt x="1126067" y="114300"/>
                </a:cubicBezTo>
                <a:cubicBezTo>
                  <a:pt x="1128184" y="101600"/>
                  <a:pt x="1130300" y="88900"/>
                  <a:pt x="1113367" y="76200"/>
                </a:cubicBezTo>
                <a:cubicBezTo>
                  <a:pt x="1096434" y="63500"/>
                  <a:pt x="1056217" y="47625"/>
                  <a:pt x="1024467" y="38100"/>
                </a:cubicBezTo>
                <a:cubicBezTo>
                  <a:pt x="992717" y="28575"/>
                  <a:pt x="963084" y="25400"/>
                  <a:pt x="922867" y="19050"/>
                </a:cubicBezTo>
                <a:cubicBezTo>
                  <a:pt x="882650" y="12700"/>
                  <a:pt x="832908" y="6350"/>
                  <a:pt x="783167" y="0"/>
                </a:cubicBezTo>
              </a:path>
            </a:pathLst>
          </a:custGeom>
          <a:noFill/>
          <a:ln w="44450">
            <a:solidFill>
              <a:srgbClr val="00D1D3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19"/>
          <p:cNvSpPr>
            <a:spLocks noChangeArrowheads="1"/>
          </p:cNvSpPr>
          <p:nvPr/>
        </p:nvSpPr>
        <p:spPr bwMode="auto">
          <a:xfrm rot="5959996">
            <a:off x="7561816" y="1792840"/>
            <a:ext cx="1117600" cy="122813"/>
          </a:xfrm>
          <a:custGeom>
            <a:avLst/>
            <a:gdLst>
              <a:gd name="T0" fmla="*/ 0 w 1117600"/>
              <a:gd name="T1" fmla="*/ 6350 h 122767"/>
              <a:gd name="T2" fmla="*/ 63500 w 1117600"/>
              <a:gd name="T3" fmla="*/ 50800 h 122767"/>
              <a:gd name="T4" fmla="*/ 254000 w 1117600"/>
              <a:gd name="T5" fmla="*/ 101600 h 122767"/>
              <a:gd name="T6" fmla="*/ 508000 w 1117600"/>
              <a:gd name="T7" fmla="*/ 120650 h 122767"/>
              <a:gd name="T8" fmla="*/ 685800 w 1117600"/>
              <a:gd name="T9" fmla="*/ 114300 h 122767"/>
              <a:gd name="T10" fmla="*/ 914400 w 1117600"/>
              <a:gd name="T11" fmla="*/ 95250 h 122767"/>
              <a:gd name="T12" fmla="*/ 1073150 w 1117600"/>
              <a:gd name="T13" fmla="*/ 44450 h 122767"/>
              <a:gd name="T14" fmla="*/ 1117600 w 1117600"/>
              <a:gd name="T15" fmla="*/ 0 h 1227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7600"/>
              <a:gd name="T25" fmla="*/ 0 h 122767"/>
              <a:gd name="T26" fmla="*/ 1117600 w 1117600"/>
              <a:gd name="T27" fmla="*/ 122767 h 1227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7600" h="122767">
                <a:moveTo>
                  <a:pt x="0" y="6350"/>
                </a:moveTo>
                <a:cubicBezTo>
                  <a:pt x="10583" y="20637"/>
                  <a:pt x="21167" y="34925"/>
                  <a:pt x="63500" y="50800"/>
                </a:cubicBezTo>
                <a:cubicBezTo>
                  <a:pt x="105833" y="66675"/>
                  <a:pt x="179917" y="89958"/>
                  <a:pt x="254000" y="101600"/>
                </a:cubicBezTo>
                <a:cubicBezTo>
                  <a:pt x="328083" y="113242"/>
                  <a:pt x="436033" y="118533"/>
                  <a:pt x="508000" y="120650"/>
                </a:cubicBezTo>
                <a:cubicBezTo>
                  <a:pt x="579967" y="122767"/>
                  <a:pt x="618067" y="118533"/>
                  <a:pt x="685800" y="114300"/>
                </a:cubicBezTo>
                <a:cubicBezTo>
                  <a:pt x="753533" y="110067"/>
                  <a:pt x="849842" y="106892"/>
                  <a:pt x="914400" y="95250"/>
                </a:cubicBezTo>
                <a:cubicBezTo>
                  <a:pt x="978958" y="83608"/>
                  <a:pt x="1039283" y="60325"/>
                  <a:pt x="1073150" y="44450"/>
                </a:cubicBezTo>
                <a:cubicBezTo>
                  <a:pt x="1107017" y="28575"/>
                  <a:pt x="1117600" y="0"/>
                  <a:pt x="1117600" y="0"/>
                </a:cubicBezTo>
              </a:path>
            </a:pathLst>
          </a:custGeom>
          <a:noFill/>
          <a:ln w="635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6" name="Freeform 9"/>
          <p:cNvSpPr>
            <a:spLocks/>
          </p:cNvSpPr>
          <p:nvPr/>
        </p:nvSpPr>
        <p:spPr bwMode="auto">
          <a:xfrm>
            <a:off x="3571875" y="1835150"/>
            <a:ext cx="1990725" cy="14288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7" name="Freeform 14"/>
          <p:cNvSpPr>
            <a:spLocks/>
          </p:cNvSpPr>
          <p:nvPr/>
        </p:nvSpPr>
        <p:spPr bwMode="auto">
          <a:xfrm>
            <a:off x="3535363" y="1843088"/>
            <a:ext cx="1990725" cy="14287"/>
          </a:xfrm>
          <a:custGeom>
            <a:avLst/>
            <a:gdLst>
              <a:gd name="T0" fmla="*/ 0 w 1254"/>
              <a:gd name="T1" fmla="*/ 0 h 9"/>
              <a:gd name="T2" fmla="*/ 2147483647 w 1254"/>
              <a:gd name="T3" fmla="*/ 2147483647 h 9"/>
              <a:gd name="T4" fmla="*/ 2147483647 w 1254"/>
              <a:gd name="T5" fmla="*/ 2147483647 h 9"/>
              <a:gd name="T6" fmla="*/ 2147483647 w 1254"/>
              <a:gd name="T7" fmla="*/ 2147483647 h 9"/>
              <a:gd name="T8" fmla="*/ 2147483647 w 1254"/>
              <a:gd name="T9" fmla="*/ 2147483647 h 9"/>
              <a:gd name="T10" fmla="*/ 2147483647 w 1254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4"/>
              <a:gd name="T19" fmla="*/ 0 h 9"/>
              <a:gd name="T20" fmla="*/ 1254 w 125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4" h="9">
                <a:moveTo>
                  <a:pt x="0" y="0"/>
                </a:moveTo>
                <a:lnTo>
                  <a:pt x="136" y="5"/>
                </a:lnTo>
                <a:lnTo>
                  <a:pt x="364" y="9"/>
                </a:lnTo>
                <a:lnTo>
                  <a:pt x="918" y="9"/>
                </a:lnTo>
                <a:lnTo>
                  <a:pt x="1127" y="5"/>
                </a:lnTo>
                <a:lnTo>
                  <a:pt x="125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1144960" y="50995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0601" name="Oval 37"/>
          <p:cNvSpPr>
            <a:spLocks noChangeArrowheads="1"/>
          </p:cNvSpPr>
          <p:nvPr/>
        </p:nvSpPr>
        <p:spPr bwMode="auto">
          <a:xfrm>
            <a:off x="1319213" y="1058863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0602" name="Straight Connector 20"/>
          <p:cNvCxnSpPr>
            <a:cxnSpLocks noChangeShapeType="1"/>
          </p:cNvCxnSpPr>
          <p:nvPr/>
        </p:nvCxnSpPr>
        <p:spPr bwMode="auto">
          <a:xfrm flipV="1">
            <a:off x="750888" y="1030288"/>
            <a:ext cx="3078162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10603" name="Straight Connector 21"/>
          <p:cNvCxnSpPr>
            <a:cxnSpLocks noChangeShapeType="1"/>
          </p:cNvCxnSpPr>
          <p:nvPr/>
        </p:nvCxnSpPr>
        <p:spPr bwMode="auto">
          <a:xfrm flipV="1">
            <a:off x="758825" y="1403350"/>
            <a:ext cx="3078163" cy="28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10604" name="Straight Arrow Connector 34"/>
          <p:cNvCxnSpPr>
            <a:cxnSpLocks noChangeShapeType="1"/>
          </p:cNvCxnSpPr>
          <p:nvPr/>
        </p:nvCxnSpPr>
        <p:spPr bwMode="auto">
          <a:xfrm flipV="1">
            <a:off x="1452563" y="1231900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81" name="Oval 80"/>
          <p:cNvSpPr/>
          <p:nvPr/>
        </p:nvSpPr>
        <p:spPr bwMode="auto">
          <a:xfrm>
            <a:off x="5694370" y="489165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0608" name="Oval 37"/>
          <p:cNvSpPr>
            <a:spLocks noChangeArrowheads="1"/>
          </p:cNvSpPr>
          <p:nvPr/>
        </p:nvSpPr>
        <p:spPr bwMode="auto">
          <a:xfrm>
            <a:off x="5867400" y="1038225"/>
            <a:ext cx="365125" cy="365125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0609" name="Straight Connector 82"/>
          <p:cNvCxnSpPr>
            <a:cxnSpLocks noChangeShapeType="1"/>
          </p:cNvCxnSpPr>
          <p:nvPr/>
        </p:nvCxnSpPr>
        <p:spPr bwMode="auto">
          <a:xfrm flipV="1">
            <a:off x="5300663" y="1008063"/>
            <a:ext cx="3078162" cy="301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10610" name="Straight Arrow Connector 84"/>
          <p:cNvCxnSpPr>
            <a:cxnSpLocks noChangeShapeType="1"/>
          </p:cNvCxnSpPr>
          <p:nvPr/>
        </p:nvCxnSpPr>
        <p:spPr bwMode="auto">
          <a:xfrm flipV="1">
            <a:off x="6002338" y="1211263"/>
            <a:ext cx="4572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10611" name="Freeform 86"/>
          <p:cNvSpPr>
            <a:spLocks noChangeArrowheads="1"/>
          </p:cNvSpPr>
          <p:nvPr/>
        </p:nvSpPr>
        <p:spPr bwMode="auto">
          <a:xfrm>
            <a:off x="4895850" y="24717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2" name="Freeform 87"/>
          <p:cNvSpPr>
            <a:spLocks noChangeArrowheads="1"/>
          </p:cNvSpPr>
          <p:nvPr/>
        </p:nvSpPr>
        <p:spPr bwMode="auto">
          <a:xfrm flipH="1">
            <a:off x="6837363" y="24701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6291263" y="3432175"/>
            <a:ext cx="808037" cy="558800"/>
            <a:chOff x="1741485" y="4376438"/>
            <a:chExt cx="808203" cy="559589"/>
          </a:xfrm>
        </p:grpSpPr>
        <p:sp>
          <p:nvSpPr>
            <p:cNvPr id="110636" name="Rectangle 89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37" name="Freeform 90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0614" name="Freeform 91"/>
          <p:cNvSpPr>
            <a:spLocks noChangeArrowheads="1"/>
          </p:cNvSpPr>
          <p:nvPr/>
        </p:nvSpPr>
        <p:spPr bwMode="auto">
          <a:xfrm>
            <a:off x="4894263" y="31527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5" name="Freeform 92"/>
          <p:cNvSpPr>
            <a:spLocks noChangeArrowheads="1"/>
          </p:cNvSpPr>
          <p:nvPr/>
        </p:nvSpPr>
        <p:spPr bwMode="auto">
          <a:xfrm flipH="1">
            <a:off x="6835775" y="3151188"/>
            <a:ext cx="1963738" cy="1423987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79 h 1424039"/>
              <a:gd name="T6" fmla="*/ 197817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6" name="Freeform 96"/>
          <p:cNvSpPr>
            <a:spLocks noChangeArrowheads="1"/>
          </p:cNvSpPr>
          <p:nvPr/>
        </p:nvSpPr>
        <p:spPr bwMode="auto">
          <a:xfrm>
            <a:off x="4892675" y="3863975"/>
            <a:ext cx="1962150" cy="1423988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95 h 1424039"/>
              <a:gd name="T6" fmla="*/ 195273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7" name="Freeform 97"/>
          <p:cNvSpPr>
            <a:spLocks noChangeArrowheads="1"/>
          </p:cNvSpPr>
          <p:nvPr/>
        </p:nvSpPr>
        <p:spPr bwMode="auto">
          <a:xfrm flipH="1">
            <a:off x="6834188" y="3862388"/>
            <a:ext cx="1963737" cy="1423987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79 h 1424039"/>
              <a:gd name="T6" fmla="*/ 1978163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8" name="Freeform 101"/>
          <p:cNvSpPr>
            <a:spLocks noChangeArrowheads="1"/>
          </p:cNvSpPr>
          <p:nvPr/>
        </p:nvSpPr>
        <p:spPr bwMode="auto">
          <a:xfrm>
            <a:off x="4891088" y="45926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9" name="Freeform 102"/>
          <p:cNvSpPr>
            <a:spLocks noChangeArrowheads="1"/>
          </p:cNvSpPr>
          <p:nvPr/>
        </p:nvSpPr>
        <p:spPr bwMode="auto">
          <a:xfrm flipH="1">
            <a:off x="6832600" y="4591050"/>
            <a:ext cx="1963738" cy="142398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0" name="Freeform 103"/>
          <p:cNvSpPr>
            <a:spLocks noChangeArrowheads="1"/>
          </p:cNvSpPr>
          <p:nvPr/>
        </p:nvSpPr>
        <p:spPr bwMode="auto">
          <a:xfrm>
            <a:off x="4889500" y="5303838"/>
            <a:ext cx="1962150" cy="1423987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1" name="Freeform 104"/>
          <p:cNvSpPr>
            <a:spLocks noChangeArrowheads="1"/>
          </p:cNvSpPr>
          <p:nvPr/>
        </p:nvSpPr>
        <p:spPr bwMode="auto">
          <a:xfrm flipH="1">
            <a:off x="6831013" y="5302250"/>
            <a:ext cx="1963737" cy="1423988"/>
          </a:xfrm>
          <a:custGeom>
            <a:avLst/>
            <a:gdLst>
              <a:gd name="T0" fmla="*/ 0 w 1962779"/>
              <a:gd name="T1" fmla="*/ 0 h 1424039"/>
              <a:gd name="T2" fmla="*/ 523631 w 1962779"/>
              <a:gd name="T3" fmla="*/ 0 h 1424039"/>
              <a:gd name="T4" fmla="*/ 901810 w 1962779"/>
              <a:gd name="T5" fmla="*/ 1403995 h 1424039"/>
              <a:gd name="T6" fmla="*/ 1978163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07"/>
          <p:cNvGrpSpPr>
            <a:grpSpLocks/>
          </p:cNvGrpSpPr>
          <p:nvPr/>
        </p:nvGrpSpPr>
        <p:grpSpPr bwMode="auto">
          <a:xfrm>
            <a:off x="6456363" y="6311900"/>
            <a:ext cx="663575" cy="500063"/>
            <a:chOff x="1741485" y="4376438"/>
            <a:chExt cx="808203" cy="559589"/>
          </a:xfrm>
        </p:grpSpPr>
        <p:sp>
          <p:nvSpPr>
            <p:cNvPr id="110634" name="Rectangle 108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35" name="Freeform 109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2" name="Straight Connector 111"/>
          <p:cNvCxnSpPr/>
          <p:nvPr/>
        </p:nvCxnSpPr>
        <p:spPr bwMode="auto">
          <a:xfrm rot="5400000">
            <a:off x="1140619" y="3429794"/>
            <a:ext cx="6858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624" name="Text Box 7"/>
          <p:cNvSpPr txBox="1">
            <a:spLocks noChangeArrowheads="1"/>
          </p:cNvSpPr>
          <p:nvPr/>
        </p:nvSpPr>
        <p:spPr bwMode="auto">
          <a:xfrm>
            <a:off x="96838" y="61913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10625" name="Text Box 7"/>
          <p:cNvSpPr txBox="1">
            <a:spLocks noChangeArrowheads="1"/>
          </p:cNvSpPr>
          <p:nvPr/>
        </p:nvSpPr>
        <p:spPr bwMode="auto">
          <a:xfrm>
            <a:off x="4675188" y="57150"/>
            <a:ext cx="161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FFFF"/>
                </a:solidFill>
                <a:latin typeface="Symbol" charset="2"/>
              </a:rPr>
              <a:t>l</a:t>
            </a:r>
            <a:r>
              <a:rPr lang="en-US">
                <a:solidFill>
                  <a:srgbClr val="00FFFF"/>
                </a:solidFill>
              </a:rPr>
              <a:t> = 100°</a:t>
            </a:r>
            <a:endParaRPr lang="en-US" baseline="-25000">
              <a:solidFill>
                <a:srgbClr val="00FFFF"/>
              </a:solidFill>
            </a:endParaRPr>
          </a:p>
        </p:txBody>
      </p:sp>
      <p:sp>
        <p:nvSpPr>
          <p:cNvPr id="110626" name="TextBox 61"/>
          <p:cNvSpPr txBox="1">
            <a:spLocks noChangeArrowheads="1"/>
          </p:cNvSpPr>
          <p:nvPr/>
        </p:nvSpPr>
        <p:spPr bwMode="auto">
          <a:xfrm>
            <a:off x="392465" y="3382956"/>
            <a:ext cx="353042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starspot</a:t>
            </a:r>
            <a:r>
              <a:rPr lang="en-US" sz="2800" dirty="0" smtClean="0">
                <a:solidFill>
                  <a:schemeClr val="bg1"/>
                </a:solidFill>
              </a:rPr>
              <a:t>-anomaly pattern reveals </a:t>
            </a:r>
            <a:r>
              <a:rPr lang="en-US" sz="2800" dirty="0">
                <a:solidFill>
                  <a:schemeClr val="bg1"/>
                </a:solidFill>
              </a:rPr>
              <a:t>the</a:t>
            </a:r>
            <a:r>
              <a:rPr lang="en-US" sz="2800" dirty="0" smtClean="0">
                <a:solidFill>
                  <a:schemeClr val="bg1"/>
                </a:solidFill>
              </a:rPr>
              <a:t> stellar obliquity</a:t>
            </a:r>
          </a:p>
        </p:txBody>
      </p:sp>
      <p:sp>
        <p:nvSpPr>
          <p:cNvPr id="110631" name="Text Box 7"/>
          <p:cNvSpPr txBox="1">
            <a:spLocks noChangeArrowheads="1"/>
          </p:cNvSpPr>
          <p:nvPr/>
        </p:nvSpPr>
        <p:spPr bwMode="auto">
          <a:xfrm rot="5400000">
            <a:off x="7038975" y="5843588"/>
            <a:ext cx="631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Symbol" charset="2"/>
              </a:rPr>
              <a:t>…</a:t>
            </a:r>
            <a:endParaRPr lang="en-US" sz="3600" baseline="-25000">
              <a:solidFill>
                <a:schemeClr val="bg1"/>
              </a:solidFill>
            </a:endParaRPr>
          </a:p>
        </p:txBody>
      </p:sp>
      <p:cxnSp>
        <p:nvCxnSpPr>
          <p:cNvPr id="110632" name="Straight Arrow Connector 34"/>
          <p:cNvCxnSpPr>
            <a:cxnSpLocks noChangeShapeType="1"/>
          </p:cNvCxnSpPr>
          <p:nvPr/>
        </p:nvCxnSpPr>
        <p:spPr bwMode="auto">
          <a:xfrm rot="5400000">
            <a:off x="6500019" y="1159669"/>
            <a:ext cx="341313" cy="92075"/>
          </a:xfrm>
          <a:prstGeom prst="straightConnector1">
            <a:avLst/>
          </a:prstGeom>
          <a:noFill/>
          <a:ln w="50800">
            <a:solidFill>
              <a:srgbClr val="804000"/>
            </a:solidFill>
            <a:round/>
            <a:headEnd/>
            <a:tailEnd type="stealth" w="med" len="med"/>
          </a:ln>
        </p:spPr>
      </p:cxnSp>
      <p:cxnSp>
        <p:nvCxnSpPr>
          <p:cNvPr id="110633" name="Straight Connector 83"/>
          <p:cNvCxnSpPr>
            <a:cxnSpLocks noChangeShapeType="1"/>
          </p:cNvCxnSpPr>
          <p:nvPr/>
        </p:nvCxnSpPr>
        <p:spPr bwMode="auto">
          <a:xfrm flipV="1">
            <a:off x="5719763" y="1397000"/>
            <a:ext cx="2301875" cy="11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45" name="Oval 44"/>
          <p:cNvSpPr/>
          <p:nvPr/>
        </p:nvSpPr>
        <p:spPr bwMode="auto">
          <a:xfrm rot="1256886">
            <a:off x="6598799" y="904457"/>
            <a:ext cx="274320" cy="215038"/>
          </a:xfrm>
          <a:prstGeom prst="ellipse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heiner_christoph.gif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1247775"/>
            <a:ext cx="3757613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4462" y="4973638"/>
            <a:ext cx="33607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/>
              <a:t>Christoph</a:t>
            </a:r>
            <a:r>
              <a:rPr lang="en-US" sz="2400" dirty="0"/>
              <a:t> </a:t>
            </a:r>
            <a:r>
              <a:rPr lang="en-US" sz="2400" dirty="0" err="1"/>
              <a:t>Scheiner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000" dirty="0" smtClean="0"/>
              <a:t>1573-1650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5" name="Picture 4" descr="127558-050-EE4826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045" y="228600"/>
            <a:ext cx="6283955" cy="6351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D06-0131-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35">
            <a:off x="-1865937" y="938614"/>
            <a:ext cx="6802934" cy="4516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3876" y="187040"/>
            <a:ext cx="6547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The</a:t>
            </a:r>
            <a:r>
              <a:rPr lang="en-US" sz="6000" i="1" dirty="0" smtClean="0">
                <a:solidFill>
                  <a:srgbClr val="FFFF00"/>
                </a:solidFill>
              </a:rPr>
              <a:t> </a:t>
            </a:r>
            <a:r>
              <a:rPr lang="en-US" sz="6000" i="1" dirty="0" err="1" smtClean="0">
                <a:solidFill>
                  <a:srgbClr val="FFFF00"/>
                </a:solidFill>
              </a:rPr>
              <a:t>Kepler</a:t>
            </a:r>
            <a:r>
              <a:rPr lang="en-US" sz="6000" i="1" dirty="0" smtClean="0">
                <a:solidFill>
                  <a:srgbClr val="FFFF00"/>
                </a:solidFill>
              </a:rPr>
              <a:t> </a:t>
            </a:r>
            <a:r>
              <a:rPr lang="en-US" sz="6000" dirty="0" smtClean="0">
                <a:solidFill>
                  <a:srgbClr val="FFFF00"/>
                </a:solidFill>
              </a:rPr>
              <a:t>mission</a:t>
            </a:r>
            <a:endParaRPr lang="en-US" sz="6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544" y="1435517"/>
            <a:ext cx="3769591" cy="3300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1954" y="4845371"/>
            <a:ext cx="52820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1-meter telescope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CCD array, 10° x 10° field of view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Monitored 10</a:t>
            </a:r>
            <a:r>
              <a:rPr lang="en-US" sz="2800" baseline="30000" dirty="0" smtClean="0">
                <a:solidFill>
                  <a:schemeClr val="bg1"/>
                </a:solidFill>
              </a:rPr>
              <a:t>5</a:t>
            </a:r>
            <a:r>
              <a:rPr lang="en-US" sz="2800" dirty="0" smtClean="0">
                <a:solidFill>
                  <a:schemeClr val="bg1"/>
                </a:solidFill>
              </a:rPr>
              <a:t> stars for 4.5 years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Limiting precision 20 </a:t>
            </a:r>
            <a:r>
              <a:rPr lang="en-US" sz="2800" dirty="0" smtClean="0">
                <a:solidFill>
                  <a:schemeClr val="bg1"/>
                </a:solidFill>
              </a:rPr>
              <a:t>ppm, 30 min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er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67645"/>
            <a:ext cx="4259160" cy="5972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6875" y="-84670"/>
            <a:ext cx="327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Kepler-17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deser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3" y="770467"/>
            <a:ext cx="4253561" cy="6014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844" y="3234267"/>
            <a:ext cx="254000" cy="756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0622" y="209223"/>
            <a:ext cx="196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Désert</a:t>
            </a:r>
            <a:r>
              <a:rPr lang="en-US" dirty="0" smtClean="0"/>
              <a:t> et al. (2011)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8882" y="978647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6929" y="1526988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4976" y="2008094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2904" y="2556434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8424" y="3089834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03944" y="3593352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06932" y="4134222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09920" y="4622799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77223" y="1272988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65270" y="1970741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53317" y="2668492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71245" y="5443068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66765" y="3384175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62285" y="4052045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65273" y="4749799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68261" y="6112434"/>
            <a:ext cx="679824" cy="17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fig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28600"/>
            <a:ext cx="8915400" cy="64008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618570" y="264587"/>
            <a:ext cx="709084" cy="6053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762000" y="6233583"/>
            <a:ext cx="7747000" cy="41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40467" y="63616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Sanchis</a:t>
            </a:r>
            <a:r>
              <a:rPr lang="en-US" dirty="0" smtClean="0"/>
              <a:t>-Ojeda et al. (2013)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fig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28600"/>
            <a:ext cx="8915400" cy="6400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23636" y="361758"/>
            <a:ext cx="3402061" cy="2616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378642" y="360219"/>
            <a:ext cx="3402061" cy="2616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77102" y="3560619"/>
            <a:ext cx="3402061" cy="2616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19017" y="3559080"/>
            <a:ext cx="3402061" cy="2616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panel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879" y="354061"/>
            <a:ext cx="2624328" cy="2624328"/>
          </a:xfrm>
          <a:prstGeom prst="rect">
            <a:avLst/>
          </a:prstGeom>
        </p:spPr>
      </p:pic>
      <p:pic>
        <p:nvPicPr>
          <p:cNvPr id="26" name="Picture 25" descr="panel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254" y="354060"/>
            <a:ext cx="2628215" cy="2624328"/>
          </a:xfrm>
          <a:prstGeom prst="rect">
            <a:avLst/>
          </a:prstGeom>
        </p:spPr>
      </p:pic>
      <p:pic>
        <p:nvPicPr>
          <p:cNvPr id="27" name="Picture 26" descr="panel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715" y="3556000"/>
            <a:ext cx="2608846" cy="2624328"/>
          </a:xfrm>
          <a:prstGeom prst="rect">
            <a:avLst/>
          </a:prstGeom>
        </p:spPr>
      </p:pic>
      <p:pic>
        <p:nvPicPr>
          <p:cNvPr id="28" name="Picture 27" descr="panel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089" y="3556000"/>
            <a:ext cx="2612733" cy="2624328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1628775" y="638175"/>
            <a:ext cx="1984375" cy="168275"/>
          </a:xfrm>
          <a:custGeom>
            <a:avLst/>
            <a:gdLst>
              <a:gd name="connsiteX0" fmla="*/ 177800 w 1984375"/>
              <a:gd name="connsiteY0" fmla="*/ 0 h 168275"/>
              <a:gd name="connsiteX1" fmla="*/ 127000 w 1984375"/>
              <a:gd name="connsiteY1" fmla="*/ 38100 h 168275"/>
              <a:gd name="connsiteX2" fmla="*/ 57150 w 1984375"/>
              <a:gd name="connsiteY2" fmla="*/ 101600 h 168275"/>
              <a:gd name="connsiteX3" fmla="*/ 0 w 1984375"/>
              <a:gd name="connsiteY3" fmla="*/ 168275 h 168275"/>
              <a:gd name="connsiteX4" fmla="*/ 1984375 w 1984375"/>
              <a:gd name="connsiteY4" fmla="*/ 165100 h 168275"/>
              <a:gd name="connsiteX5" fmla="*/ 1930400 w 1984375"/>
              <a:gd name="connsiteY5" fmla="*/ 104775 h 168275"/>
              <a:gd name="connsiteX6" fmla="*/ 1873250 w 1984375"/>
              <a:gd name="connsiteY6" fmla="*/ 50800 h 168275"/>
              <a:gd name="connsiteX7" fmla="*/ 1806575 w 1984375"/>
              <a:gd name="connsiteY7" fmla="*/ 0 h 168275"/>
              <a:gd name="connsiteX8" fmla="*/ 177800 w 1984375"/>
              <a:gd name="connsiteY8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4375" h="168275">
                <a:moveTo>
                  <a:pt x="177800" y="0"/>
                </a:moveTo>
                <a:lnTo>
                  <a:pt x="127000" y="38100"/>
                </a:lnTo>
                <a:lnTo>
                  <a:pt x="57150" y="101600"/>
                </a:lnTo>
                <a:lnTo>
                  <a:pt x="0" y="168275"/>
                </a:lnTo>
                <a:lnTo>
                  <a:pt x="1984375" y="165100"/>
                </a:lnTo>
                <a:lnTo>
                  <a:pt x="1930400" y="104775"/>
                </a:lnTo>
                <a:lnTo>
                  <a:pt x="1873250" y="50800"/>
                </a:lnTo>
                <a:lnTo>
                  <a:pt x="1806575" y="0"/>
                </a:lnTo>
                <a:lnTo>
                  <a:pt x="17780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090035" y="639802"/>
            <a:ext cx="1984375" cy="168275"/>
          </a:xfrm>
          <a:custGeom>
            <a:avLst/>
            <a:gdLst>
              <a:gd name="connsiteX0" fmla="*/ 177800 w 1984375"/>
              <a:gd name="connsiteY0" fmla="*/ 0 h 168275"/>
              <a:gd name="connsiteX1" fmla="*/ 127000 w 1984375"/>
              <a:gd name="connsiteY1" fmla="*/ 38100 h 168275"/>
              <a:gd name="connsiteX2" fmla="*/ 57150 w 1984375"/>
              <a:gd name="connsiteY2" fmla="*/ 101600 h 168275"/>
              <a:gd name="connsiteX3" fmla="*/ 0 w 1984375"/>
              <a:gd name="connsiteY3" fmla="*/ 168275 h 168275"/>
              <a:gd name="connsiteX4" fmla="*/ 1984375 w 1984375"/>
              <a:gd name="connsiteY4" fmla="*/ 165100 h 168275"/>
              <a:gd name="connsiteX5" fmla="*/ 1930400 w 1984375"/>
              <a:gd name="connsiteY5" fmla="*/ 104775 h 168275"/>
              <a:gd name="connsiteX6" fmla="*/ 1873250 w 1984375"/>
              <a:gd name="connsiteY6" fmla="*/ 50800 h 168275"/>
              <a:gd name="connsiteX7" fmla="*/ 1806575 w 1984375"/>
              <a:gd name="connsiteY7" fmla="*/ 0 h 168275"/>
              <a:gd name="connsiteX8" fmla="*/ 177800 w 1984375"/>
              <a:gd name="connsiteY8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4375" h="168275">
                <a:moveTo>
                  <a:pt x="177800" y="0"/>
                </a:moveTo>
                <a:lnTo>
                  <a:pt x="127000" y="38100"/>
                </a:lnTo>
                <a:lnTo>
                  <a:pt x="57150" y="101600"/>
                </a:lnTo>
                <a:lnTo>
                  <a:pt x="0" y="168275"/>
                </a:lnTo>
                <a:lnTo>
                  <a:pt x="1984375" y="165100"/>
                </a:lnTo>
                <a:lnTo>
                  <a:pt x="1930400" y="104775"/>
                </a:lnTo>
                <a:lnTo>
                  <a:pt x="1873250" y="50800"/>
                </a:lnTo>
                <a:lnTo>
                  <a:pt x="1806575" y="0"/>
                </a:lnTo>
                <a:lnTo>
                  <a:pt x="17780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1627836" y="3844084"/>
            <a:ext cx="1984375" cy="174598"/>
          </a:xfrm>
          <a:custGeom>
            <a:avLst/>
            <a:gdLst>
              <a:gd name="connsiteX0" fmla="*/ 177800 w 1984375"/>
              <a:gd name="connsiteY0" fmla="*/ 0 h 168275"/>
              <a:gd name="connsiteX1" fmla="*/ 127000 w 1984375"/>
              <a:gd name="connsiteY1" fmla="*/ 38100 h 168275"/>
              <a:gd name="connsiteX2" fmla="*/ 57150 w 1984375"/>
              <a:gd name="connsiteY2" fmla="*/ 101600 h 168275"/>
              <a:gd name="connsiteX3" fmla="*/ 0 w 1984375"/>
              <a:gd name="connsiteY3" fmla="*/ 168275 h 168275"/>
              <a:gd name="connsiteX4" fmla="*/ 1984375 w 1984375"/>
              <a:gd name="connsiteY4" fmla="*/ 165100 h 168275"/>
              <a:gd name="connsiteX5" fmla="*/ 1930400 w 1984375"/>
              <a:gd name="connsiteY5" fmla="*/ 104775 h 168275"/>
              <a:gd name="connsiteX6" fmla="*/ 1873250 w 1984375"/>
              <a:gd name="connsiteY6" fmla="*/ 50800 h 168275"/>
              <a:gd name="connsiteX7" fmla="*/ 1806575 w 1984375"/>
              <a:gd name="connsiteY7" fmla="*/ 0 h 168275"/>
              <a:gd name="connsiteX8" fmla="*/ 177800 w 1984375"/>
              <a:gd name="connsiteY8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4375" h="168275">
                <a:moveTo>
                  <a:pt x="177800" y="0"/>
                </a:moveTo>
                <a:lnTo>
                  <a:pt x="127000" y="38100"/>
                </a:lnTo>
                <a:lnTo>
                  <a:pt x="57150" y="101600"/>
                </a:lnTo>
                <a:lnTo>
                  <a:pt x="0" y="168275"/>
                </a:lnTo>
                <a:lnTo>
                  <a:pt x="1984375" y="165100"/>
                </a:lnTo>
                <a:lnTo>
                  <a:pt x="1930400" y="104775"/>
                </a:lnTo>
                <a:lnTo>
                  <a:pt x="1873250" y="50800"/>
                </a:lnTo>
                <a:lnTo>
                  <a:pt x="1806575" y="0"/>
                </a:lnTo>
                <a:lnTo>
                  <a:pt x="17780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10800000" flipV="1">
            <a:off x="1989151" y="1345360"/>
            <a:ext cx="98587" cy="985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1587727" y="890142"/>
            <a:ext cx="85358" cy="71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6491004" y="1294797"/>
            <a:ext cx="98587" cy="985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6095379" y="839579"/>
            <a:ext cx="85358" cy="71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 flipV="1">
            <a:off x="1992389" y="4549642"/>
            <a:ext cx="98587" cy="985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 flipH="1" flipV="1">
            <a:off x="1631560" y="4042234"/>
            <a:ext cx="85358" cy="71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5782317" y="3565324"/>
            <a:ext cx="2596314" cy="2594177"/>
            <a:chOff x="5771735" y="3554979"/>
            <a:chExt cx="2596314" cy="2594177"/>
          </a:xfrm>
        </p:grpSpPr>
        <p:sp>
          <p:nvSpPr>
            <p:cNvPr id="29" name="Oval 13"/>
            <p:cNvSpPr>
              <a:spLocks noChangeArrowheads="1"/>
            </p:cNvSpPr>
            <p:nvPr/>
          </p:nvSpPr>
          <p:spPr bwMode="auto">
            <a:xfrm rot="7487771">
              <a:off x="5772803" y="3553911"/>
              <a:ext cx="2594177" cy="2596314"/>
            </a:xfrm>
            <a:prstGeom prst="ellipse">
              <a:avLst/>
            </a:prstGeom>
            <a:gradFill rotWithShape="1">
              <a:gsLst>
                <a:gs pos="0">
                  <a:srgbClr val="0080FF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6083984" y="3848743"/>
              <a:ext cx="1979929" cy="160827"/>
            </a:xfrm>
            <a:custGeom>
              <a:avLst/>
              <a:gdLst>
                <a:gd name="connsiteX0" fmla="*/ 166380 w 1979929"/>
                <a:gd name="connsiteY0" fmla="*/ 0 h 160827"/>
                <a:gd name="connsiteX1" fmla="*/ 1808002 w 1979929"/>
                <a:gd name="connsiteY1" fmla="*/ 0 h 160827"/>
                <a:gd name="connsiteX2" fmla="*/ 1885646 w 1979929"/>
                <a:gd name="connsiteY2" fmla="*/ 61003 h 160827"/>
                <a:gd name="connsiteX3" fmla="*/ 1963291 w 1979929"/>
                <a:gd name="connsiteY3" fmla="*/ 127552 h 160827"/>
                <a:gd name="connsiteX4" fmla="*/ 1979929 w 1979929"/>
                <a:gd name="connsiteY4" fmla="*/ 160827 h 160827"/>
                <a:gd name="connsiteX5" fmla="*/ 0 w 1979929"/>
                <a:gd name="connsiteY5" fmla="*/ 160827 h 160827"/>
                <a:gd name="connsiteX6" fmla="*/ 55460 w 1979929"/>
                <a:gd name="connsiteY6" fmla="*/ 99823 h 160827"/>
                <a:gd name="connsiteX7" fmla="*/ 127558 w 1979929"/>
                <a:gd name="connsiteY7" fmla="*/ 33275 h 160827"/>
                <a:gd name="connsiteX8" fmla="*/ 166380 w 1979929"/>
                <a:gd name="connsiteY8" fmla="*/ 0 h 16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9929" h="160827">
                  <a:moveTo>
                    <a:pt x="166380" y="0"/>
                  </a:moveTo>
                  <a:lnTo>
                    <a:pt x="1808002" y="0"/>
                  </a:lnTo>
                  <a:lnTo>
                    <a:pt x="1885646" y="61003"/>
                  </a:lnTo>
                  <a:lnTo>
                    <a:pt x="1963291" y="127552"/>
                  </a:lnTo>
                  <a:lnTo>
                    <a:pt x="1979929" y="160827"/>
                  </a:lnTo>
                  <a:lnTo>
                    <a:pt x="0" y="160827"/>
                  </a:lnTo>
                  <a:lnTo>
                    <a:pt x="55460" y="99823"/>
                  </a:lnTo>
                  <a:lnTo>
                    <a:pt x="127558" y="33275"/>
                  </a:lnTo>
                  <a:lnTo>
                    <a:pt x="166380" y="0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6999077" y="3845861"/>
              <a:ext cx="157945" cy="1637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2082437">
              <a:off x="6010867" y="3856920"/>
              <a:ext cx="616804" cy="97535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10800000" flipV="1">
              <a:off x="6424304" y="4586588"/>
              <a:ext cx="98587" cy="985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5400000" flipH="1" flipV="1">
              <a:off x="6063475" y="4079180"/>
              <a:ext cx="85358" cy="712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6189356" y="4244563"/>
              <a:ext cx="115409" cy="1196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365250" y="3037417"/>
            <a:ext cx="6974417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69333" y="232833"/>
            <a:ext cx="709084" cy="6053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618570" y="264587"/>
            <a:ext cx="709084" cy="6053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762000" y="6233583"/>
            <a:ext cx="7747000" cy="41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087653" y="3848318"/>
            <a:ext cx="1984375" cy="174598"/>
          </a:xfrm>
          <a:custGeom>
            <a:avLst/>
            <a:gdLst>
              <a:gd name="connsiteX0" fmla="*/ 177800 w 1984375"/>
              <a:gd name="connsiteY0" fmla="*/ 0 h 168275"/>
              <a:gd name="connsiteX1" fmla="*/ 127000 w 1984375"/>
              <a:gd name="connsiteY1" fmla="*/ 38100 h 168275"/>
              <a:gd name="connsiteX2" fmla="*/ 57150 w 1984375"/>
              <a:gd name="connsiteY2" fmla="*/ 101600 h 168275"/>
              <a:gd name="connsiteX3" fmla="*/ 0 w 1984375"/>
              <a:gd name="connsiteY3" fmla="*/ 168275 h 168275"/>
              <a:gd name="connsiteX4" fmla="*/ 1984375 w 1984375"/>
              <a:gd name="connsiteY4" fmla="*/ 165100 h 168275"/>
              <a:gd name="connsiteX5" fmla="*/ 1930400 w 1984375"/>
              <a:gd name="connsiteY5" fmla="*/ 104775 h 168275"/>
              <a:gd name="connsiteX6" fmla="*/ 1873250 w 1984375"/>
              <a:gd name="connsiteY6" fmla="*/ 50800 h 168275"/>
              <a:gd name="connsiteX7" fmla="*/ 1806575 w 1984375"/>
              <a:gd name="connsiteY7" fmla="*/ 0 h 168275"/>
              <a:gd name="connsiteX8" fmla="*/ 177800 w 1984375"/>
              <a:gd name="connsiteY8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4375" h="168275">
                <a:moveTo>
                  <a:pt x="177800" y="0"/>
                </a:moveTo>
                <a:lnTo>
                  <a:pt x="127000" y="38100"/>
                </a:lnTo>
                <a:lnTo>
                  <a:pt x="57150" y="101600"/>
                </a:lnTo>
                <a:lnTo>
                  <a:pt x="0" y="168275"/>
                </a:lnTo>
                <a:lnTo>
                  <a:pt x="1984375" y="165100"/>
                </a:lnTo>
                <a:lnTo>
                  <a:pt x="1930400" y="104775"/>
                </a:lnTo>
                <a:lnTo>
                  <a:pt x="1873250" y="50800"/>
                </a:lnTo>
                <a:lnTo>
                  <a:pt x="1806575" y="0"/>
                </a:lnTo>
                <a:lnTo>
                  <a:pt x="17780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 rot="10800000" flipV="1">
            <a:off x="6431039" y="4585625"/>
            <a:ext cx="98587" cy="985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6070210" y="4078217"/>
            <a:ext cx="85358" cy="71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40467" y="63616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Sanchis</a:t>
            </a:r>
            <a:r>
              <a:rPr lang="en-US" dirty="0" smtClean="0"/>
              <a:t>-Ojeda et al.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8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harbonneau2000.gif   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96863"/>
            <a:ext cx="5159375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&#10;henry2000.gif         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3705225"/>
            <a:ext cx="59023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551113" y="2557463"/>
            <a:ext cx="255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Charbonneau, Latham, Brown, &amp; Mayor (</a:t>
            </a:r>
            <a:r>
              <a:rPr lang="en-US" sz="1400" dirty="0"/>
              <a:t>2000</a:t>
            </a:r>
            <a:r>
              <a:rPr lang="en-US" sz="1600" dirty="0"/>
              <a:t>)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327275" y="5516563"/>
            <a:ext cx="233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Henry, Marcy, Butler, &amp; Vogt (</a:t>
            </a:r>
            <a:r>
              <a:rPr lang="en-US" sz="1400"/>
              <a:t>2000</a:t>
            </a:r>
            <a:r>
              <a:rPr lang="en-US" sz="16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688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p6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" y="190500"/>
            <a:ext cx="9144000" cy="64658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1791" y="329546"/>
            <a:ext cx="2204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</a:rPr>
              <a:t>Kepler-63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467" y="63616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Sanchis</a:t>
            </a:r>
            <a:r>
              <a:rPr lang="en-US" dirty="0" smtClean="0"/>
              <a:t>-Ojeda et al. (2013)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549826" y="4289779"/>
            <a:ext cx="2114397" cy="2126945"/>
            <a:chOff x="6465159" y="4106334"/>
            <a:chExt cx="2608846" cy="2624328"/>
          </a:xfrm>
        </p:grpSpPr>
        <p:pic>
          <p:nvPicPr>
            <p:cNvPr id="7" name="Picture 6" descr="panel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5159" y="4106334"/>
              <a:ext cx="2608846" cy="2624328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6473761" y="4115658"/>
              <a:ext cx="2596314" cy="2594177"/>
              <a:chOff x="5771735" y="3554979"/>
              <a:chExt cx="2596314" cy="2594177"/>
            </a:xfrm>
          </p:grpSpPr>
          <p:sp>
            <p:nvSpPr>
              <p:cNvPr id="9" name="Oval 13"/>
              <p:cNvSpPr>
                <a:spLocks noChangeArrowheads="1"/>
              </p:cNvSpPr>
              <p:nvPr/>
            </p:nvSpPr>
            <p:spPr bwMode="auto">
              <a:xfrm rot="7487771">
                <a:off x="5772803" y="3553911"/>
                <a:ext cx="2594177" cy="2596314"/>
              </a:xfrm>
              <a:prstGeom prst="ellipse">
                <a:avLst/>
              </a:prstGeom>
              <a:gradFill rotWithShape="1">
                <a:gsLst>
                  <a:gs pos="0">
                    <a:srgbClr val="0080FF"/>
                  </a:gs>
                  <a:gs pos="100000">
                    <a:srgbClr val="FF00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6083984" y="3848743"/>
                <a:ext cx="1979929" cy="160827"/>
              </a:xfrm>
              <a:custGeom>
                <a:avLst/>
                <a:gdLst>
                  <a:gd name="connsiteX0" fmla="*/ 166380 w 1979929"/>
                  <a:gd name="connsiteY0" fmla="*/ 0 h 160827"/>
                  <a:gd name="connsiteX1" fmla="*/ 1808002 w 1979929"/>
                  <a:gd name="connsiteY1" fmla="*/ 0 h 160827"/>
                  <a:gd name="connsiteX2" fmla="*/ 1885646 w 1979929"/>
                  <a:gd name="connsiteY2" fmla="*/ 61003 h 160827"/>
                  <a:gd name="connsiteX3" fmla="*/ 1963291 w 1979929"/>
                  <a:gd name="connsiteY3" fmla="*/ 127552 h 160827"/>
                  <a:gd name="connsiteX4" fmla="*/ 1979929 w 1979929"/>
                  <a:gd name="connsiteY4" fmla="*/ 160827 h 160827"/>
                  <a:gd name="connsiteX5" fmla="*/ 0 w 1979929"/>
                  <a:gd name="connsiteY5" fmla="*/ 160827 h 160827"/>
                  <a:gd name="connsiteX6" fmla="*/ 55460 w 1979929"/>
                  <a:gd name="connsiteY6" fmla="*/ 99823 h 160827"/>
                  <a:gd name="connsiteX7" fmla="*/ 127558 w 1979929"/>
                  <a:gd name="connsiteY7" fmla="*/ 33275 h 160827"/>
                  <a:gd name="connsiteX8" fmla="*/ 166380 w 1979929"/>
                  <a:gd name="connsiteY8" fmla="*/ 0 h 16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9929" h="160827">
                    <a:moveTo>
                      <a:pt x="166380" y="0"/>
                    </a:moveTo>
                    <a:lnTo>
                      <a:pt x="1808002" y="0"/>
                    </a:lnTo>
                    <a:lnTo>
                      <a:pt x="1885646" y="61003"/>
                    </a:lnTo>
                    <a:lnTo>
                      <a:pt x="1963291" y="127552"/>
                    </a:lnTo>
                    <a:lnTo>
                      <a:pt x="1979929" y="160827"/>
                    </a:lnTo>
                    <a:lnTo>
                      <a:pt x="0" y="160827"/>
                    </a:lnTo>
                    <a:lnTo>
                      <a:pt x="55460" y="99823"/>
                    </a:lnTo>
                    <a:lnTo>
                      <a:pt x="127558" y="33275"/>
                    </a:lnTo>
                    <a:lnTo>
                      <a:pt x="16638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999077" y="3845861"/>
                <a:ext cx="157945" cy="1637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2082437">
                <a:off x="6010867" y="3856920"/>
                <a:ext cx="616804" cy="97535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rot="10800000" flipV="1">
                <a:off x="6424304" y="4586588"/>
                <a:ext cx="98587" cy="985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5400000" flipH="1" flipV="1">
                <a:off x="6063475" y="4079180"/>
                <a:ext cx="85358" cy="71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6189356" y="4244563"/>
                <a:ext cx="115409" cy="1196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6779097" y="4398652"/>
              <a:ext cx="1984375" cy="174598"/>
            </a:xfrm>
            <a:custGeom>
              <a:avLst/>
              <a:gdLst>
                <a:gd name="connsiteX0" fmla="*/ 177800 w 1984375"/>
                <a:gd name="connsiteY0" fmla="*/ 0 h 168275"/>
                <a:gd name="connsiteX1" fmla="*/ 127000 w 1984375"/>
                <a:gd name="connsiteY1" fmla="*/ 38100 h 168275"/>
                <a:gd name="connsiteX2" fmla="*/ 57150 w 1984375"/>
                <a:gd name="connsiteY2" fmla="*/ 101600 h 168275"/>
                <a:gd name="connsiteX3" fmla="*/ 0 w 1984375"/>
                <a:gd name="connsiteY3" fmla="*/ 168275 h 168275"/>
                <a:gd name="connsiteX4" fmla="*/ 1984375 w 1984375"/>
                <a:gd name="connsiteY4" fmla="*/ 165100 h 168275"/>
                <a:gd name="connsiteX5" fmla="*/ 1930400 w 1984375"/>
                <a:gd name="connsiteY5" fmla="*/ 104775 h 168275"/>
                <a:gd name="connsiteX6" fmla="*/ 1873250 w 1984375"/>
                <a:gd name="connsiteY6" fmla="*/ 50800 h 168275"/>
                <a:gd name="connsiteX7" fmla="*/ 1806575 w 1984375"/>
                <a:gd name="connsiteY7" fmla="*/ 0 h 168275"/>
                <a:gd name="connsiteX8" fmla="*/ 177800 w 1984375"/>
                <a:gd name="connsiteY8" fmla="*/ 0 h 1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4375" h="168275">
                  <a:moveTo>
                    <a:pt x="177800" y="0"/>
                  </a:moveTo>
                  <a:lnTo>
                    <a:pt x="127000" y="38100"/>
                  </a:lnTo>
                  <a:lnTo>
                    <a:pt x="57150" y="101600"/>
                  </a:lnTo>
                  <a:lnTo>
                    <a:pt x="0" y="168275"/>
                  </a:lnTo>
                  <a:lnTo>
                    <a:pt x="1984375" y="165100"/>
                  </a:lnTo>
                  <a:lnTo>
                    <a:pt x="1930400" y="104775"/>
                  </a:lnTo>
                  <a:lnTo>
                    <a:pt x="1873250" y="50800"/>
                  </a:lnTo>
                  <a:lnTo>
                    <a:pt x="1806575" y="0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 flipV="1">
              <a:off x="7122483" y="5135959"/>
              <a:ext cx="98587" cy="985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6761654" y="4628551"/>
              <a:ext cx="85358" cy="712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bda_mas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4" y="130735"/>
            <a:ext cx="8795372" cy="6596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3294807" cy="54440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69375" y="412750"/>
            <a:ext cx="857250" cy="590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953500" y="1063625"/>
            <a:ext cx="0" cy="431800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08250" y="5794375"/>
            <a:ext cx="53181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Orbital distance / stellar radius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686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0" descr="rm_results_order.gif                                           000A4A61Macintosh HD                   7C262F2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2813"/>
            <a:ext cx="9123363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TextBox 6"/>
          <p:cNvSpPr txBox="1">
            <a:spLocks noChangeArrowheads="1"/>
          </p:cNvSpPr>
          <p:nvPr/>
        </p:nvSpPr>
        <p:spPr bwMode="auto">
          <a:xfrm>
            <a:off x="1792288" y="5848350"/>
            <a:ext cx="659606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/>
              <a:t>Time order of observations</a:t>
            </a:r>
            <a:endParaRPr lang="en-US" sz="28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 rot="16200000">
            <a:off x="-1434242" y="3128303"/>
            <a:ext cx="418002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/>
              <a:t>Projected obliquity [deg]</a:t>
            </a:r>
            <a:endParaRPr lang="en-US" sz="2800" dirty="0"/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1921934" y="4859867"/>
            <a:ext cx="168656" cy="16865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005667" y="5088466"/>
            <a:ext cx="168656" cy="16865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089401" y="4902199"/>
            <a:ext cx="168656" cy="16865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351867" y="4360332"/>
            <a:ext cx="168656" cy="16865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902200" y="4995331"/>
            <a:ext cx="168656" cy="16865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444067" y="2726266"/>
            <a:ext cx="168656" cy="16865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7340601" y="4292600"/>
            <a:ext cx="168656" cy="16865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7611533" y="4445000"/>
            <a:ext cx="168656" cy="16865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8424334" y="5088467"/>
            <a:ext cx="168656" cy="16865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time.gif                                                       000A4A61Macintosh HD                   7C262F2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-3010959"/>
            <a:ext cx="7954963" cy="715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333500" y="898621"/>
            <a:ext cx="8048625" cy="1638663"/>
            <a:chOff x="1333500" y="2390871"/>
            <a:chExt cx="8048625" cy="1638663"/>
          </a:xfrm>
        </p:grpSpPr>
        <p:sp>
          <p:nvSpPr>
            <p:cNvPr id="3" name="TextBox 2"/>
            <p:cNvSpPr txBox="1"/>
            <p:nvPr/>
          </p:nvSpPr>
          <p:spPr>
            <a:xfrm>
              <a:off x="7806170" y="2390871"/>
              <a:ext cx="1575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Radiative</a:t>
              </a:r>
              <a:r>
                <a:rPr lang="en-US" dirty="0" smtClean="0"/>
                <a:t> envelope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06170" y="3383203"/>
              <a:ext cx="1575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Convective envelope</a:t>
              </a:r>
              <a:endParaRPr lang="en-US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333500" y="3132666"/>
              <a:ext cx="7810500" cy="1587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29259" y="-2747552"/>
            <a:ext cx="7572963" cy="2944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6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time.gif                                                       000A4A61Macintosh HD                   7C262F2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-3010959"/>
            <a:ext cx="7954963" cy="715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333500" y="898621"/>
            <a:ext cx="8048625" cy="1638663"/>
            <a:chOff x="1333500" y="2390871"/>
            <a:chExt cx="8048625" cy="1638663"/>
          </a:xfrm>
        </p:grpSpPr>
        <p:sp>
          <p:nvSpPr>
            <p:cNvPr id="3" name="TextBox 2"/>
            <p:cNvSpPr txBox="1"/>
            <p:nvPr/>
          </p:nvSpPr>
          <p:spPr>
            <a:xfrm>
              <a:off x="7806170" y="2390871"/>
              <a:ext cx="1575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Weak tidal dissipation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06170" y="3383203"/>
              <a:ext cx="1575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Rapid tidal dissipation</a:t>
              </a:r>
              <a:endParaRPr lang="en-US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333500" y="3132666"/>
              <a:ext cx="7810500" cy="1587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29259" y="-2747552"/>
            <a:ext cx="7572963" cy="2944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time.gif                                                       000A4A61Macintosh HD                   7C262F2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-3010959"/>
            <a:ext cx="7954963" cy="715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333500" y="898621"/>
            <a:ext cx="8048625" cy="1638663"/>
            <a:chOff x="1333500" y="2390871"/>
            <a:chExt cx="8048625" cy="1638663"/>
          </a:xfrm>
        </p:grpSpPr>
        <p:sp>
          <p:nvSpPr>
            <p:cNvPr id="3" name="TextBox 2"/>
            <p:cNvSpPr txBox="1"/>
            <p:nvPr/>
          </p:nvSpPr>
          <p:spPr>
            <a:xfrm>
              <a:off x="7806170" y="2390871"/>
              <a:ext cx="1575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Weak tidal dissipation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06170" y="3383203"/>
              <a:ext cx="1575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Rapid tidal dissipation</a:t>
              </a:r>
              <a:endParaRPr lang="en-US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333500" y="3132666"/>
              <a:ext cx="7810500" cy="1587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29259" y="-2747552"/>
            <a:ext cx="7572963" cy="2944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ValsecchiRasi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3725321"/>
            <a:ext cx="8318500" cy="30135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20875" y="6364585"/>
            <a:ext cx="533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Depth of convective zone [∆R</a:t>
            </a:r>
            <a:r>
              <a:rPr lang="en-US" sz="2400" baseline="-25000" dirty="0" smtClean="0"/>
              <a:t>CZ</a:t>
            </a:r>
            <a:r>
              <a:rPr lang="en-US" sz="2400" dirty="0" smtClean="0"/>
              <a:t>/R</a:t>
            </a:r>
            <a:r>
              <a:rPr lang="en-US" sz="2400" baseline="-25000" dirty="0" smtClean="0"/>
              <a:t>*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230783" y="4897907"/>
            <a:ext cx="298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Projected obliquity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112125" y="5095875"/>
            <a:ext cx="1031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Valsecchi</a:t>
            </a:r>
            <a:r>
              <a:rPr lang="en-US" sz="1600" dirty="0" smtClean="0"/>
              <a:t> &amp; </a:t>
            </a:r>
            <a:r>
              <a:rPr lang="en-US" sz="1600" dirty="0" err="1" smtClean="0"/>
              <a:t>Rasio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602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57890"/>
            <a:ext cx="2575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Albrecht et al. (2013)</a:t>
            </a:r>
            <a:endParaRPr lang="en-US" sz="2000" dirty="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19058" y="0"/>
            <a:ext cx="9024941" cy="10658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800" dirty="0" smtClean="0">
                <a:solidFill>
                  <a:srgbClr val="004080"/>
                </a:solidFill>
                <a:latin typeface="Calibri"/>
              </a:rPr>
              <a:t>Obliquities of hot-Jupiter hosts</a:t>
            </a:r>
            <a:endParaRPr lang="en-US" sz="3600" dirty="0">
              <a:solidFill>
                <a:srgbClr val="00408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0448" y="5768037"/>
            <a:ext cx="2162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convective envelope</a:t>
            </a:r>
          </a:p>
          <a:p>
            <a:r>
              <a:rPr lang="en-US" dirty="0" err="1" smtClean="0"/>
              <a:t>radiative</a:t>
            </a:r>
            <a:r>
              <a:rPr lang="en-US" dirty="0" smtClean="0"/>
              <a:t> envelope</a:t>
            </a:r>
          </a:p>
          <a:p>
            <a:r>
              <a:rPr lang="en-US" dirty="0" smtClean="0"/>
              <a:t>not sure</a:t>
            </a:r>
            <a:endParaRPr lang="en-US" dirty="0"/>
          </a:p>
        </p:txBody>
      </p:sp>
      <p:pic>
        <p:nvPicPr>
          <p:cNvPr id="8" name="Picture 7" descr="formu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331" y="5418907"/>
            <a:ext cx="3751385" cy="14753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04654" y="4762156"/>
            <a:ext cx="416707" cy="317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2" name="Oval 11"/>
          <p:cNvSpPr/>
          <p:nvPr/>
        </p:nvSpPr>
        <p:spPr>
          <a:xfrm>
            <a:off x="2691466" y="6194642"/>
            <a:ext cx="128981" cy="128016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4" name="Oval 13"/>
          <p:cNvSpPr/>
          <p:nvPr/>
        </p:nvSpPr>
        <p:spPr>
          <a:xfrm>
            <a:off x="2695042" y="5920433"/>
            <a:ext cx="128981" cy="128016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6" name="Oval 15"/>
          <p:cNvSpPr/>
          <p:nvPr/>
        </p:nvSpPr>
        <p:spPr>
          <a:xfrm>
            <a:off x="2688696" y="6459759"/>
            <a:ext cx="128981" cy="128016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8" name="Chord 17"/>
          <p:cNvSpPr/>
          <p:nvPr/>
        </p:nvSpPr>
        <p:spPr>
          <a:xfrm rot="11028844">
            <a:off x="2678032" y="6444997"/>
            <a:ext cx="156476" cy="152400"/>
          </a:xfrm>
          <a:prstGeom prst="chord">
            <a:avLst>
              <a:gd name="adj1" fmla="val 5219402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307265" y="1347507"/>
            <a:ext cx="2657958" cy="1200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92100">
              <a:spcBef>
                <a:spcPct val="50000"/>
              </a:spcBef>
            </a:pPr>
            <a:r>
              <a:rPr lang="en-US" sz="2400" dirty="0" smtClean="0"/>
              <a:t>Observed low obliquities are due to tides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186715" y="3416905"/>
            <a:ext cx="0" cy="409006"/>
          </a:xfrm>
          <a:prstGeom prst="line">
            <a:avLst/>
          </a:prstGeom>
          <a:ln w="1270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6144381" y="3580193"/>
            <a:ext cx="84666" cy="90714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38095" y="3338287"/>
            <a:ext cx="1378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Helvetica"/>
              </a:rPr>
              <a:t>HAT–P–17 b</a:t>
            </a:r>
            <a:endParaRPr lang="en-US" sz="1050" dirty="0">
              <a:latin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0745" y="1231699"/>
            <a:ext cx="7930444" cy="307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fig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9" y="801079"/>
            <a:ext cx="8733691" cy="48463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014363" y="5361213"/>
            <a:ext cx="771066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61861" y="2350977"/>
            <a:ext cx="189023" cy="20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9535" y="2398233"/>
            <a:ext cx="856512" cy="18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879164" y="2569537"/>
            <a:ext cx="111663" cy="113807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74839" y="1147097"/>
            <a:ext cx="6792452" cy="37116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6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57890"/>
            <a:ext cx="2575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Albrecht et al. (2013)</a:t>
            </a:r>
            <a:endParaRPr lang="en-US" sz="2000" dirty="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19058" y="0"/>
            <a:ext cx="9024941" cy="10658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800" dirty="0" smtClean="0">
                <a:solidFill>
                  <a:srgbClr val="004080"/>
                </a:solidFill>
                <a:latin typeface="Calibri"/>
              </a:rPr>
              <a:t>Obliquities of hot-Jupiter hosts</a:t>
            </a:r>
            <a:endParaRPr lang="en-US" sz="3600" dirty="0">
              <a:solidFill>
                <a:srgbClr val="00408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0448" y="5768037"/>
            <a:ext cx="2162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convective envelope</a:t>
            </a:r>
          </a:p>
          <a:p>
            <a:r>
              <a:rPr lang="en-US" dirty="0" err="1" smtClean="0"/>
              <a:t>radiative</a:t>
            </a:r>
            <a:r>
              <a:rPr lang="en-US" dirty="0" smtClean="0"/>
              <a:t> envelope</a:t>
            </a:r>
          </a:p>
          <a:p>
            <a:r>
              <a:rPr lang="en-US" dirty="0" smtClean="0"/>
              <a:t>not sure</a:t>
            </a:r>
            <a:endParaRPr lang="en-US" dirty="0"/>
          </a:p>
        </p:txBody>
      </p:sp>
      <p:pic>
        <p:nvPicPr>
          <p:cNvPr id="8" name="Picture 7" descr="formu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331" y="5418907"/>
            <a:ext cx="3751385" cy="14753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04654" y="4762156"/>
            <a:ext cx="416707" cy="317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2" name="Oval 11"/>
          <p:cNvSpPr/>
          <p:nvPr/>
        </p:nvSpPr>
        <p:spPr>
          <a:xfrm>
            <a:off x="2691466" y="6194642"/>
            <a:ext cx="128981" cy="128016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4" name="Oval 13"/>
          <p:cNvSpPr/>
          <p:nvPr/>
        </p:nvSpPr>
        <p:spPr>
          <a:xfrm>
            <a:off x="2695042" y="5920433"/>
            <a:ext cx="128981" cy="128016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6" name="Oval 15"/>
          <p:cNvSpPr/>
          <p:nvPr/>
        </p:nvSpPr>
        <p:spPr>
          <a:xfrm>
            <a:off x="2688696" y="6459759"/>
            <a:ext cx="128981" cy="128016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8" name="Chord 17"/>
          <p:cNvSpPr/>
          <p:nvPr/>
        </p:nvSpPr>
        <p:spPr>
          <a:xfrm rot="11028844">
            <a:off x="2678032" y="6444997"/>
            <a:ext cx="156476" cy="152400"/>
          </a:xfrm>
          <a:prstGeom prst="chord">
            <a:avLst>
              <a:gd name="adj1" fmla="val 5219402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307265" y="1347507"/>
            <a:ext cx="2657958" cy="1200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92100">
              <a:spcBef>
                <a:spcPct val="50000"/>
              </a:spcBef>
            </a:pPr>
            <a:r>
              <a:rPr lang="en-US" sz="2400" dirty="0" smtClean="0"/>
              <a:t>Observed low obliquities are due to tides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186715" y="3416905"/>
            <a:ext cx="0" cy="409006"/>
          </a:xfrm>
          <a:prstGeom prst="line">
            <a:avLst/>
          </a:prstGeom>
          <a:ln w="1270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6144381" y="3580193"/>
            <a:ext cx="84666" cy="90714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38095" y="3338287"/>
            <a:ext cx="1378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Helvetica"/>
              </a:rPr>
              <a:t>HAT–P–17 b</a:t>
            </a:r>
            <a:endParaRPr lang="en-US" sz="1050" dirty="0">
              <a:latin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0745" y="1231699"/>
            <a:ext cx="7930444" cy="307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fig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9" y="801079"/>
            <a:ext cx="8733691" cy="48463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014363" y="5361213"/>
            <a:ext cx="771066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61861" y="2350977"/>
            <a:ext cx="189023" cy="20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9535" y="2398233"/>
            <a:ext cx="856512" cy="18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879164" y="2569537"/>
            <a:ext cx="111663" cy="113807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619250" y="1158875"/>
            <a:ext cx="22383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obliquities are due to tidal damping</a:t>
            </a:r>
          </a:p>
          <a:p>
            <a:endParaRPr lang="en-US" dirty="0"/>
          </a:p>
          <a:p>
            <a:r>
              <a:rPr lang="en-US" dirty="0" smtClean="0"/>
              <a:t>Original obliquity distribution was apparently random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1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Box 1"/>
          <p:cNvSpPr txBox="1">
            <a:spLocks noChangeArrowheads="1"/>
          </p:cNvSpPr>
          <p:nvPr/>
        </p:nvSpPr>
        <p:spPr bwMode="auto">
          <a:xfrm>
            <a:off x="220663" y="88372"/>
            <a:ext cx="87471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0090"/>
                </a:solidFill>
                <a:latin typeface="Calibri"/>
              </a:rPr>
              <a:t>Implications for planet formation</a:t>
            </a:r>
          </a:p>
        </p:txBody>
      </p:sp>
      <p:sp>
        <p:nvSpPr>
          <p:cNvPr id="132099" name="TextBox 2"/>
          <p:cNvSpPr txBox="1">
            <a:spLocks noChangeArrowheads="1"/>
          </p:cNvSpPr>
          <p:nvPr/>
        </p:nvSpPr>
        <p:spPr bwMode="auto">
          <a:xfrm>
            <a:off x="291925" y="904875"/>
            <a:ext cx="6310312" cy="547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formed beyond the snow line and migrated inward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Orbit and</a:t>
            </a:r>
            <a:r>
              <a:rPr lang="en-US" sz="2400" dirty="0" smtClean="0"/>
              <a:t> stellar spin </a:t>
            </a:r>
            <a:r>
              <a:rPr lang="en-US" sz="2400" dirty="0"/>
              <a:t>were initially aligned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/>
              <a:t>Hot </a:t>
            </a:r>
            <a:r>
              <a:rPr lang="en-US" sz="2400" dirty="0" err="1" smtClean="0"/>
              <a:t>Jupiters</a:t>
            </a:r>
            <a:r>
              <a:rPr lang="en-US" sz="2400" dirty="0" smtClean="0"/>
              <a:t> migrated inward via either disk migration, or few</a:t>
            </a:r>
            <a:r>
              <a:rPr lang="en-US" sz="2400" dirty="0"/>
              <a:t>-body dynamics</a:t>
            </a:r>
          </a:p>
          <a:p>
            <a:pPr marL="746125" lvl="1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/>
              <a:t>Disk migration damps </a:t>
            </a:r>
            <a:r>
              <a:rPr lang="en-US" sz="2000" dirty="0"/>
              <a:t>inclinations</a:t>
            </a:r>
          </a:p>
          <a:p>
            <a:pPr marL="746125" lvl="1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000" dirty="0"/>
              <a:t>Few-body dynamics excite inclinations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/>
              <a:t>Many </a:t>
            </a: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have high inclinations</a:t>
            </a:r>
          </a:p>
          <a:p>
            <a:pPr marL="288925" indent="-288925">
              <a:spcAft>
                <a:spcPts val="1200"/>
              </a:spcAft>
            </a:pPr>
            <a:r>
              <a:rPr lang="en-US" sz="2400" dirty="0"/>
              <a:t>Therefore, many hot </a:t>
            </a:r>
            <a:r>
              <a:rPr lang="en-US" sz="2400" dirty="0" err="1"/>
              <a:t>Jupiters</a:t>
            </a:r>
            <a:r>
              <a:rPr lang="en-US" sz="2400" dirty="0"/>
              <a:t> migrated via few-body dynamics</a:t>
            </a:r>
          </a:p>
          <a:p>
            <a:pPr marL="288925" indent="-288925">
              <a:spcAft>
                <a:spcPts val="1200"/>
              </a:spcAft>
            </a:pPr>
            <a:r>
              <a:rPr lang="en-US" sz="2400" dirty="0"/>
              <a:t>Perhaps </a:t>
            </a:r>
            <a:r>
              <a:rPr lang="en-US" sz="2400" i="1" dirty="0"/>
              <a:t>all </a:t>
            </a:r>
            <a:r>
              <a:rPr lang="en-US" sz="2400" dirty="0"/>
              <a:t>of them,</a:t>
            </a:r>
            <a:r>
              <a:rPr lang="en-US" sz="2400" dirty="0" smtClean="0"/>
              <a:t> if the observed low inclinations are due to tides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4987596" y="1386988"/>
            <a:ext cx="4557883" cy="1872755"/>
            <a:chOff x="4987596" y="1386988"/>
            <a:chExt cx="4557883" cy="1872755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6336803" y="1782415"/>
              <a:ext cx="2297405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 dirty="0">
                  <a:solidFill>
                    <a:srgbClr val="0000FF"/>
                  </a:solidFill>
                </a:rPr>
                <a:t>Bate et al. (</a:t>
              </a:r>
              <a:r>
                <a:rPr lang="en-US" dirty="0">
                  <a:solidFill>
                    <a:srgbClr val="0000FF"/>
                  </a:solidFill>
                </a:rPr>
                <a:t>2010</a:t>
              </a:r>
              <a:r>
                <a:rPr lang="en-US" sz="1800" dirty="0" smtClean="0">
                  <a:solidFill>
                    <a:srgbClr val="0000FF"/>
                  </a:solidFill>
                </a:rPr>
                <a:t>)</a:t>
              </a:r>
            </a:p>
            <a:p>
              <a:pPr algn="r"/>
              <a:r>
                <a:rPr lang="en-US" dirty="0" smtClean="0">
                  <a:solidFill>
                    <a:srgbClr val="0000FF"/>
                  </a:solidFill>
                </a:rPr>
                <a:t>Lai et al. (2011)</a:t>
              </a:r>
            </a:p>
            <a:p>
              <a:pPr algn="r"/>
              <a:r>
                <a:rPr lang="en-US" sz="1800" dirty="0" err="1" smtClean="0">
                  <a:solidFill>
                    <a:srgbClr val="0000FF"/>
                  </a:solidFill>
                </a:rPr>
                <a:t>Cebron</a:t>
              </a:r>
              <a:r>
                <a:rPr lang="en-US" sz="1800" dirty="0" smtClean="0">
                  <a:solidFill>
                    <a:srgbClr val="0000FF"/>
                  </a:solidFill>
                </a:rPr>
                <a:t> et al. (2011)</a:t>
              </a:r>
            </a:p>
            <a:p>
              <a:pPr algn="r"/>
              <a:r>
                <a:rPr lang="en-US" dirty="0" smtClean="0">
                  <a:solidFill>
                    <a:srgbClr val="0000FF"/>
                  </a:solidFill>
                </a:rPr>
                <a:t>Rogers et al. (2012)</a:t>
              </a:r>
            </a:p>
            <a:p>
              <a:pPr algn="r"/>
              <a:r>
                <a:rPr lang="en-US" sz="1800" dirty="0" err="1" smtClean="0">
                  <a:solidFill>
                    <a:srgbClr val="0000FF"/>
                  </a:solidFill>
                </a:rPr>
                <a:t>Batygin</a:t>
              </a:r>
              <a:r>
                <a:rPr lang="en-US" sz="1800" dirty="0" smtClean="0">
                  <a:solidFill>
                    <a:srgbClr val="0000FF"/>
                  </a:solidFill>
                </a:rPr>
                <a:t> et al. (2012)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5448706" y="1386988"/>
              <a:ext cx="40967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Theorists: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“Not necessarily!”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Bent Arrow 2"/>
            <p:cNvSpPr/>
            <p:nvPr/>
          </p:nvSpPr>
          <p:spPr>
            <a:xfrm>
              <a:off x="4987596" y="1524000"/>
              <a:ext cx="804333" cy="352778"/>
            </a:xfrm>
            <a:prstGeom prst="bentArrow">
              <a:avLst>
                <a:gd name="adj1" fmla="val 25000"/>
                <a:gd name="adj2" fmla="val 29000"/>
                <a:gd name="adj3" fmla="val 41000"/>
                <a:gd name="adj4" fmla="val 4375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59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572000" y="0"/>
            <a:ext cx="4572000" cy="4008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3" name="Picture 2" descr="JeremiahHorrocks.jpg  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863" y="0"/>
            <a:ext cx="91440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4737100" y="6232525"/>
            <a:ext cx="421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Jeremiah Horrocks (</a:t>
            </a:r>
            <a:r>
              <a:rPr lang="en-US" sz="2000">
                <a:solidFill>
                  <a:schemeClr val="bg1"/>
                </a:solidFill>
              </a:rPr>
              <a:t>1639</a:t>
            </a:r>
            <a:r>
              <a:rPr lang="en-US" sz="240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0120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Box 1"/>
          <p:cNvSpPr txBox="1">
            <a:spLocks noChangeArrowheads="1"/>
          </p:cNvSpPr>
          <p:nvPr/>
        </p:nvSpPr>
        <p:spPr bwMode="auto">
          <a:xfrm>
            <a:off x="220663" y="88372"/>
            <a:ext cx="87471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0090"/>
                </a:solidFill>
                <a:latin typeface="Calibri"/>
              </a:rPr>
              <a:t>Implications for planet formation</a:t>
            </a:r>
          </a:p>
        </p:txBody>
      </p:sp>
      <p:sp>
        <p:nvSpPr>
          <p:cNvPr id="132099" name="TextBox 2"/>
          <p:cNvSpPr txBox="1">
            <a:spLocks noChangeArrowheads="1"/>
          </p:cNvSpPr>
          <p:nvPr/>
        </p:nvSpPr>
        <p:spPr bwMode="auto">
          <a:xfrm>
            <a:off x="291925" y="904875"/>
            <a:ext cx="6310312" cy="547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formed beyond the snow line and migrated inward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Orbit and</a:t>
            </a:r>
            <a:r>
              <a:rPr lang="en-US" sz="2400" dirty="0" smtClean="0"/>
              <a:t> stellar spin </a:t>
            </a:r>
            <a:r>
              <a:rPr lang="en-US" sz="2400" dirty="0"/>
              <a:t>were initially aligned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migrated inward via either disk migration, or few-body dynamics</a:t>
            </a:r>
          </a:p>
          <a:p>
            <a:pPr marL="746125" lvl="1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/>
              <a:t>Disk migration damps </a:t>
            </a:r>
            <a:r>
              <a:rPr lang="en-US" sz="2000" dirty="0"/>
              <a:t>inclinations</a:t>
            </a:r>
          </a:p>
          <a:p>
            <a:pPr marL="746125" lvl="1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000" dirty="0"/>
              <a:t>Few-body dynamics excite inclinations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/>
              <a:t>Many </a:t>
            </a: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have high inclinations</a:t>
            </a:r>
          </a:p>
          <a:p>
            <a:pPr marL="288925" indent="-288925">
              <a:spcAft>
                <a:spcPts val="1200"/>
              </a:spcAft>
            </a:pPr>
            <a:r>
              <a:rPr lang="en-US" sz="2400" dirty="0"/>
              <a:t>Therefore, many hot </a:t>
            </a:r>
            <a:r>
              <a:rPr lang="en-US" sz="2400" dirty="0" err="1"/>
              <a:t>Jupiters</a:t>
            </a:r>
            <a:r>
              <a:rPr lang="en-US" sz="2400" dirty="0"/>
              <a:t> migrated via few-body dynamics</a:t>
            </a:r>
          </a:p>
          <a:p>
            <a:pPr marL="288925" indent="-288925">
              <a:spcAft>
                <a:spcPts val="1200"/>
              </a:spcAft>
            </a:pPr>
            <a:r>
              <a:rPr lang="en-US" sz="2400" dirty="0"/>
              <a:t>Perhaps </a:t>
            </a:r>
            <a:r>
              <a:rPr lang="en-US" sz="2400" i="1" dirty="0"/>
              <a:t>all </a:t>
            </a:r>
            <a:r>
              <a:rPr lang="en-US" sz="2400" dirty="0"/>
              <a:t>of them,</a:t>
            </a:r>
            <a:r>
              <a:rPr lang="en-US" sz="2400" dirty="0" smtClean="0"/>
              <a:t> if the observed low inclinations are due to tides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063226" y="2605548"/>
            <a:ext cx="2957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Key test:</a:t>
            </a:r>
          </a:p>
          <a:p>
            <a:pPr algn="ctr"/>
            <a:r>
              <a:rPr lang="en-US" sz="2000" dirty="0" smtClean="0"/>
              <a:t>Measure obliquities of stars </a:t>
            </a:r>
            <a:r>
              <a:rPr lang="en-US" sz="2000" i="1" dirty="0" smtClean="0"/>
              <a:t>without </a:t>
            </a:r>
            <a:r>
              <a:rPr lang="en-US" sz="2000" dirty="0" smtClean="0"/>
              <a:t>hot </a:t>
            </a:r>
            <a:r>
              <a:rPr lang="en-US" sz="2000" dirty="0" err="1" smtClean="0"/>
              <a:t>Jupiters</a:t>
            </a:r>
            <a:r>
              <a:rPr lang="en-US" sz="2000" dirty="0" smtClean="0"/>
              <a:t>, particularly </a:t>
            </a:r>
            <a:r>
              <a:rPr lang="en-US" sz="2000" i="1" dirty="0" smtClean="0">
                <a:solidFill>
                  <a:srgbClr val="0000FF"/>
                </a:solidFill>
              </a:rPr>
              <a:t>coplanar </a:t>
            </a:r>
            <a:r>
              <a:rPr lang="en-US" sz="2000" i="1" dirty="0" err="1" smtClean="0">
                <a:solidFill>
                  <a:srgbClr val="0000FF"/>
                </a:solidFill>
              </a:rPr>
              <a:t>multiplanet</a:t>
            </a:r>
            <a:r>
              <a:rPr lang="en-US" sz="2000" i="1" dirty="0" smtClean="0">
                <a:solidFill>
                  <a:srgbClr val="0000FF"/>
                </a:solidFill>
              </a:rPr>
              <a:t> systems</a:t>
            </a:r>
            <a:endParaRPr lang="en-US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7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280px-Kepler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7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>
            <a:spLocks noChangeAspect="1"/>
          </p:cNvSpPr>
          <p:nvPr/>
        </p:nvSpPr>
        <p:spPr>
          <a:xfrm>
            <a:off x="-431801" y="-1207924"/>
            <a:ext cx="9138435" cy="9138435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55255" y="217901"/>
            <a:ext cx="212952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KOI-94</a:t>
            </a:r>
          </a:p>
          <a:p>
            <a:r>
              <a:rPr lang="en-US" sz="2800" dirty="0" smtClean="0"/>
              <a:t>1.3 M  , 1.6 R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764644" y="934903"/>
            <a:ext cx="5056632" cy="5056632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102934" y="3269974"/>
            <a:ext cx="365760" cy="36576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4640000">
            <a:off x="3129990" y="1111851"/>
            <a:ext cx="200726" cy="200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159004" y="1127224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11668" y="269655"/>
            <a:ext cx="179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= 22 days</a:t>
            </a:r>
          </a:p>
          <a:p>
            <a:r>
              <a:rPr lang="en-US" sz="2000" i="1" dirty="0" err="1" smtClean="0">
                <a:solidFill>
                  <a:srgbClr val="FF0000"/>
                </a:solidFill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= 12 </a:t>
            </a:r>
            <a:r>
              <a:rPr lang="en-US" sz="2000" i="1" dirty="0" smtClean="0">
                <a:solidFill>
                  <a:srgbClr val="FF0000"/>
                </a:solidFill>
              </a:rPr>
              <a:t>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3728481" y="832341"/>
            <a:ext cx="91440" cy="92234"/>
            <a:chOff x="5268710" y="1974329"/>
            <a:chExt cx="91440" cy="92234"/>
          </a:xfrm>
        </p:grpSpPr>
        <p:sp>
          <p:nvSpPr>
            <p:cNvPr id="21" name="Oval 20"/>
            <p:cNvSpPr/>
            <p:nvPr/>
          </p:nvSpPr>
          <p:spPr>
            <a:xfrm>
              <a:off x="5268710" y="1974329"/>
              <a:ext cx="91440" cy="914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1" idx="0"/>
              <a:endCxn id="21" idx="4"/>
            </p:cNvCxnSpPr>
            <p:nvPr/>
          </p:nvCxnSpPr>
          <p:spPr>
            <a:xfrm rot="162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  <a:endCxn id="21" idx="6"/>
            </p:cNvCxnSpPr>
            <p:nvPr/>
          </p:nvCxnSpPr>
          <p:spPr>
            <a:xfrm rot="108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>
            <a:spLocks noChangeAspect="1"/>
          </p:cNvSpPr>
          <p:nvPr/>
        </p:nvSpPr>
        <p:spPr>
          <a:xfrm>
            <a:off x="2777822" y="1928324"/>
            <a:ext cx="3044952" cy="3044952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3514421" y="2695968"/>
            <a:ext cx="1536192" cy="1536192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4640000">
            <a:off x="4960330" y="2057038"/>
            <a:ext cx="200726" cy="200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044217" y="2118593"/>
            <a:ext cx="45720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4640000">
            <a:off x="3504063" y="3741135"/>
            <a:ext cx="200726" cy="200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580253" y="3818084"/>
            <a:ext cx="18288" cy="182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4640000">
            <a:off x="8151494" y="1261172"/>
            <a:ext cx="200726" cy="200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8204593" y="1338120"/>
            <a:ext cx="64008" cy="64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412372" y="1253328"/>
            <a:ext cx="179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54 d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7 </a:t>
            </a:r>
            <a:r>
              <a:rPr lang="en-US" sz="2000" i="1" dirty="0" smtClean="0">
                <a:solidFill>
                  <a:srgbClr val="FF0000"/>
                </a:solidFill>
              </a:rPr>
              <a:t>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34" name="Group 27"/>
          <p:cNvGrpSpPr/>
          <p:nvPr/>
        </p:nvGrpSpPr>
        <p:grpSpPr>
          <a:xfrm>
            <a:off x="8137306" y="1831408"/>
            <a:ext cx="91440" cy="92234"/>
            <a:chOff x="5268710" y="1974329"/>
            <a:chExt cx="91440" cy="92234"/>
          </a:xfrm>
        </p:grpSpPr>
        <p:sp>
          <p:nvSpPr>
            <p:cNvPr id="35" name="Oval 34"/>
            <p:cNvSpPr/>
            <p:nvPr/>
          </p:nvSpPr>
          <p:spPr>
            <a:xfrm>
              <a:off x="5268710" y="1974329"/>
              <a:ext cx="91440" cy="914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0"/>
              <a:endCxn id="35" idx="4"/>
            </p:cNvCxnSpPr>
            <p:nvPr/>
          </p:nvCxnSpPr>
          <p:spPr>
            <a:xfrm rot="162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5" idx="2"/>
              <a:endCxn id="35" idx="6"/>
            </p:cNvCxnSpPr>
            <p:nvPr/>
          </p:nvCxnSpPr>
          <p:spPr>
            <a:xfrm rot="108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079258" y="1551970"/>
            <a:ext cx="755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 d</a:t>
            </a:r>
          </a:p>
          <a:p>
            <a:r>
              <a:rPr lang="en-US" sz="2000" dirty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39" name="Group 27"/>
          <p:cNvGrpSpPr/>
          <p:nvPr/>
        </p:nvGrpSpPr>
        <p:grpSpPr>
          <a:xfrm>
            <a:off x="5495706" y="2137747"/>
            <a:ext cx="91440" cy="92234"/>
            <a:chOff x="5268710" y="1974329"/>
            <a:chExt cx="91440" cy="92234"/>
          </a:xfrm>
        </p:grpSpPr>
        <p:sp>
          <p:nvSpPr>
            <p:cNvPr id="40" name="Oval 39"/>
            <p:cNvSpPr/>
            <p:nvPr/>
          </p:nvSpPr>
          <p:spPr>
            <a:xfrm>
              <a:off x="5268710" y="1974329"/>
              <a:ext cx="91440" cy="914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41" name="Straight Connector 40"/>
            <p:cNvCxnSpPr>
              <a:stCxn id="40" idx="0"/>
              <a:endCxn id="40" idx="4"/>
            </p:cNvCxnSpPr>
            <p:nvPr/>
          </p:nvCxnSpPr>
          <p:spPr>
            <a:xfrm rot="162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40" idx="2"/>
              <a:endCxn id="40" idx="6"/>
            </p:cNvCxnSpPr>
            <p:nvPr/>
          </p:nvCxnSpPr>
          <p:spPr>
            <a:xfrm rot="108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837901" y="3682492"/>
            <a:ext cx="755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 d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2 </a:t>
            </a:r>
            <a:r>
              <a:rPr lang="en-US" sz="2000" i="1" dirty="0" smtClean="0">
                <a:solidFill>
                  <a:srgbClr val="FF0000"/>
                </a:solidFill>
              </a:rPr>
              <a:t>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44" name="Group 27"/>
          <p:cNvGrpSpPr/>
          <p:nvPr/>
        </p:nvGrpSpPr>
        <p:grpSpPr>
          <a:xfrm>
            <a:off x="3516045" y="4260572"/>
            <a:ext cx="91440" cy="92234"/>
            <a:chOff x="5268710" y="1974329"/>
            <a:chExt cx="91440" cy="92234"/>
          </a:xfrm>
        </p:grpSpPr>
        <p:sp>
          <p:nvSpPr>
            <p:cNvPr id="45" name="Oval 44"/>
            <p:cNvSpPr/>
            <p:nvPr/>
          </p:nvSpPr>
          <p:spPr>
            <a:xfrm>
              <a:off x="5268710" y="1974329"/>
              <a:ext cx="91440" cy="914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46" name="Straight Connector 45"/>
            <p:cNvCxnSpPr>
              <a:stCxn id="45" idx="0"/>
              <a:endCxn id="45" idx="4"/>
            </p:cNvCxnSpPr>
            <p:nvPr/>
          </p:nvCxnSpPr>
          <p:spPr>
            <a:xfrm rot="162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2"/>
              <a:endCxn id="45" idx="6"/>
            </p:cNvCxnSpPr>
            <p:nvPr/>
          </p:nvCxnSpPr>
          <p:spPr>
            <a:xfrm rot="108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4"/>
          <p:cNvGrpSpPr/>
          <p:nvPr/>
        </p:nvGrpSpPr>
        <p:grpSpPr>
          <a:xfrm>
            <a:off x="2255445" y="1101896"/>
            <a:ext cx="118872" cy="118872"/>
            <a:chOff x="983662" y="908902"/>
            <a:chExt cx="118872" cy="118872"/>
          </a:xfrm>
        </p:grpSpPr>
        <p:sp>
          <p:nvSpPr>
            <p:cNvPr id="12" name="Oval 11"/>
            <p:cNvSpPr/>
            <p:nvPr/>
          </p:nvSpPr>
          <p:spPr>
            <a:xfrm>
              <a:off x="983662" y="908902"/>
              <a:ext cx="118872" cy="1188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24937" y="950177"/>
              <a:ext cx="36576" cy="36576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1196412" y="1101896"/>
            <a:ext cx="118872" cy="118872"/>
            <a:chOff x="983662" y="908902"/>
            <a:chExt cx="118872" cy="118872"/>
          </a:xfrm>
        </p:grpSpPr>
        <p:sp>
          <p:nvSpPr>
            <p:cNvPr id="17" name="Oval 16"/>
            <p:cNvSpPr/>
            <p:nvPr/>
          </p:nvSpPr>
          <p:spPr>
            <a:xfrm>
              <a:off x="983662" y="908902"/>
              <a:ext cx="118872" cy="1188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24937" y="950177"/>
              <a:ext cx="36576" cy="36576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552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i94_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75"/>
            <a:ext cx="4357199" cy="4587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875" y="5536168"/>
            <a:ext cx="314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Hirano et al. (2012)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82591" y="3468386"/>
            <a:ext cx="2790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000" dirty="0">
                <a:solidFill>
                  <a:srgbClr val="000090"/>
                </a:solidFill>
              </a:rPr>
              <a:t> =</a:t>
            </a:r>
            <a:r>
              <a:rPr lang="en-US" sz="2000" dirty="0" smtClean="0">
                <a:solidFill>
                  <a:srgbClr val="000090"/>
                </a:solidFill>
              </a:rPr>
              <a:t> –5° ± 12°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5" name="Picture 4" descr="koi9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32" y="714374"/>
            <a:ext cx="4687943" cy="5318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6525" y="6101318"/>
            <a:ext cx="314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Albrecht et al. (2013)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27616" y="3033411"/>
            <a:ext cx="2790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solidFill>
                  <a:srgbClr val="000090"/>
                </a:solidFill>
                <a:latin typeface="Symbol" charset="2"/>
              </a:rPr>
              <a:t>l</a:t>
            </a:r>
            <a:r>
              <a:rPr lang="en-US" sz="2000" dirty="0">
                <a:solidFill>
                  <a:srgbClr val="000090"/>
                </a:solidFill>
              </a:rPr>
              <a:t> =</a:t>
            </a:r>
            <a:r>
              <a:rPr lang="en-US" sz="2000" dirty="0" smtClean="0">
                <a:solidFill>
                  <a:srgbClr val="000090"/>
                </a:solidFill>
              </a:rPr>
              <a:t> –14° ± 13°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6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i94-mutu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0"/>
            <a:ext cx="74004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14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Hirano et al.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8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93749" y="5249332"/>
            <a:ext cx="8350251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3450167" y="5831417"/>
            <a:ext cx="914400" cy="91440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69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2151769" y="3979863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28332" y="5249332"/>
            <a:ext cx="6815667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5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2560991" y="3979863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51667" y="5249332"/>
            <a:ext cx="6392333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5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2984324" y="3979863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37"/>
          <p:cNvSpPr>
            <a:spLocks noChangeAspect="1" noChangeArrowheads="1"/>
          </p:cNvSpPr>
          <p:nvPr/>
        </p:nvSpPr>
        <p:spPr bwMode="auto">
          <a:xfrm>
            <a:off x="2197596" y="4287482"/>
            <a:ext cx="455293" cy="451050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70251" y="5249332"/>
            <a:ext cx="5873750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4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37"/>
          <p:cNvSpPr>
            <a:spLocks noChangeAspect="1" noChangeArrowheads="1"/>
          </p:cNvSpPr>
          <p:nvPr/>
        </p:nvSpPr>
        <p:spPr bwMode="auto">
          <a:xfrm>
            <a:off x="2874929" y="4132260"/>
            <a:ext cx="455293" cy="451050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3435880" y="3979863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08917" y="5249332"/>
            <a:ext cx="5535083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3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heiner_christoph.gif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" y="1247775"/>
            <a:ext cx="3757613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11150" y="4973638"/>
            <a:ext cx="33607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Christoph Scheiner (</a:t>
            </a:r>
            <a:r>
              <a:rPr lang="en-US" sz="2000"/>
              <a:t>1611</a:t>
            </a:r>
            <a:r>
              <a:rPr lang="en-US" sz="2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723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37"/>
          <p:cNvSpPr>
            <a:spLocks noChangeAspect="1" noChangeArrowheads="1"/>
          </p:cNvSpPr>
          <p:nvPr/>
        </p:nvSpPr>
        <p:spPr bwMode="auto">
          <a:xfrm>
            <a:off x="3555789" y="4008788"/>
            <a:ext cx="455293" cy="451050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3947407" y="3969280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69833" y="5249332"/>
            <a:ext cx="4974167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6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37"/>
          <p:cNvSpPr>
            <a:spLocks noChangeAspect="1" noChangeArrowheads="1"/>
          </p:cNvSpPr>
          <p:nvPr/>
        </p:nvSpPr>
        <p:spPr bwMode="auto">
          <a:xfrm>
            <a:off x="4003817" y="3934704"/>
            <a:ext cx="455293" cy="451050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4226102" y="3979863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23833" y="5249332"/>
            <a:ext cx="4720167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0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37"/>
          <p:cNvSpPr>
            <a:spLocks noChangeAspect="1" noChangeArrowheads="1"/>
          </p:cNvSpPr>
          <p:nvPr/>
        </p:nvSpPr>
        <p:spPr bwMode="auto">
          <a:xfrm>
            <a:off x="4746277" y="3797935"/>
            <a:ext cx="455293" cy="451050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4584307" y="3960325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09583" y="5249332"/>
            <a:ext cx="4434417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37"/>
          <p:cNvSpPr>
            <a:spLocks noChangeAspect="1" noChangeArrowheads="1"/>
          </p:cNvSpPr>
          <p:nvPr/>
        </p:nvSpPr>
        <p:spPr bwMode="auto">
          <a:xfrm>
            <a:off x="5391863" y="3692101"/>
            <a:ext cx="455293" cy="451050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5018226" y="3960325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59917" y="5249332"/>
            <a:ext cx="3884083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7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37"/>
          <p:cNvSpPr>
            <a:spLocks noChangeAspect="1" noChangeArrowheads="1"/>
          </p:cNvSpPr>
          <p:nvPr/>
        </p:nvSpPr>
        <p:spPr bwMode="auto">
          <a:xfrm>
            <a:off x="6122116" y="3554518"/>
            <a:ext cx="455293" cy="451050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5473309" y="3960325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77417" y="5249332"/>
            <a:ext cx="3566583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9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37"/>
          <p:cNvSpPr>
            <a:spLocks noChangeAspect="1" noChangeArrowheads="1"/>
          </p:cNvSpPr>
          <p:nvPr/>
        </p:nvSpPr>
        <p:spPr bwMode="auto">
          <a:xfrm>
            <a:off x="6767699" y="3459267"/>
            <a:ext cx="455293" cy="451050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5864895" y="3960325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20833" y="5249332"/>
            <a:ext cx="3323167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9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6394059" y="3949742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19333" y="5249332"/>
            <a:ext cx="2624667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5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37"/>
          <p:cNvSpPr>
            <a:spLocks noChangeAspect="1" noChangeArrowheads="1"/>
          </p:cNvSpPr>
          <p:nvPr/>
        </p:nvSpPr>
        <p:spPr bwMode="auto">
          <a:xfrm>
            <a:off x="6732726" y="3949742"/>
            <a:ext cx="261465" cy="259028"/>
          </a:xfrm>
          <a:prstGeom prst="ellipse">
            <a:avLst/>
          </a:prstGeom>
          <a:solidFill>
            <a:schemeClr val="tx1"/>
          </a:solidFill>
          <a:ln w="508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826251" y="5249332"/>
            <a:ext cx="2317750" cy="1608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1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 bwMode="auto">
          <a:xfrm>
            <a:off x="1594555" y="-536224"/>
            <a:ext cx="5771446" cy="57714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Freeform 52"/>
          <p:cNvSpPr>
            <a:spLocks noChangeArrowheads="1"/>
          </p:cNvSpPr>
          <p:nvPr/>
        </p:nvSpPr>
        <p:spPr bwMode="auto">
          <a:xfrm>
            <a:off x="2575631" y="5602111"/>
            <a:ext cx="1963738" cy="962202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3"/>
          <p:cNvSpPr>
            <a:spLocks noChangeArrowheads="1"/>
          </p:cNvSpPr>
          <p:nvPr/>
        </p:nvSpPr>
        <p:spPr bwMode="auto">
          <a:xfrm flipH="1">
            <a:off x="4518731" y="5602111"/>
            <a:ext cx="1962150" cy="960614"/>
          </a:xfrm>
          <a:custGeom>
            <a:avLst/>
            <a:gdLst>
              <a:gd name="T0" fmla="*/ 0 w 1962779"/>
              <a:gd name="T1" fmla="*/ 0 h 1424039"/>
              <a:gd name="T2" fmla="*/ 516903 w 1962779"/>
              <a:gd name="T3" fmla="*/ 0 h 1424039"/>
              <a:gd name="T4" fmla="*/ 890219 w 1962779"/>
              <a:gd name="T5" fmla="*/ 1403979 h 1424039"/>
              <a:gd name="T6" fmla="*/ 1952739 w 1962779"/>
              <a:gd name="T7" fmla="*/ 1423207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58"/>
          <p:cNvGrpSpPr>
            <a:grpSpLocks/>
          </p:cNvGrpSpPr>
          <p:nvPr/>
        </p:nvGrpSpPr>
        <p:grpSpPr bwMode="auto">
          <a:xfrm>
            <a:off x="4013377" y="6293556"/>
            <a:ext cx="808037" cy="323673"/>
            <a:chOff x="1741485" y="4376438"/>
            <a:chExt cx="808203" cy="559589"/>
          </a:xfrm>
        </p:grpSpPr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1799214" y="4618505"/>
              <a:ext cx="740853" cy="31752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"/>
            <p:cNvSpPr>
              <a:spLocks noChangeArrowheads="1"/>
            </p:cNvSpPr>
            <p:nvPr/>
          </p:nvSpPr>
          <p:spPr bwMode="auto">
            <a:xfrm>
              <a:off x="1741485" y="4376438"/>
              <a:ext cx="808203" cy="453749"/>
            </a:xfrm>
            <a:custGeom>
              <a:avLst/>
              <a:gdLst>
                <a:gd name="T0" fmla="*/ 0 w 808203"/>
                <a:gd name="T1" fmla="*/ 453749 h 453749"/>
                <a:gd name="T2" fmla="*/ 86593 w 808203"/>
                <a:gd name="T3" fmla="*/ 453749 h 453749"/>
                <a:gd name="T4" fmla="*/ 153944 w 808203"/>
                <a:gd name="T5" fmla="*/ 338287 h 453749"/>
                <a:gd name="T6" fmla="*/ 288644 w 808203"/>
                <a:gd name="T7" fmla="*/ 68874 h 453749"/>
                <a:gd name="T8" fmla="*/ 423345 w 808203"/>
                <a:gd name="T9" fmla="*/ 1521 h 453749"/>
                <a:gd name="T10" fmla="*/ 538802 w 808203"/>
                <a:gd name="T11" fmla="*/ 88118 h 453749"/>
                <a:gd name="T12" fmla="*/ 606153 w 808203"/>
                <a:gd name="T13" fmla="*/ 242068 h 453749"/>
                <a:gd name="T14" fmla="*/ 711989 w 808203"/>
                <a:gd name="T15" fmla="*/ 405640 h 453749"/>
                <a:gd name="T16" fmla="*/ 808203 w 808203"/>
                <a:gd name="T17" fmla="*/ 444127 h 4537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203"/>
                <a:gd name="T28" fmla="*/ 0 h 453749"/>
                <a:gd name="T29" fmla="*/ 808203 w 808203"/>
                <a:gd name="T30" fmla="*/ 453749 h 4537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203" h="453749">
                  <a:moveTo>
                    <a:pt x="0" y="453749"/>
                  </a:moveTo>
                  <a:lnTo>
                    <a:pt x="86593" y="453749"/>
                  </a:lnTo>
                  <a:cubicBezTo>
                    <a:pt x="155666" y="345203"/>
                    <a:pt x="153944" y="389726"/>
                    <a:pt x="153944" y="338287"/>
                  </a:cubicBezTo>
                  <a:lnTo>
                    <a:pt x="288644" y="68874"/>
                  </a:lnTo>
                  <a:cubicBezTo>
                    <a:pt x="416547" y="0"/>
                    <a:pt x="366370" y="1521"/>
                    <a:pt x="423345" y="1521"/>
                  </a:cubicBezTo>
                  <a:cubicBezTo>
                    <a:pt x="531663" y="90149"/>
                    <a:pt x="483598" y="88118"/>
                    <a:pt x="538802" y="88118"/>
                  </a:cubicBezTo>
                  <a:lnTo>
                    <a:pt x="606153" y="242068"/>
                  </a:lnTo>
                  <a:lnTo>
                    <a:pt x="711989" y="405640"/>
                  </a:lnTo>
                  <a:lnTo>
                    <a:pt x="808203" y="444127"/>
                  </a:lnTo>
                </a:path>
              </a:pathLst>
            </a:custGeom>
            <a:noFill/>
            <a:ln w="76200" cap="sq">
              <a:solidFill>
                <a:schemeClr val="bg1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Freeform 52"/>
          <p:cNvSpPr>
            <a:spLocks noChangeArrowheads="1"/>
          </p:cNvSpPr>
          <p:nvPr/>
        </p:nvSpPr>
        <p:spPr bwMode="auto">
          <a:xfrm>
            <a:off x="1806221" y="5291667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ChangeArrowheads="1"/>
          </p:cNvSpPr>
          <p:nvPr/>
        </p:nvSpPr>
        <p:spPr bwMode="auto">
          <a:xfrm flipH="1">
            <a:off x="6008511" y="5288845"/>
            <a:ext cx="1248657" cy="310268"/>
          </a:xfrm>
          <a:custGeom>
            <a:avLst/>
            <a:gdLst>
              <a:gd name="T0" fmla="*/ 0 w 1962779"/>
              <a:gd name="T1" fmla="*/ 0 h 1424039"/>
              <a:gd name="T2" fmla="*/ 523635 w 1962779"/>
              <a:gd name="T3" fmla="*/ 0 h 1424039"/>
              <a:gd name="T4" fmla="*/ 901816 w 1962779"/>
              <a:gd name="T5" fmla="*/ 1403995 h 1424039"/>
              <a:gd name="T6" fmla="*/ 1978179 w 1962779"/>
              <a:gd name="T7" fmla="*/ 1423223 h 1424039"/>
              <a:gd name="T8" fmla="*/ 0 60000 65536"/>
              <a:gd name="T9" fmla="*/ 0 60000 65536"/>
              <a:gd name="T10" fmla="*/ 0 60000 65536"/>
              <a:gd name="T11" fmla="*/ 0 60000 65536"/>
              <a:gd name="T12" fmla="*/ 0 w 1962779"/>
              <a:gd name="T13" fmla="*/ 0 h 1424039"/>
              <a:gd name="T14" fmla="*/ 1962779 w 1962779"/>
              <a:gd name="T15" fmla="*/ 1424039 h 14240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2779" h="1424039">
                <a:moveTo>
                  <a:pt x="0" y="0"/>
                </a:moveTo>
                <a:lnTo>
                  <a:pt x="519559" y="0"/>
                </a:lnTo>
                <a:lnTo>
                  <a:pt x="894796" y="1404795"/>
                </a:lnTo>
                <a:lnTo>
                  <a:pt x="1962779" y="1424039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55556" y="5291667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15710" y="5302956"/>
            <a:ext cx="2088444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0"/>
          <p:cNvCxnSpPr>
            <a:cxnSpLocks noChangeShapeType="1"/>
          </p:cNvCxnSpPr>
          <p:nvPr/>
        </p:nvCxnSpPr>
        <p:spPr bwMode="auto">
          <a:xfrm flipV="1">
            <a:off x="1879777" y="3942784"/>
            <a:ext cx="5514445" cy="51192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solid"/>
            <a:round/>
            <a:headEnd/>
            <a:tailEnd/>
          </a:ln>
        </p:spPr>
      </p:cxnSp>
      <p:cxnSp>
        <p:nvCxnSpPr>
          <p:cNvPr id="17" name="Straight Connector 21"/>
          <p:cNvCxnSpPr>
            <a:cxnSpLocks noChangeShapeType="1"/>
          </p:cNvCxnSpPr>
          <p:nvPr/>
        </p:nvCxnSpPr>
        <p:spPr bwMode="auto">
          <a:xfrm flipV="1">
            <a:off x="1887714" y="4187741"/>
            <a:ext cx="5633508" cy="52298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solid"/>
            <a:round/>
            <a:headEnd/>
            <a:tailEnd/>
          </a:ln>
        </p:spPr>
      </p:cxnSp>
      <p:cxnSp>
        <p:nvCxnSpPr>
          <p:cNvPr id="18" name="Straight Connector 20"/>
          <p:cNvCxnSpPr>
            <a:cxnSpLocks noChangeShapeType="1"/>
          </p:cNvCxnSpPr>
          <p:nvPr/>
        </p:nvCxnSpPr>
        <p:spPr bwMode="auto">
          <a:xfrm flipV="1">
            <a:off x="2215622" y="3739443"/>
            <a:ext cx="5686600" cy="971375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19" name="Straight Connector 20"/>
          <p:cNvCxnSpPr>
            <a:cxnSpLocks noChangeShapeType="1"/>
          </p:cNvCxnSpPr>
          <p:nvPr/>
        </p:nvCxnSpPr>
        <p:spPr bwMode="auto">
          <a:xfrm flipV="1">
            <a:off x="2043467" y="3355621"/>
            <a:ext cx="5686600" cy="971375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2299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heiner_christoph.gif     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1247775"/>
            <a:ext cx="3757613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scheiner_rosa_ursina2-l.gif                                    00A07041Macintosh HD                   C4FA02A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9700" y="931863"/>
            <a:ext cx="5094288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1150" y="4973638"/>
            <a:ext cx="33607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Christoph Scheiner (</a:t>
            </a:r>
            <a:r>
              <a:rPr lang="en-US" sz="2000"/>
              <a:t>1611</a:t>
            </a:r>
            <a:r>
              <a:rPr lang="en-US" sz="2400"/>
              <a:t>)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868863" y="532285"/>
            <a:ext cx="3360737" cy="37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Georgia" charset="0"/>
              </a:rPr>
              <a:t>Rosa </a:t>
            </a:r>
            <a:r>
              <a:rPr lang="en-US" i="1" dirty="0" err="1">
                <a:latin typeface="Georgia" charset="0"/>
              </a:rPr>
              <a:t>Ursina</a:t>
            </a:r>
            <a:endParaRPr lang="en-US" dirty="0">
              <a:latin typeface="Georgia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938588" y="927100"/>
            <a:ext cx="5121275" cy="5454650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255255" y="217901"/>
            <a:ext cx="212952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Kepler-30</a:t>
            </a:r>
          </a:p>
          <a:p>
            <a:r>
              <a:rPr lang="en-US" sz="2800" dirty="0" smtClean="0"/>
              <a:t>1.0 M  , 1.0 R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2272644" y="298457"/>
            <a:ext cx="6396771" cy="6396771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288269" y="3227642"/>
            <a:ext cx="365760" cy="36576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4640000">
            <a:off x="2170084" y="3505447"/>
            <a:ext cx="200726" cy="200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2215486" y="3547280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52594" y="3468846"/>
            <a:ext cx="179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= 143 days</a:t>
            </a:r>
          </a:p>
          <a:p>
            <a:pPr algn="r"/>
            <a:r>
              <a:rPr lang="en-US" sz="2000" i="1" dirty="0" err="1" smtClean="0">
                <a:solidFill>
                  <a:srgbClr val="FF0000"/>
                </a:solidFill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= 9 </a:t>
            </a:r>
            <a:r>
              <a:rPr lang="en-US" sz="2000" i="1" dirty="0" smtClean="0">
                <a:solidFill>
                  <a:srgbClr val="FF0000"/>
                </a:solidFill>
              </a:rPr>
              <a:t>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2073452" y="4025484"/>
            <a:ext cx="91440" cy="92234"/>
            <a:chOff x="5268710" y="1974329"/>
            <a:chExt cx="91440" cy="92234"/>
          </a:xfrm>
        </p:grpSpPr>
        <p:sp>
          <p:nvSpPr>
            <p:cNvPr id="21" name="Oval 20"/>
            <p:cNvSpPr/>
            <p:nvPr/>
          </p:nvSpPr>
          <p:spPr>
            <a:xfrm>
              <a:off x="5268710" y="1974329"/>
              <a:ext cx="91440" cy="914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1" idx="0"/>
              <a:endCxn id="21" idx="4"/>
            </p:cNvCxnSpPr>
            <p:nvPr/>
          </p:nvCxnSpPr>
          <p:spPr>
            <a:xfrm rot="162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  <a:endCxn id="21" idx="6"/>
            </p:cNvCxnSpPr>
            <p:nvPr/>
          </p:nvCxnSpPr>
          <p:spPr>
            <a:xfrm rot="108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>
            <a:spLocks noChangeAspect="1"/>
          </p:cNvSpPr>
          <p:nvPr/>
        </p:nvSpPr>
        <p:spPr>
          <a:xfrm>
            <a:off x="3680935" y="1631991"/>
            <a:ext cx="3575304" cy="3575304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361090" y="2300858"/>
            <a:ext cx="2221992" cy="2221992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4640000">
            <a:off x="5387696" y="1536943"/>
            <a:ext cx="200726" cy="200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411108" y="1566244"/>
            <a:ext cx="146303" cy="1463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4640000">
            <a:off x="4404939" y="3851686"/>
            <a:ext cx="146416" cy="1269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462319" y="3910056"/>
            <a:ext cx="18288" cy="182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480418" y="959304"/>
            <a:ext cx="755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60 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12 </a:t>
            </a:r>
            <a:r>
              <a:rPr lang="en-US" sz="2000" i="1" dirty="0" smtClean="0">
                <a:solidFill>
                  <a:srgbClr val="FF0000"/>
                </a:solidFill>
              </a:rPr>
              <a:t>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39" name="Group 27"/>
          <p:cNvGrpSpPr/>
          <p:nvPr/>
        </p:nvGrpSpPr>
        <p:grpSpPr>
          <a:xfrm>
            <a:off x="6037978" y="1516857"/>
            <a:ext cx="91440" cy="92234"/>
            <a:chOff x="5268710" y="1974329"/>
            <a:chExt cx="91440" cy="92234"/>
          </a:xfrm>
        </p:grpSpPr>
        <p:sp>
          <p:nvSpPr>
            <p:cNvPr id="40" name="Oval 39"/>
            <p:cNvSpPr/>
            <p:nvPr/>
          </p:nvSpPr>
          <p:spPr>
            <a:xfrm>
              <a:off x="5268710" y="1974329"/>
              <a:ext cx="91440" cy="914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41" name="Straight Connector 40"/>
            <p:cNvCxnSpPr>
              <a:stCxn id="40" idx="0"/>
              <a:endCxn id="40" idx="4"/>
            </p:cNvCxnSpPr>
            <p:nvPr/>
          </p:nvCxnSpPr>
          <p:spPr>
            <a:xfrm rot="162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40" idx="2"/>
              <a:endCxn id="40" idx="6"/>
            </p:cNvCxnSpPr>
            <p:nvPr/>
          </p:nvCxnSpPr>
          <p:spPr>
            <a:xfrm rot="108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4583649" y="3537351"/>
            <a:ext cx="755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29 d</a:t>
            </a:r>
          </a:p>
          <a:p>
            <a:r>
              <a:rPr lang="en-US" sz="2000" dirty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44" name="Group 27"/>
          <p:cNvGrpSpPr/>
          <p:nvPr/>
        </p:nvGrpSpPr>
        <p:grpSpPr>
          <a:xfrm>
            <a:off x="5005127" y="4096979"/>
            <a:ext cx="91440" cy="92234"/>
            <a:chOff x="5268710" y="1974329"/>
            <a:chExt cx="91440" cy="92234"/>
          </a:xfrm>
        </p:grpSpPr>
        <p:sp>
          <p:nvSpPr>
            <p:cNvPr id="45" name="Oval 44"/>
            <p:cNvSpPr/>
            <p:nvPr/>
          </p:nvSpPr>
          <p:spPr>
            <a:xfrm>
              <a:off x="5268710" y="1974329"/>
              <a:ext cx="91440" cy="914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46" name="Straight Connector 45"/>
            <p:cNvCxnSpPr>
              <a:stCxn id="45" idx="0"/>
              <a:endCxn id="45" idx="4"/>
            </p:cNvCxnSpPr>
            <p:nvPr/>
          </p:nvCxnSpPr>
          <p:spPr>
            <a:xfrm rot="162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2"/>
              <a:endCxn id="45" idx="6"/>
            </p:cNvCxnSpPr>
            <p:nvPr/>
          </p:nvCxnSpPr>
          <p:spPr>
            <a:xfrm rot="108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4"/>
          <p:cNvGrpSpPr/>
          <p:nvPr/>
        </p:nvGrpSpPr>
        <p:grpSpPr>
          <a:xfrm>
            <a:off x="2255445" y="1101896"/>
            <a:ext cx="118872" cy="118872"/>
            <a:chOff x="983662" y="908902"/>
            <a:chExt cx="118872" cy="118872"/>
          </a:xfrm>
        </p:grpSpPr>
        <p:sp>
          <p:nvSpPr>
            <p:cNvPr id="12" name="Oval 11"/>
            <p:cNvSpPr/>
            <p:nvPr/>
          </p:nvSpPr>
          <p:spPr>
            <a:xfrm>
              <a:off x="983662" y="908902"/>
              <a:ext cx="118872" cy="1188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24937" y="950177"/>
              <a:ext cx="36576" cy="36576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1196412" y="1101896"/>
            <a:ext cx="118872" cy="118872"/>
            <a:chOff x="983662" y="908902"/>
            <a:chExt cx="118872" cy="118872"/>
          </a:xfrm>
        </p:grpSpPr>
        <p:sp>
          <p:nvSpPr>
            <p:cNvPr id="17" name="Oval 16"/>
            <p:cNvSpPr/>
            <p:nvPr/>
          </p:nvSpPr>
          <p:spPr>
            <a:xfrm>
              <a:off x="983662" y="908902"/>
              <a:ext cx="118872" cy="1188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24937" y="950177"/>
              <a:ext cx="36576" cy="36576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18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p30-spo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58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476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Sanchis</a:t>
            </a:r>
            <a:r>
              <a:rPr lang="en-US" dirty="0" smtClean="0"/>
              <a:t>-Ojeda, </a:t>
            </a:r>
            <a:r>
              <a:rPr lang="en-US" dirty="0" err="1" smtClean="0"/>
              <a:t>Fabrycky</a:t>
            </a:r>
            <a:r>
              <a:rPr lang="en-US" dirty="0" smtClean="0"/>
              <a:t>, et al. (2012)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24435" y="5124826"/>
            <a:ext cx="325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Obliquity &lt; 10°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333499" y="2959500"/>
            <a:ext cx="48683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Phase of spot modulation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05111" y="6306445"/>
            <a:ext cx="48683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Timing of spot-crossing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610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0" y="-26496"/>
            <a:ext cx="9144000" cy="78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800" dirty="0" err="1" smtClean="0">
                <a:latin typeface="Calibri"/>
              </a:rPr>
              <a:t>Asteroseismology</a:t>
            </a:r>
            <a:endParaRPr lang="en-US" sz="3600" dirty="0">
              <a:latin typeface="Calibri"/>
            </a:endParaRPr>
          </a:p>
        </p:txBody>
      </p:sp>
      <p:pic>
        <p:nvPicPr>
          <p:cNvPr id="6" name="Picture 5" descr="Insideofasta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83" y="781072"/>
            <a:ext cx="6047153" cy="59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2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0" y="-26496"/>
            <a:ext cx="9144000" cy="78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800" dirty="0" err="1" smtClean="0">
                <a:latin typeface="Calibri"/>
              </a:rPr>
              <a:t>Asteroseismology</a:t>
            </a:r>
            <a:endParaRPr lang="en-US" sz="3600" dirty="0">
              <a:latin typeface="Calibri"/>
            </a:endParaRPr>
          </a:p>
        </p:txBody>
      </p:sp>
      <p:pic>
        <p:nvPicPr>
          <p:cNvPr id="3" name="Picture 2" descr="seis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0" y="766568"/>
            <a:ext cx="8323385" cy="6071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467" y="63616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Chaplin et al. (2013)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13300" y="3864610"/>
            <a:ext cx="5486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/>
              </a:rPr>
              <a:t>l</a:t>
            </a:r>
            <a:r>
              <a:rPr lang="en-US" sz="1400" dirty="0" smtClean="0">
                <a:latin typeface="Times New Roman"/>
              </a:rPr>
              <a:t> = 0</a:t>
            </a:r>
            <a:endParaRPr lang="en-US" sz="1400" dirty="0"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6625" y="3636010"/>
            <a:ext cx="698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Times New Roman"/>
              </a:rPr>
              <a:t>n =</a:t>
            </a:r>
            <a:r>
              <a:rPr lang="en-US" sz="1400" dirty="0" smtClean="0">
                <a:latin typeface="Times New Roman"/>
              </a:rPr>
              <a:t> 18</a:t>
            </a:r>
            <a:endParaRPr lang="en-US" sz="1400" dirty="0"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3842385"/>
            <a:ext cx="5486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/>
              </a:rPr>
              <a:t>l</a:t>
            </a:r>
            <a:r>
              <a:rPr lang="en-US" sz="1400" dirty="0" smtClean="0">
                <a:latin typeface="Times New Roman"/>
              </a:rPr>
              <a:t> = 0</a:t>
            </a:r>
            <a:endParaRPr lang="en-US" sz="1400" dirty="0"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5525" y="3613785"/>
            <a:ext cx="698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/>
              </a:rPr>
              <a:t>n</a:t>
            </a:r>
            <a:r>
              <a:rPr lang="en-US" sz="1400" i="1" dirty="0" smtClean="0">
                <a:latin typeface="Times New Roman"/>
              </a:rPr>
              <a:t> =</a:t>
            </a:r>
            <a:r>
              <a:rPr lang="en-US" sz="1400" dirty="0" smtClean="0">
                <a:latin typeface="Times New Roman"/>
              </a:rPr>
              <a:t> 19</a:t>
            </a:r>
            <a:endParaRPr lang="en-US" sz="14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323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i1201762_ani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6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is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813267"/>
            <a:ext cx="8438444" cy="5743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476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Chaplin et al. (2013)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700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Two more </a:t>
            </a:r>
            <a:r>
              <a:rPr lang="en-US" sz="3200" dirty="0" err="1" smtClean="0"/>
              <a:t>multiplanet</a:t>
            </a:r>
            <a:r>
              <a:rPr lang="en-US" sz="3200" dirty="0" smtClean="0"/>
              <a:t> systems with low obliquities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693025" y="1000478"/>
            <a:ext cx="846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Times New Roman"/>
              </a:rPr>
              <a:t>l</a:t>
            </a:r>
            <a:r>
              <a:rPr lang="en-US" dirty="0" smtClean="0">
                <a:latin typeface="Times New Roman"/>
              </a:rPr>
              <a:t> = </a:t>
            </a:r>
            <a:r>
              <a:rPr lang="en-US" dirty="0">
                <a:latin typeface="Times New Roman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70800" y="3931003"/>
            <a:ext cx="846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Times New Roman"/>
              </a:rPr>
              <a:t>l</a:t>
            </a:r>
            <a:r>
              <a:rPr lang="en-US" dirty="0" smtClean="0">
                <a:latin typeface="Times New Roman"/>
              </a:rPr>
              <a:t> = </a:t>
            </a:r>
            <a:r>
              <a:rPr lang="en-US" dirty="0">
                <a:latin typeface="Times New Roman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8800" y="994128"/>
            <a:ext cx="846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Times New Roman"/>
              </a:rPr>
              <a:t>l</a:t>
            </a:r>
            <a:r>
              <a:rPr lang="en-US" dirty="0" smtClean="0">
                <a:latin typeface="Times New Roman"/>
              </a:rPr>
              <a:t> = </a:t>
            </a:r>
            <a:r>
              <a:rPr lang="en-US" dirty="0">
                <a:latin typeface="Times New Roman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6575" y="3924653"/>
            <a:ext cx="846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Times New Roman"/>
              </a:rPr>
              <a:t>l</a:t>
            </a:r>
            <a:r>
              <a:rPr lang="en-US" dirty="0" smtClean="0">
                <a:latin typeface="Times New Roman"/>
              </a:rPr>
              <a:t> = </a:t>
            </a:r>
            <a:r>
              <a:rPr lang="en-US" dirty="0">
                <a:latin typeface="Times New Roman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6230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lt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0"/>
            <a:ext cx="9144000" cy="4933709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20663" y="88372"/>
            <a:ext cx="87471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000090"/>
                </a:solidFill>
                <a:latin typeface="Calibri"/>
              </a:rPr>
              <a:t>Low obliquities in compact </a:t>
            </a:r>
            <a:r>
              <a:rPr lang="en-US" sz="4400" dirty="0" err="1" smtClean="0">
                <a:solidFill>
                  <a:srgbClr val="000090"/>
                </a:solidFill>
                <a:latin typeface="Calibri"/>
              </a:rPr>
              <a:t>multiplanet</a:t>
            </a:r>
            <a:r>
              <a:rPr lang="en-US" sz="4400" dirty="0" smtClean="0">
                <a:solidFill>
                  <a:srgbClr val="000090"/>
                </a:solidFill>
                <a:latin typeface="Calibri"/>
              </a:rPr>
              <a:t> systems</a:t>
            </a:r>
            <a:endParaRPr lang="en-US" sz="4400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14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Albrecht et al.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2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255255" y="217901"/>
            <a:ext cx="2129524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Kepler-56</a:t>
            </a:r>
          </a:p>
          <a:p>
            <a:r>
              <a:rPr lang="en-US" sz="2800" dirty="0" smtClean="0"/>
              <a:t>1.3 M  , 4.3 R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err="1" smtClean="0"/>
              <a:t>subgiant</a:t>
            </a:r>
            <a:r>
              <a:rPr lang="en-US" sz="2800" dirty="0" smtClean="0"/>
              <a:t>)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828800" y="-176770"/>
            <a:ext cx="7315200" cy="7315200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034270" y="2933153"/>
            <a:ext cx="911397" cy="91139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4640000">
            <a:off x="2170084" y="3505447"/>
            <a:ext cx="200726" cy="200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65552" y="2706842"/>
            <a:ext cx="179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= 21 days</a:t>
            </a:r>
          </a:p>
          <a:p>
            <a:pPr algn="r"/>
            <a:r>
              <a:rPr lang="en-US" sz="2000" i="1" dirty="0" err="1" smtClean="0">
                <a:solidFill>
                  <a:srgbClr val="FF0000"/>
                </a:solidFill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= 10 </a:t>
            </a:r>
            <a:r>
              <a:rPr lang="en-US" sz="2000" i="1" dirty="0" smtClean="0">
                <a:solidFill>
                  <a:srgbClr val="FF0000"/>
                </a:solidFill>
              </a:rPr>
              <a:t>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1647383" y="3288062"/>
            <a:ext cx="91440" cy="92234"/>
            <a:chOff x="5268710" y="1974329"/>
            <a:chExt cx="91440" cy="92234"/>
          </a:xfrm>
        </p:grpSpPr>
        <p:sp>
          <p:nvSpPr>
            <p:cNvPr id="21" name="Oval 20"/>
            <p:cNvSpPr/>
            <p:nvPr/>
          </p:nvSpPr>
          <p:spPr>
            <a:xfrm>
              <a:off x="5268710" y="1974329"/>
              <a:ext cx="91440" cy="914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1" idx="0"/>
              <a:endCxn id="21" idx="4"/>
            </p:cNvCxnSpPr>
            <p:nvPr/>
          </p:nvCxnSpPr>
          <p:spPr>
            <a:xfrm rot="162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  <a:endCxn id="21" idx="6"/>
            </p:cNvCxnSpPr>
            <p:nvPr/>
          </p:nvCxnSpPr>
          <p:spPr>
            <a:xfrm rot="108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>
            <a:spLocks noChangeAspect="1"/>
          </p:cNvSpPr>
          <p:nvPr/>
        </p:nvSpPr>
        <p:spPr>
          <a:xfrm>
            <a:off x="3189323" y="1107602"/>
            <a:ext cx="4572000" cy="4572000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4640000">
            <a:off x="5387696" y="1536943"/>
            <a:ext cx="200726" cy="200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1805947" y="2819857"/>
            <a:ext cx="146303" cy="1463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4640000">
            <a:off x="4404939" y="3851686"/>
            <a:ext cx="146416" cy="1269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540500" y="1980576"/>
            <a:ext cx="92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10.5 d</a:t>
            </a:r>
          </a:p>
          <a:p>
            <a:r>
              <a:rPr lang="en-US" sz="2000" dirty="0">
                <a:solidFill>
                  <a:srgbClr val="FF0000"/>
                </a:solidFill>
              </a:rPr>
              <a:t>7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44" name="Group 27"/>
          <p:cNvGrpSpPr/>
          <p:nvPr/>
        </p:nvGrpSpPr>
        <p:grpSpPr>
          <a:xfrm>
            <a:off x="6983362" y="2540204"/>
            <a:ext cx="91440" cy="92234"/>
            <a:chOff x="5268710" y="1974329"/>
            <a:chExt cx="91440" cy="92234"/>
          </a:xfrm>
        </p:grpSpPr>
        <p:sp>
          <p:nvSpPr>
            <p:cNvPr id="45" name="Oval 44"/>
            <p:cNvSpPr/>
            <p:nvPr/>
          </p:nvSpPr>
          <p:spPr>
            <a:xfrm>
              <a:off x="5268710" y="1974329"/>
              <a:ext cx="91440" cy="914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46" name="Straight Connector 45"/>
            <p:cNvCxnSpPr>
              <a:stCxn id="45" idx="0"/>
              <a:endCxn id="45" idx="4"/>
            </p:cNvCxnSpPr>
            <p:nvPr/>
          </p:nvCxnSpPr>
          <p:spPr>
            <a:xfrm rot="162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2"/>
              <a:endCxn id="45" idx="6"/>
            </p:cNvCxnSpPr>
            <p:nvPr/>
          </p:nvCxnSpPr>
          <p:spPr>
            <a:xfrm rot="10800000" flipH="1">
              <a:off x="5268710" y="2020049"/>
              <a:ext cx="9144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4"/>
          <p:cNvGrpSpPr/>
          <p:nvPr/>
        </p:nvGrpSpPr>
        <p:grpSpPr>
          <a:xfrm>
            <a:off x="2255445" y="1101896"/>
            <a:ext cx="118872" cy="118872"/>
            <a:chOff x="983662" y="908902"/>
            <a:chExt cx="118872" cy="118872"/>
          </a:xfrm>
        </p:grpSpPr>
        <p:sp>
          <p:nvSpPr>
            <p:cNvPr id="12" name="Oval 11"/>
            <p:cNvSpPr/>
            <p:nvPr/>
          </p:nvSpPr>
          <p:spPr>
            <a:xfrm>
              <a:off x="983662" y="908902"/>
              <a:ext cx="118872" cy="1188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24937" y="950177"/>
              <a:ext cx="36576" cy="36576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1196412" y="1101896"/>
            <a:ext cx="118872" cy="118872"/>
            <a:chOff x="983662" y="908902"/>
            <a:chExt cx="118872" cy="118872"/>
          </a:xfrm>
        </p:grpSpPr>
        <p:sp>
          <p:nvSpPr>
            <p:cNvPr id="17" name="Oval 16"/>
            <p:cNvSpPr/>
            <p:nvPr/>
          </p:nvSpPr>
          <p:spPr>
            <a:xfrm>
              <a:off x="983662" y="908902"/>
              <a:ext cx="118872" cy="1188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24937" y="950177"/>
              <a:ext cx="36576" cy="36576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>
            <a:spLocks noChangeAspect="1"/>
          </p:cNvSpPr>
          <p:nvPr/>
        </p:nvSpPr>
        <p:spPr>
          <a:xfrm>
            <a:off x="7303681" y="2039667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3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70541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476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Huber et al.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4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Box 1"/>
          <p:cNvSpPr txBox="1">
            <a:spLocks noChangeArrowheads="1"/>
          </p:cNvSpPr>
          <p:nvPr/>
        </p:nvSpPr>
        <p:spPr bwMode="auto">
          <a:xfrm>
            <a:off x="220663" y="88372"/>
            <a:ext cx="87471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0090"/>
                </a:solidFill>
                <a:latin typeface="Calibri"/>
              </a:rPr>
              <a:t>Implications for planet formation</a:t>
            </a:r>
          </a:p>
        </p:txBody>
      </p:sp>
      <p:sp>
        <p:nvSpPr>
          <p:cNvPr id="132099" name="TextBox 2"/>
          <p:cNvSpPr txBox="1">
            <a:spLocks noChangeArrowheads="1"/>
          </p:cNvSpPr>
          <p:nvPr/>
        </p:nvSpPr>
        <p:spPr bwMode="auto">
          <a:xfrm>
            <a:off x="291925" y="904875"/>
            <a:ext cx="6310312" cy="547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formed beyond the snow line and migrated inward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Orbit and</a:t>
            </a:r>
            <a:r>
              <a:rPr lang="en-US" sz="2400" dirty="0" smtClean="0"/>
              <a:t> stellar spin </a:t>
            </a:r>
            <a:r>
              <a:rPr lang="en-US" sz="2400" dirty="0"/>
              <a:t>were initially aligned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migrated inward via either disk migration, or few-body dynamics</a:t>
            </a:r>
          </a:p>
          <a:p>
            <a:pPr marL="746125" lvl="1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/>
              <a:t>Disk migration damps </a:t>
            </a:r>
            <a:r>
              <a:rPr lang="en-US" sz="2000" dirty="0"/>
              <a:t>inclinations</a:t>
            </a:r>
          </a:p>
          <a:p>
            <a:pPr marL="746125" lvl="1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000" dirty="0"/>
              <a:t>Few-body dynamics excite inclinations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/>
              <a:t>Many </a:t>
            </a:r>
            <a:r>
              <a:rPr lang="en-US" sz="2400" dirty="0"/>
              <a:t>hot </a:t>
            </a:r>
            <a:r>
              <a:rPr lang="en-US" sz="2400" dirty="0" err="1"/>
              <a:t>Jupiters</a:t>
            </a:r>
            <a:r>
              <a:rPr lang="en-US" sz="2400" dirty="0"/>
              <a:t> have high inclinations</a:t>
            </a:r>
          </a:p>
          <a:p>
            <a:pPr marL="288925" indent="-288925">
              <a:spcAft>
                <a:spcPts val="1200"/>
              </a:spcAft>
            </a:pPr>
            <a:r>
              <a:rPr lang="en-US" sz="2400" dirty="0"/>
              <a:t>Therefore, many hot </a:t>
            </a:r>
            <a:r>
              <a:rPr lang="en-US" sz="2400" dirty="0" err="1"/>
              <a:t>Jupiters</a:t>
            </a:r>
            <a:r>
              <a:rPr lang="en-US" sz="2400" dirty="0"/>
              <a:t> migrated via few-body dynamics</a:t>
            </a:r>
          </a:p>
          <a:p>
            <a:pPr marL="288925" indent="-288925">
              <a:spcAft>
                <a:spcPts val="1200"/>
              </a:spcAft>
            </a:pPr>
            <a:r>
              <a:rPr lang="en-US" sz="2400" dirty="0"/>
              <a:t>Perhaps </a:t>
            </a:r>
            <a:r>
              <a:rPr lang="en-US" sz="2400" i="1" dirty="0"/>
              <a:t>all </a:t>
            </a:r>
            <a:r>
              <a:rPr lang="en-US" sz="2400" dirty="0"/>
              <a:t>of them,</a:t>
            </a:r>
            <a:r>
              <a:rPr lang="en-US" sz="2400" dirty="0" smtClean="0"/>
              <a:t> if the observed low inclinations are due to tides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063226" y="2605548"/>
            <a:ext cx="2957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Key test:</a:t>
            </a:r>
          </a:p>
          <a:p>
            <a:pPr algn="ctr"/>
            <a:r>
              <a:rPr lang="en-US" sz="2000" dirty="0" smtClean="0"/>
              <a:t>Measure obliquities of stars </a:t>
            </a:r>
            <a:r>
              <a:rPr lang="en-US" sz="2000" i="1" dirty="0" smtClean="0"/>
              <a:t>without </a:t>
            </a:r>
            <a:r>
              <a:rPr lang="en-US" sz="2000" dirty="0" smtClean="0"/>
              <a:t>hot </a:t>
            </a:r>
            <a:r>
              <a:rPr lang="en-US" sz="2000" dirty="0" err="1" smtClean="0"/>
              <a:t>Jupiters</a:t>
            </a:r>
            <a:r>
              <a:rPr lang="en-US" sz="2000" dirty="0" smtClean="0"/>
              <a:t>, particularly </a:t>
            </a:r>
            <a:r>
              <a:rPr lang="en-US" sz="2000" i="1" dirty="0" smtClean="0">
                <a:solidFill>
                  <a:srgbClr val="0000FF"/>
                </a:solidFill>
              </a:rPr>
              <a:t>coplanar </a:t>
            </a:r>
            <a:r>
              <a:rPr lang="en-US" sz="2000" i="1" dirty="0" err="1" smtClean="0">
                <a:solidFill>
                  <a:srgbClr val="0000FF"/>
                </a:solidFill>
              </a:rPr>
              <a:t>multiplanet</a:t>
            </a:r>
            <a:r>
              <a:rPr lang="en-US" sz="2000" i="1" dirty="0" smtClean="0">
                <a:solidFill>
                  <a:srgbClr val="0000FF"/>
                </a:solidFill>
              </a:rPr>
              <a:t> systems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50000" y="4641334"/>
            <a:ext cx="2181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Score so far:</a:t>
            </a:r>
          </a:p>
          <a:p>
            <a:pPr algn="r"/>
            <a:r>
              <a:rPr lang="en-US" dirty="0" smtClean="0"/>
              <a:t>5 low obliquities</a:t>
            </a:r>
          </a:p>
          <a:p>
            <a:pPr algn="r"/>
            <a:r>
              <a:rPr lang="en-US" dirty="0" smtClean="0"/>
              <a:t>1 high obliquity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381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5957</TotalTime>
  <Words>2022</Words>
  <Application>Microsoft Macintosh PowerPoint</Application>
  <PresentationFormat>On-screen Show (4:3)</PresentationFormat>
  <Paragraphs>440</Paragraphs>
  <Slides>124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the stellar obliquity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Massachusetts Institute of Technology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Josh Winn</dc:creator>
  <cp:keywords/>
  <dc:description/>
  <cp:lastModifiedBy>Josh Winn</cp:lastModifiedBy>
  <cp:revision>210</cp:revision>
  <dcterms:created xsi:type="dcterms:W3CDTF">2012-03-28T11:19:16Z</dcterms:created>
  <dcterms:modified xsi:type="dcterms:W3CDTF">2014-03-27T07:42:58Z</dcterms:modified>
  <cp:category/>
</cp:coreProperties>
</file>