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2" r:id="rId31"/>
    <p:sldId id="286" r:id="rId32"/>
    <p:sldId id="291" r:id="rId33"/>
    <p:sldId id="287" r:id="rId34"/>
    <p:sldId id="288" r:id="rId35"/>
    <p:sldId id="289" r:id="rId36"/>
    <p:sldId id="294" r:id="rId37"/>
    <p:sldId id="290" r:id="rId38"/>
    <p:sldId id="293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73" d="100"/>
          <a:sy n="73" d="100"/>
        </p:scale>
        <p:origin x="-1511" y="-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A2BD2-4284-4BD5-92E0-9897B2501804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0F056-5D36-4284-81B7-348D05B780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F056-5D36-4284-81B7-348D05B78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0F056-5D36-4284-81B7-348D05B7803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4A5CB5-9BAB-4BB8-8597-D18E7BB55834}" type="slidenum">
              <a:rPr lang="en-GB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10EDD-BB92-44A5-940B-FD952C09F0E7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A87029-5216-4FF0-8D3F-002CD06B13CF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3F218E-C478-4521-BD44-CE51C71AA2EB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CC28-4C05-4F58-AF35-2D12AECFF07B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99BF-F845-4202-9542-03C69E4CFA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CC28-4C05-4F58-AF35-2D12AECFF07B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99BF-F845-4202-9542-03C69E4CFA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CC28-4C05-4F58-AF35-2D12AECFF07B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99BF-F845-4202-9542-03C69E4CFA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CC28-4C05-4F58-AF35-2D12AECFF07B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99BF-F845-4202-9542-03C69E4CFA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CC28-4C05-4F58-AF35-2D12AECFF07B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99BF-F845-4202-9542-03C69E4CFA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CC28-4C05-4F58-AF35-2D12AECFF07B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99BF-F845-4202-9542-03C69E4CFA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CC28-4C05-4F58-AF35-2D12AECFF07B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99BF-F845-4202-9542-03C69E4CFA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CC28-4C05-4F58-AF35-2D12AECFF07B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99BF-F845-4202-9542-03C69E4CFA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CC28-4C05-4F58-AF35-2D12AECFF07B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99BF-F845-4202-9542-03C69E4CFA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CC28-4C05-4F58-AF35-2D12AECFF07B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99BF-F845-4202-9542-03C69E4CFA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CC28-4C05-4F58-AF35-2D12AECFF07B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299BF-F845-4202-9542-03C69E4CFA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8CC28-4C05-4F58-AF35-2D12AECFF07B}" type="datetimeFigureOut">
              <a:rPr lang="zh-CN" altLang="en-US" smtClean="0"/>
              <a:pPr/>
              <a:t>2016-11-24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299BF-F845-4202-9542-03C69E4CFA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512168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Supernova progenitors: clues from gamma-ray </a:t>
            </a:r>
            <a:r>
              <a:rPr lang="en-US" altLang="zh-CN" b="1" dirty="0" smtClean="0">
                <a:solidFill>
                  <a:srgbClr val="FF0000"/>
                </a:solidFill>
              </a:rPr>
              <a:t>observations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2996952"/>
            <a:ext cx="8064896" cy="2065784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Wei Wang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National Astronomical observatories, Beijing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149080"/>
            <a:ext cx="7707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</a:rPr>
              <a:t>Collaborations: </a:t>
            </a:r>
          </a:p>
          <a:p>
            <a:r>
              <a:rPr lang="en-US" altLang="zh-CN" sz="2800" b="1" dirty="0" err="1" smtClean="0">
                <a:solidFill>
                  <a:srgbClr val="002060"/>
                </a:solidFill>
              </a:rPr>
              <a:t>Zhuo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Li (PKU), Roland Diehl, Thomas </a:t>
            </a:r>
            <a:r>
              <a:rPr lang="en-US" altLang="zh-CN" sz="2800" b="1" dirty="0" err="1" smtClean="0">
                <a:solidFill>
                  <a:srgbClr val="002060"/>
                </a:solidFill>
              </a:rPr>
              <a:t>Siegert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 (MPE)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805264"/>
            <a:ext cx="4955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KIAA-PKU Auditorium     Nov 24  2016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CN" baseline="30000" dirty="0" smtClean="0">
                <a:solidFill>
                  <a:srgbClr val="FF0000"/>
                </a:solidFill>
              </a:rPr>
              <a:t>44</a:t>
            </a:r>
            <a:r>
              <a:rPr lang="en-US" altLang="zh-CN" dirty="0" smtClean="0">
                <a:solidFill>
                  <a:srgbClr val="FF0000"/>
                </a:solidFill>
              </a:rPr>
              <a:t>Ti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944216"/>
          </a:xfrm>
        </p:spPr>
        <p:txBody>
          <a:bodyPr/>
          <a:lstStyle/>
          <a:p>
            <a:r>
              <a:rPr lang="en-US" altLang="zh-CN" dirty="0" smtClean="0"/>
              <a:t>Half lifetime: 58 yr</a:t>
            </a:r>
          </a:p>
          <a:p>
            <a:r>
              <a:rPr lang="en-US" altLang="zh-CN" dirty="0" smtClean="0"/>
              <a:t>Three gamma-ray lines:</a:t>
            </a:r>
          </a:p>
          <a:p>
            <a:pPr>
              <a:buNone/>
            </a:pPr>
            <a:r>
              <a:rPr lang="en-US" altLang="zh-CN" dirty="0" smtClean="0"/>
              <a:t>    68,  78,  1157 </a:t>
            </a:r>
            <a:r>
              <a:rPr lang="en-US" altLang="zh-CN" dirty="0" err="1" smtClean="0"/>
              <a:t>keV</a:t>
            </a:r>
            <a:endParaRPr lang="zh-CN" altLang="en-US" dirty="0"/>
          </a:p>
        </p:txBody>
      </p:sp>
      <p:pic>
        <p:nvPicPr>
          <p:cNvPr id="4" name="图片 3" descr="Tidecaycha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4346" y="3212976"/>
            <a:ext cx="6239654" cy="36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29309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Only produced in the center region of SN explosion!</a:t>
            </a:r>
          </a:p>
          <a:p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Production sensitively depends on explosion mechanism and progenitors.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1979712" y="5085184"/>
            <a:ext cx="288032" cy="432048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aseline="30000" dirty="0" smtClean="0">
                <a:solidFill>
                  <a:srgbClr val="FF0000"/>
                </a:solidFill>
              </a:rPr>
              <a:t>44</a:t>
            </a:r>
            <a:r>
              <a:rPr lang="en-US" altLang="zh-CN" dirty="0" smtClean="0">
                <a:solidFill>
                  <a:srgbClr val="FF0000"/>
                </a:solidFill>
              </a:rPr>
              <a:t>Ti in core-collapse </a:t>
            </a:r>
            <a:r>
              <a:rPr lang="en-US" altLang="zh-CN" dirty="0" err="1" smtClean="0">
                <a:solidFill>
                  <a:srgbClr val="FF0000"/>
                </a:solidFill>
              </a:rPr>
              <a:t>SNe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Young supernova remnants: </a:t>
            </a:r>
          </a:p>
          <a:p>
            <a:pPr>
              <a:buNone/>
            </a:pPr>
            <a:r>
              <a:rPr lang="zh-CN" altLang="en-US" dirty="0" smtClean="0"/>
              <a:t>                      </a:t>
            </a:r>
            <a:r>
              <a:rPr lang="en-US" altLang="zh-CN" dirty="0" err="1" smtClean="0">
                <a:solidFill>
                  <a:srgbClr val="0070C0"/>
                </a:solidFill>
              </a:rPr>
              <a:t>Cas</a:t>
            </a:r>
            <a:r>
              <a:rPr lang="zh-CN" altLang="en-US" dirty="0" smtClean="0">
                <a:solidFill>
                  <a:srgbClr val="0070C0"/>
                </a:solidFill>
              </a:rPr>
              <a:t>  </a:t>
            </a:r>
            <a:r>
              <a:rPr lang="en-US" altLang="zh-CN" dirty="0" smtClean="0">
                <a:solidFill>
                  <a:srgbClr val="0070C0"/>
                </a:solidFill>
              </a:rPr>
              <a:t>A</a:t>
            </a:r>
          </a:p>
          <a:p>
            <a:pPr>
              <a:buNone/>
            </a:pPr>
            <a:r>
              <a:rPr lang="zh-CN" altLang="en-US" dirty="0" smtClean="0"/>
              <a:t>                  （</a:t>
            </a:r>
            <a:r>
              <a:rPr lang="en-US" altLang="zh-CN" dirty="0" smtClean="0"/>
              <a:t>330</a:t>
            </a:r>
            <a:r>
              <a:rPr lang="zh-CN" altLang="en-US" dirty="0" smtClean="0"/>
              <a:t> </a:t>
            </a:r>
            <a:r>
              <a:rPr lang="en-US" altLang="zh-CN" dirty="0" smtClean="0"/>
              <a:t>years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SN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1987A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5" name="图片 4" descr="casA_Chandra_2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412776"/>
            <a:ext cx="3128776" cy="3128776"/>
          </a:xfrm>
          <a:prstGeom prst="rect">
            <a:avLst/>
          </a:prstGeom>
        </p:spPr>
      </p:pic>
      <p:pic>
        <p:nvPicPr>
          <p:cNvPr id="6" name="图片 5" descr="198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094057"/>
            <a:ext cx="2736304" cy="2763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Cas</a:t>
            </a:r>
            <a:r>
              <a:rPr lang="en-US" altLang="zh-CN" dirty="0" smtClean="0">
                <a:solidFill>
                  <a:srgbClr val="FF0000"/>
                </a:solidFill>
              </a:rPr>
              <a:t> A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1996, COMPTON/COMPTEL detect the gamma-ray line at 1157</a:t>
            </a:r>
            <a:r>
              <a:rPr lang="zh-CN" altLang="en-US" sz="2800" dirty="0" smtClean="0"/>
              <a:t> </a:t>
            </a:r>
            <a:r>
              <a:rPr lang="en-US" altLang="zh-CN" sz="2800" dirty="0" err="1" smtClean="0"/>
              <a:t>keV</a:t>
            </a:r>
            <a:endParaRPr lang="zh-CN" altLang="en-US" sz="2800" dirty="0"/>
          </a:p>
        </p:txBody>
      </p:sp>
      <p:pic>
        <p:nvPicPr>
          <p:cNvPr id="4" name="Picture 6" descr="D:\rod\analysis\lines\ti\CasA_spec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04864"/>
            <a:ext cx="3744416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2664296" cy="1944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4725144"/>
            <a:ext cx="52327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Wide line - </a:t>
            </a:r>
            <a:r>
              <a:rPr lang="en-US" altLang="zh-CN" sz="2400" dirty="0" err="1" smtClean="0"/>
              <a:t>ejecta</a:t>
            </a:r>
            <a:r>
              <a:rPr lang="en-US" altLang="zh-CN" sz="2400" dirty="0" smtClean="0"/>
              <a:t> velocity : ~10000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km/s</a:t>
            </a:r>
          </a:p>
          <a:p>
            <a:r>
              <a:rPr lang="en-US" altLang="zh-CN" sz="2400" dirty="0" smtClean="0"/>
              <a:t>Line flux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4.2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x10</a:t>
            </a:r>
            <a:r>
              <a:rPr lang="en-US" altLang="zh-CN" sz="2400" baseline="30000" dirty="0" smtClean="0"/>
              <a:t>-5</a:t>
            </a:r>
            <a:r>
              <a:rPr lang="en-US" altLang="zh-CN" sz="2400" dirty="0" smtClean="0"/>
              <a:t> photon cm</a:t>
            </a:r>
            <a:r>
              <a:rPr lang="en-US" altLang="zh-CN" sz="2400" baseline="30000" dirty="0" smtClean="0"/>
              <a:t>-2</a:t>
            </a:r>
            <a:r>
              <a:rPr lang="en-US" altLang="zh-CN" sz="2400" dirty="0" smtClean="0"/>
              <a:t> s</a:t>
            </a:r>
            <a:r>
              <a:rPr lang="en-US" altLang="zh-CN" sz="2400" baseline="30000" dirty="0" smtClean="0"/>
              <a:t>-1</a:t>
            </a:r>
          </a:p>
          <a:p>
            <a:r>
              <a:rPr lang="en-US" altLang="zh-CN" sz="2400" baseline="30000" dirty="0" smtClean="0"/>
              <a:t>44</a:t>
            </a:r>
            <a:r>
              <a:rPr lang="en-US" altLang="zh-CN" sz="2400" dirty="0" smtClean="0"/>
              <a:t>Ti yield in </a:t>
            </a:r>
            <a:r>
              <a:rPr lang="en-US" altLang="zh-CN" sz="2400" dirty="0" err="1" smtClean="0"/>
              <a:t>Cas</a:t>
            </a:r>
            <a:r>
              <a:rPr lang="en-US" altLang="zh-CN" sz="2400" dirty="0" smtClean="0"/>
              <a:t> A: 1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2.4x10</a:t>
            </a:r>
            <a:r>
              <a:rPr lang="en-US" altLang="zh-CN" sz="2400" baseline="30000" dirty="0" smtClean="0"/>
              <a:t>-4</a:t>
            </a:r>
            <a:r>
              <a:rPr lang="en-US" altLang="zh-CN" sz="2400" dirty="0" smtClean="0"/>
              <a:t> M</a:t>
            </a:r>
            <a:r>
              <a:rPr lang="en-US" altLang="zh-CN" sz="2400" baseline="-25000" dirty="0" smtClean="0">
                <a:latin typeface="宋体"/>
                <a:ea typeface="宋体"/>
              </a:rPr>
              <a:t>⊙</a:t>
            </a:r>
            <a:endParaRPr lang="en-US" altLang="zh-CN" sz="2400" baseline="-25000" dirty="0" smtClean="0"/>
          </a:p>
          <a:p>
            <a:endParaRPr lang="zh-CN" altLang="en-US" sz="2400" dirty="0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475656" y="3068960"/>
            <a:ext cx="792088" cy="10081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4077072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 smtClean="0">
                <a:solidFill>
                  <a:srgbClr val="FF0000"/>
                </a:solidFill>
              </a:rPr>
              <a:t>Cas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A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4287551" cy="293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548680"/>
            <a:ext cx="4834880" cy="5505475"/>
          </a:xfrm>
        </p:spPr>
        <p:txBody>
          <a:bodyPr/>
          <a:lstStyle/>
          <a:p>
            <a:r>
              <a:rPr lang="en-US" altLang="zh-CN" dirty="0" smtClean="0"/>
              <a:t>68,</a:t>
            </a:r>
            <a:r>
              <a:rPr lang="zh-CN" altLang="en-US" dirty="0" smtClean="0"/>
              <a:t> </a:t>
            </a:r>
            <a:r>
              <a:rPr lang="en-US" altLang="zh-CN" dirty="0" smtClean="0"/>
              <a:t>78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keV</a:t>
            </a:r>
            <a:r>
              <a:rPr lang="zh-CN" altLang="en-US" dirty="0" smtClean="0"/>
              <a:t> </a:t>
            </a:r>
            <a:r>
              <a:rPr lang="en-US" altLang="zh-CN" dirty="0" smtClean="0"/>
              <a:t>lines detection</a:t>
            </a:r>
          </a:p>
          <a:p>
            <a:pPr>
              <a:buNone/>
            </a:pPr>
            <a:r>
              <a:rPr lang="zh-CN" altLang="en-US" dirty="0" smtClean="0"/>
              <a:t>  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INTEGRAL/IBIS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84984"/>
            <a:ext cx="527409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2132856"/>
            <a:ext cx="2197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/>
              <a:t>Renaud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et al. 2006;</a:t>
            </a:r>
          </a:p>
          <a:p>
            <a:r>
              <a:rPr lang="en-US" altLang="zh-CN" sz="2000" dirty="0" smtClean="0"/>
              <a:t>Wang &amp; Li 2015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5436096" y="4509120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The average line flux of two lines gave the mass of </a:t>
            </a:r>
            <a:r>
              <a:rPr lang="en-US" altLang="zh-CN" sz="2400" baseline="30000" dirty="0" smtClean="0">
                <a:solidFill>
                  <a:srgbClr val="0070C0"/>
                </a:solidFill>
              </a:rPr>
              <a:t>44</a:t>
            </a:r>
            <a:r>
              <a:rPr lang="en-US" altLang="zh-CN" sz="2400" dirty="0" smtClean="0">
                <a:solidFill>
                  <a:srgbClr val="0070C0"/>
                </a:solidFill>
              </a:rPr>
              <a:t>Ti</a:t>
            </a:r>
            <a:r>
              <a:rPr lang="zh-CN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~1.5-2.2 x10</a:t>
            </a:r>
            <a:r>
              <a:rPr lang="en-US" altLang="zh-CN" sz="2400" baseline="30000" dirty="0" smtClean="0">
                <a:solidFill>
                  <a:srgbClr val="0070C0"/>
                </a:solidFill>
              </a:rPr>
              <a:t>-4</a:t>
            </a:r>
            <a:r>
              <a:rPr lang="zh-CN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M</a:t>
            </a:r>
            <a:r>
              <a:rPr lang="en-US" altLang="zh-CN" sz="2400" baseline="-25000" dirty="0" smtClean="0">
                <a:solidFill>
                  <a:srgbClr val="0070C0"/>
                </a:solidFill>
                <a:latin typeface="宋体"/>
                <a:ea typeface="宋体"/>
              </a:rPr>
              <a:t>⊙</a:t>
            </a:r>
            <a:endParaRPr lang="en-US" altLang="zh-CN" sz="2400" baseline="-2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aseline="30000" dirty="0" smtClean="0">
                <a:solidFill>
                  <a:srgbClr val="FF0000"/>
                </a:solidFill>
              </a:rPr>
              <a:t>44</a:t>
            </a:r>
            <a:r>
              <a:rPr lang="en-US" altLang="zh-CN" dirty="0" smtClean="0">
                <a:solidFill>
                  <a:srgbClr val="FF0000"/>
                </a:solidFill>
              </a:rPr>
              <a:t>Ti yield in </a:t>
            </a:r>
            <a:r>
              <a:rPr lang="en-US" altLang="zh-CN" dirty="0" err="1" smtClean="0">
                <a:solidFill>
                  <a:srgbClr val="FF0000"/>
                </a:solidFill>
              </a:rPr>
              <a:t>Cas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altLang="zh-CN" sz="2800" dirty="0" smtClean="0"/>
              <a:t>The observed line flux implies M</a:t>
            </a:r>
            <a:r>
              <a:rPr lang="en-US" altLang="zh-CN" sz="2800" baseline="-25000" dirty="0" smtClean="0"/>
              <a:t>Ti</a:t>
            </a:r>
            <a:r>
              <a:rPr lang="en-US" altLang="zh-CN" sz="2800" dirty="0" smtClean="0"/>
              <a:t>~1-2x10</a:t>
            </a:r>
            <a:r>
              <a:rPr lang="en-US" altLang="zh-CN" sz="2800" baseline="30000" dirty="0" smtClean="0"/>
              <a:t>-4</a:t>
            </a:r>
            <a:r>
              <a:rPr lang="en-US" altLang="zh-CN" sz="2800" dirty="0" smtClean="0"/>
              <a:t> M</a:t>
            </a:r>
            <a:r>
              <a:rPr lang="en-US" altLang="zh-CN" sz="2800" baseline="-25000" dirty="0" smtClean="0">
                <a:latin typeface="宋体"/>
                <a:ea typeface="宋体"/>
              </a:rPr>
              <a:t>⊙</a:t>
            </a:r>
            <a:endParaRPr lang="en-US" altLang="zh-CN" sz="2800" baseline="-25000" dirty="0" smtClean="0"/>
          </a:p>
          <a:p>
            <a:r>
              <a:rPr lang="en-US" altLang="zh-CN" sz="2800" dirty="0" smtClean="0"/>
              <a:t>Simulations of spherical explosion models in </a:t>
            </a:r>
            <a:r>
              <a:rPr lang="en-US" altLang="zh-CN" sz="2800" dirty="0" err="1" smtClean="0"/>
              <a:t>CCSNe</a:t>
            </a:r>
            <a:r>
              <a:rPr lang="en-US" altLang="zh-CN" sz="2800" dirty="0" smtClean="0"/>
              <a:t> predict 0.3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–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0.6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x10</a:t>
            </a:r>
            <a:r>
              <a:rPr lang="en-US" altLang="zh-CN" sz="2800" baseline="30000" dirty="0" smtClean="0"/>
              <a:t>-4</a:t>
            </a:r>
            <a:r>
              <a:rPr lang="en-US" altLang="zh-CN" sz="2800" dirty="0" smtClean="0"/>
              <a:t> M</a:t>
            </a:r>
            <a:r>
              <a:rPr lang="en-US" altLang="zh-CN" sz="2800" baseline="-25000" dirty="0" smtClean="0">
                <a:latin typeface="宋体"/>
                <a:ea typeface="宋体"/>
              </a:rPr>
              <a:t>⊙</a:t>
            </a:r>
            <a:r>
              <a:rPr lang="zh-CN" altLang="en-US" sz="2800" dirty="0" smtClean="0"/>
              <a:t>；</a:t>
            </a:r>
            <a:endParaRPr lang="en-US" altLang="zh-CN" sz="2800" dirty="0" smtClean="0"/>
          </a:p>
          <a:p>
            <a:r>
              <a:rPr lang="en-US" altLang="zh-CN" sz="2800" dirty="0" smtClean="0"/>
              <a:t>Non-spherical</a:t>
            </a:r>
          </a:p>
          <a:p>
            <a:pPr>
              <a:buNone/>
            </a:pPr>
            <a:r>
              <a:rPr lang="en-US" altLang="zh-CN" sz="2800" dirty="0" smtClean="0"/>
              <a:t>explosion models can</a:t>
            </a:r>
          </a:p>
          <a:p>
            <a:pPr>
              <a:buNone/>
            </a:pPr>
            <a:r>
              <a:rPr lang="en-US" altLang="zh-CN" sz="2800" dirty="0" smtClean="0"/>
              <a:t>predict more.</a:t>
            </a:r>
          </a:p>
          <a:p>
            <a:pPr>
              <a:buNone/>
            </a:pPr>
            <a:endParaRPr lang="en-US" altLang="zh-CN" sz="2800" dirty="0" smtClean="0"/>
          </a:p>
        </p:txBody>
      </p:sp>
      <p:pic>
        <p:nvPicPr>
          <p:cNvPr id="4" name="Picture 9" descr="ccSN_Ni_and_Ti_NP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56020" y="2863585"/>
            <a:ext cx="5287980" cy="399441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Observed evidence for non-spherical explosion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66610"/>
            <a:ext cx="4536504" cy="40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1052736"/>
            <a:ext cx="5963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</a:rPr>
              <a:t>NuStar</a:t>
            </a:r>
            <a:r>
              <a:rPr lang="en-US" altLang="zh-CN" sz="24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first focus hard X-ray photons from 3-</a:t>
            </a:r>
            <a:r>
              <a:rPr lang="zh-CN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79</a:t>
            </a:r>
            <a:r>
              <a:rPr lang="zh-CN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keV</a:t>
            </a:r>
            <a:r>
              <a:rPr lang="en-US" altLang="zh-CN" sz="2400" dirty="0" smtClean="0">
                <a:solidFill>
                  <a:srgbClr val="0070C0"/>
                </a:solidFill>
              </a:rPr>
              <a:t> 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988840"/>
            <a:ext cx="2616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/>
              <a:t>Cas</a:t>
            </a:r>
            <a:r>
              <a:rPr lang="en-US" altLang="zh-CN" sz="2400" b="1" dirty="0" smtClean="0"/>
              <a:t> A</a:t>
            </a:r>
            <a:r>
              <a:rPr lang="en-US" altLang="zh-CN" b="1" dirty="0" smtClean="0"/>
              <a:t> </a:t>
            </a:r>
          </a:p>
          <a:p>
            <a:r>
              <a:rPr lang="en-US" altLang="zh-CN" b="1" dirty="0" smtClean="0">
                <a:solidFill>
                  <a:srgbClr val="00B050"/>
                </a:solidFill>
              </a:rPr>
              <a:t>Green Si</a:t>
            </a:r>
            <a:r>
              <a:rPr lang="zh-CN" altLang="en-US" b="1" dirty="0" smtClean="0"/>
              <a:t>；  </a:t>
            </a:r>
            <a:r>
              <a:rPr lang="en-US" altLang="zh-CN" b="1" dirty="0" smtClean="0">
                <a:solidFill>
                  <a:srgbClr val="0070C0"/>
                </a:solidFill>
              </a:rPr>
              <a:t>Blue</a:t>
            </a:r>
            <a:r>
              <a:rPr lang="zh-CN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CN" b="1" baseline="30000" dirty="0" smtClean="0">
                <a:solidFill>
                  <a:srgbClr val="0070C0"/>
                </a:solidFill>
              </a:rPr>
              <a:t>44</a:t>
            </a:r>
            <a:r>
              <a:rPr lang="en-US" altLang="zh-CN" b="1" dirty="0" smtClean="0">
                <a:solidFill>
                  <a:srgbClr val="0070C0"/>
                </a:solidFill>
              </a:rPr>
              <a:t>Ti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56241"/>
            <a:ext cx="4344541" cy="320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8024" y="3284984"/>
            <a:ext cx="3798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68,78keV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lines: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redshift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of 0.5keV 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355976" y="2492896"/>
            <a:ext cx="36004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716016" y="2492896"/>
            <a:ext cx="453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Non-spherical explosion in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Cas</a:t>
            </a:r>
            <a:r>
              <a:rPr lang="en-US" altLang="zh-CN" sz="2400" dirty="0" smtClean="0">
                <a:solidFill>
                  <a:srgbClr val="FF0000"/>
                </a:solidFill>
              </a:rPr>
              <a:t> A</a:t>
            </a:r>
            <a:r>
              <a:rPr lang="zh-CN" altLang="en-US" sz="2400" dirty="0" smtClean="0">
                <a:solidFill>
                  <a:srgbClr val="FF0000"/>
                </a:solidFill>
              </a:rPr>
              <a:t>！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6165304"/>
            <a:ext cx="2401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Grefenstette</a:t>
            </a:r>
            <a:r>
              <a:rPr lang="en-US" altLang="zh-CN" dirty="0" smtClean="0"/>
              <a:t> et al. 2014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CN" baseline="30000" dirty="0" smtClean="0">
                <a:solidFill>
                  <a:srgbClr val="FF0000"/>
                </a:solidFill>
              </a:rPr>
              <a:t>44</a:t>
            </a:r>
            <a:r>
              <a:rPr lang="en-US" altLang="zh-CN" dirty="0" smtClean="0">
                <a:solidFill>
                  <a:srgbClr val="FF0000"/>
                </a:solidFill>
              </a:rPr>
              <a:t>Ti detections in SN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1987A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INTEGRAL/IBIS discovered the signal of </a:t>
            </a:r>
            <a:r>
              <a:rPr lang="en-US" altLang="zh-CN" sz="2400" baseline="30000" dirty="0" smtClean="0"/>
              <a:t>44</a:t>
            </a:r>
            <a:r>
              <a:rPr lang="en-US" altLang="zh-CN" sz="2400" dirty="0" smtClean="0"/>
              <a:t>Ti in SN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1987A</a:t>
            </a:r>
            <a:endParaRPr lang="zh-CN" alt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7" y="1700808"/>
            <a:ext cx="90090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451818"/>
            <a:ext cx="3810397" cy="240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箭头 6"/>
          <p:cNvSpPr/>
          <p:nvPr/>
        </p:nvSpPr>
        <p:spPr>
          <a:xfrm>
            <a:off x="4211960" y="4869160"/>
            <a:ext cx="2880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644008" y="4653136"/>
            <a:ext cx="39020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SN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</a:rPr>
              <a:t>1987A: yield of </a:t>
            </a:r>
            <a:r>
              <a:rPr lang="en-US" altLang="zh-CN" sz="3200" baseline="30000" dirty="0" smtClean="0">
                <a:solidFill>
                  <a:srgbClr val="FF0000"/>
                </a:solidFill>
              </a:rPr>
              <a:t>44</a:t>
            </a:r>
            <a:r>
              <a:rPr lang="en-US" altLang="zh-CN" sz="3200" dirty="0" smtClean="0">
                <a:solidFill>
                  <a:srgbClr val="FF0000"/>
                </a:solidFill>
              </a:rPr>
              <a:t>Ti</a:t>
            </a:r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~3x 10</a:t>
            </a:r>
            <a:r>
              <a:rPr lang="en-US" altLang="zh-CN" sz="3200" baseline="30000" dirty="0" smtClean="0">
                <a:solidFill>
                  <a:srgbClr val="FF0000"/>
                </a:solidFill>
              </a:rPr>
              <a:t>-4 </a:t>
            </a:r>
            <a:r>
              <a:rPr lang="en-US" altLang="zh-CN" sz="3200" dirty="0" smtClean="0">
                <a:solidFill>
                  <a:srgbClr val="FF0000"/>
                </a:solidFill>
              </a:rPr>
              <a:t>M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宋体"/>
                <a:ea typeface="宋体"/>
              </a:rPr>
              <a:t>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6237312"/>
            <a:ext cx="213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Grebenev</a:t>
            </a:r>
            <a:r>
              <a:rPr lang="en-US" altLang="zh-CN" dirty="0" smtClean="0"/>
              <a:t> et al. 2012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05475"/>
          </a:xfrm>
        </p:spPr>
        <p:txBody>
          <a:bodyPr/>
          <a:lstStyle/>
          <a:p>
            <a:r>
              <a:rPr lang="en-US" altLang="zh-CN" dirty="0" err="1" smtClean="0"/>
              <a:t>NuStar</a:t>
            </a:r>
            <a:r>
              <a:rPr lang="en-US" altLang="zh-CN" dirty="0" smtClean="0"/>
              <a:t> confirmed the non-spherical explosion in SN 1987A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5445224"/>
            <a:ext cx="178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Boggs et al. 2015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278" y="1484784"/>
            <a:ext cx="52294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1628800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Spectral features of </a:t>
            </a:r>
            <a:r>
              <a:rPr lang="en-US" altLang="zh-CN" sz="2400" baseline="30000" dirty="0" smtClean="0">
                <a:solidFill>
                  <a:srgbClr val="0070C0"/>
                </a:solidFill>
              </a:rPr>
              <a:t>44</a:t>
            </a:r>
            <a:r>
              <a:rPr lang="en-US" altLang="zh-CN" sz="2400" dirty="0" smtClean="0">
                <a:solidFill>
                  <a:srgbClr val="0070C0"/>
                </a:solidFill>
              </a:rPr>
              <a:t>Ti lines in SN 1987A </a:t>
            </a:r>
            <a:r>
              <a:rPr lang="zh-CN" altLang="en-US" sz="2400" dirty="0" smtClean="0">
                <a:solidFill>
                  <a:srgbClr val="0070C0"/>
                </a:solidFill>
              </a:rPr>
              <a:t>：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Line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redshift</a:t>
            </a:r>
            <a:r>
              <a:rPr lang="en-US" altLang="zh-CN" sz="2400" dirty="0" smtClean="0">
                <a:solidFill>
                  <a:srgbClr val="FF0000"/>
                </a:solidFill>
              </a:rPr>
              <a:t> of 0.3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keV</a:t>
            </a:r>
            <a:r>
              <a:rPr lang="en-US" altLang="zh-CN" sz="2400" dirty="0" smtClean="0">
                <a:solidFill>
                  <a:srgbClr val="FF0000"/>
                </a:solidFill>
              </a:rPr>
              <a:t> at 68, 78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keV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/>
              <a:t>Bulk velocity of 700</a:t>
            </a:r>
            <a:r>
              <a:rPr lang="zh-CN" altLang="en-US" sz="2400" dirty="0" smtClean="0"/>
              <a:t>  </a:t>
            </a:r>
            <a:r>
              <a:rPr lang="en-US" altLang="zh-CN" sz="2400" dirty="0" smtClean="0"/>
              <a:t>km/s of the </a:t>
            </a:r>
            <a:r>
              <a:rPr lang="en-US" altLang="zh-CN" sz="2400" dirty="0" err="1" smtClean="0"/>
              <a:t>ejecta</a:t>
            </a:r>
            <a:r>
              <a:rPr lang="en-US" altLang="zh-CN" sz="2400" dirty="0" smtClean="0"/>
              <a:t> </a:t>
            </a:r>
          </a:p>
          <a:p>
            <a:r>
              <a:rPr lang="en-US" altLang="zh-CN" sz="2400" dirty="0" smtClean="0"/>
              <a:t>Non-spherical explosion</a:t>
            </a:r>
            <a:r>
              <a:rPr lang="zh-CN" altLang="en-US" sz="2400" dirty="0" smtClean="0"/>
              <a:t>！</a:t>
            </a:r>
            <a:endParaRPr lang="en-US" altLang="zh-CN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7544" y="4797152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Non-spherical explosions implied in two cases of core-collapse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SNe</a:t>
            </a:r>
            <a:r>
              <a:rPr lang="en-US" altLang="zh-CN" sz="28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higher energy, high neutrino flux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67544" y="3861048"/>
            <a:ext cx="21602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5976664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Type </a:t>
            </a:r>
            <a:r>
              <a:rPr lang="en-US" altLang="zh-CN" dirty="0" err="1" smtClean="0">
                <a:solidFill>
                  <a:srgbClr val="FF0000"/>
                </a:solidFill>
              </a:rPr>
              <a:t>Ia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SNe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" name="内容占位符 3" descr="lc_sn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2246" y="764704"/>
            <a:ext cx="3291754" cy="4169555"/>
          </a:xfrm>
        </p:spPr>
      </p:pic>
      <p:sp>
        <p:nvSpPr>
          <p:cNvPr id="5" name="TextBox 4"/>
          <p:cNvSpPr txBox="1"/>
          <p:nvPr/>
        </p:nvSpPr>
        <p:spPr>
          <a:xfrm>
            <a:off x="683568" y="1196752"/>
            <a:ext cx="4608512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IR, optical </a:t>
            </a:r>
            <a:r>
              <a:rPr lang="en-US" altLang="zh-CN" sz="2400" dirty="0" err="1" smtClean="0"/>
              <a:t>lightcurves</a:t>
            </a:r>
            <a:r>
              <a:rPr lang="en-US" altLang="zh-CN" sz="2400" dirty="0" smtClean="0"/>
              <a:t>:</a:t>
            </a:r>
          </a:p>
          <a:p>
            <a:r>
              <a:rPr lang="en-US" altLang="zh-CN" sz="2400" dirty="0" smtClean="0"/>
              <a:t>radioactivity of </a:t>
            </a:r>
            <a:r>
              <a:rPr lang="en-US" altLang="zh-CN" sz="2400" baseline="30000" dirty="0" smtClean="0"/>
              <a:t>56</a:t>
            </a:r>
            <a:r>
              <a:rPr lang="en-US" altLang="zh-CN" sz="2400" dirty="0" smtClean="0"/>
              <a:t>Ni -&gt; </a:t>
            </a:r>
            <a:r>
              <a:rPr lang="en-US" altLang="zh-CN" sz="2400" baseline="30000" dirty="0" smtClean="0"/>
              <a:t>56</a:t>
            </a:r>
            <a:r>
              <a:rPr lang="en-US" altLang="zh-CN" sz="2400" dirty="0" smtClean="0"/>
              <a:t>Co -&gt; </a:t>
            </a:r>
            <a:r>
              <a:rPr lang="en-US" altLang="zh-CN" sz="2400" baseline="30000" dirty="0" smtClean="0"/>
              <a:t>56</a:t>
            </a:r>
            <a:r>
              <a:rPr lang="en-US" altLang="zh-CN" sz="2400" dirty="0" smtClean="0"/>
              <a:t>Fe</a:t>
            </a:r>
            <a:endParaRPr lang="zh-CN" altLang="en-US" sz="2400" dirty="0"/>
          </a:p>
        </p:txBody>
      </p:sp>
      <p:pic>
        <p:nvPicPr>
          <p:cNvPr id="6" name="Picture 4" descr="vietri_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76872"/>
            <a:ext cx="3025775" cy="2413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4941168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First direct detection of gamma-rays from the decay chain?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About 40% of SN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Ia</a:t>
            </a:r>
            <a:r>
              <a:rPr lang="en-US" altLang="zh-CN" sz="2400" dirty="0" smtClean="0">
                <a:solidFill>
                  <a:srgbClr val="0070C0"/>
                </a:solidFill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lightcurves</a:t>
            </a:r>
            <a:r>
              <a:rPr lang="en-US" altLang="zh-CN" sz="2400" dirty="0" smtClean="0">
                <a:solidFill>
                  <a:srgbClr val="0070C0"/>
                </a:solidFill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donot</a:t>
            </a:r>
            <a:r>
              <a:rPr lang="en-US" altLang="zh-CN" sz="2400" dirty="0" smtClean="0">
                <a:solidFill>
                  <a:srgbClr val="0070C0"/>
                </a:solidFill>
              </a:rPr>
              <a:t>  follow the Phillips relationship          progenitors of SN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Ia</a:t>
            </a:r>
            <a:r>
              <a:rPr lang="en-US" altLang="zh-CN" sz="2400" dirty="0" smtClean="0">
                <a:solidFill>
                  <a:srgbClr val="0070C0"/>
                </a:solidFill>
              </a:rPr>
              <a:t> ?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2411760" y="587727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Constraining progenitors of SN </a:t>
            </a:r>
            <a:r>
              <a:rPr lang="en-US" altLang="zh-CN" dirty="0" err="1" smtClean="0">
                <a:solidFill>
                  <a:srgbClr val="0070C0"/>
                </a:solidFill>
              </a:rPr>
              <a:t>Ia</a:t>
            </a:r>
            <a:r>
              <a:rPr lang="en-US" altLang="zh-CN" dirty="0" smtClean="0">
                <a:solidFill>
                  <a:srgbClr val="0070C0"/>
                </a:solidFill>
              </a:rPr>
              <a:t> by gamma-ray detections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n-US" altLang="zh-CN" baseline="30000" dirty="0" smtClean="0"/>
              <a:t>44</a:t>
            </a:r>
            <a:r>
              <a:rPr lang="en-US" altLang="zh-CN" dirty="0" smtClean="0"/>
              <a:t>Ti signal in young supernova remnant </a:t>
            </a:r>
            <a:r>
              <a:rPr lang="en-US" altLang="zh-CN" dirty="0" err="1" smtClean="0"/>
              <a:t>Tycho</a:t>
            </a:r>
            <a:endParaRPr lang="en-US" altLang="zh-CN" dirty="0" smtClean="0"/>
          </a:p>
          <a:p>
            <a:r>
              <a:rPr lang="en-US" altLang="zh-CN" dirty="0" smtClean="0"/>
              <a:t>First confirming the decay chain of </a:t>
            </a:r>
            <a:r>
              <a:rPr lang="en-US" altLang="zh-CN" baseline="30000" dirty="0" smtClean="0"/>
              <a:t>56</a:t>
            </a:r>
            <a:r>
              <a:rPr lang="en-US" altLang="zh-CN" dirty="0" smtClean="0"/>
              <a:t>Ni -&gt; </a:t>
            </a:r>
            <a:r>
              <a:rPr lang="en-US" altLang="zh-CN" baseline="30000" dirty="0" smtClean="0"/>
              <a:t>56</a:t>
            </a:r>
            <a:r>
              <a:rPr lang="en-US" altLang="zh-CN" dirty="0" smtClean="0"/>
              <a:t>Co -&gt; </a:t>
            </a:r>
            <a:r>
              <a:rPr lang="en-US" altLang="zh-CN" baseline="30000" dirty="0" smtClean="0"/>
              <a:t>56</a:t>
            </a:r>
            <a:r>
              <a:rPr lang="en-US" altLang="zh-CN" dirty="0" smtClean="0"/>
              <a:t>Fe in nearby type </a:t>
            </a:r>
            <a:r>
              <a:rPr lang="en-US" altLang="zh-CN" dirty="0" err="1" smtClean="0"/>
              <a:t>Ia</a:t>
            </a:r>
            <a:r>
              <a:rPr lang="en-US" altLang="zh-CN" dirty="0" smtClean="0"/>
              <a:t> SN 2014J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Contents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Background</a:t>
            </a:r>
          </a:p>
          <a:p>
            <a:pPr>
              <a:buNone/>
            </a:pP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   supernovae – types and progenitors</a:t>
            </a:r>
          </a:p>
          <a:p>
            <a:pPr>
              <a:buNone/>
            </a:pP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   gamma-rays from unstable nuclei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Core-collapse </a:t>
            </a:r>
            <a:r>
              <a:rPr lang="en-US" altLang="zh-CN" dirty="0" err="1" smtClean="0">
                <a:solidFill>
                  <a:srgbClr val="0070C0"/>
                </a:solidFill>
              </a:rPr>
              <a:t>SNe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   </a:t>
            </a:r>
            <a:r>
              <a:rPr lang="en-US" altLang="zh-CN" baseline="30000" dirty="0" smtClean="0">
                <a:solidFill>
                  <a:srgbClr val="C00000"/>
                </a:solidFill>
              </a:rPr>
              <a:t>44</a:t>
            </a:r>
            <a:r>
              <a:rPr lang="en-US" altLang="zh-CN" dirty="0" smtClean="0">
                <a:solidFill>
                  <a:srgbClr val="C00000"/>
                </a:solidFill>
              </a:rPr>
              <a:t>Ti in </a:t>
            </a:r>
            <a:r>
              <a:rPr lang="en-US" altLang="zh-CN" dirty="0" err="1" smtClean="0">
                <a:solidFill>
                  <a:srgbClr val="C00000"/>
                </a:solidFill>
              </a:rPr>
              <a:t>Cas</a:t>
            </a:r>
            <a:r>
              <a:rPr lang="en-US" altLang="zh-CN" dirty="0" smtClean="0">
                <a:solidFill>
                  <a:srgbClr val="C00000"/>
                </a:solidFill>
              </a:rPr>
              <a:t> A and SN 1987A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Type </a:t>
            </a:r>
            <a:r>
              <a:rPr lang="en-US" altLang="zh-CN" dirty="0" err="1" smtClean="0">
                <a:solidFill>
                  <a:srgbClr val="0070C0"/>
                </a:solidFill>
              </a:rPr>
              <a:t>Ia</a:t>
            </a:r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 err="1" smtClean="0">
                <a:solidFill>
                  <a:srgbClr val="0070C0"/>
                </a:solidFill>
              </a:rPr>
              <a:t>SNe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   </a:t>
            </a:r>
            <a:r>
              <a:rPr lang="en-US" altLang="zh-CN" baseline="30000" dirty="0" smtClean="0">
                <a:solidFill>
                  <a:srgbClr val="C00000"/>
                </a:solidFill>
              </a:rPr>
              <a:t>44</a:t>
            </a:r>
            <a:r>
              <a:rPr lang="en-US" altLang="zh-CN" dirty="0" smtClean="0">
                <a:solidFill>
                  <a:srgbClr val="C00000"/>
                </a:solidFill>
              </a:rPr>
              <a:t>Ti in </a:t>
            </a:r>
            <a:r>
              <a:rPr lang="en-US" altLang="zh-CN" dirty="0" err="1" smtClean="0">
                <a:solidFill>
                  <a:srgbClr val="C00000"/>
                </a:solidFill>
              </a:rPr>
              <a:t>Tycho</a:t>
            </a:r>
            <a:r>
              <a:rPr lang="en-US" altLang="zh-CN" dirty="0" smtClean="0">
                <a:solidFill>
                  <a:srgbClr val="C00000"/>
                </a:solidFill>
              </a:rPr>
              <a:t>;  </a:t>
            </a:r>
            <a:r>
              <a:rPr lang="en-US" altLang="zh-CN" baseline="30000" dirty="0" smtClean="0">
                <a:solidFill>
                  <a:srgbClr val="C00000"/>
                </a:solidFill>
              </a:rPr>
              <a:t>56</a:t>
            </a:r>
            <a:r>
              <a:rPr lang="en-US" altLang="zh-CN" dirty="0" smtClean="0">
                <a:solidFill>
                  <a:srgbClr val="C00000"/>
                </a:solidFill>
              </a:rPr>
              <a:t>Ni and </a:t>
            </a:r>
            <a:r>
              <a:rPr lang="en-US" altLang="zh-CN" baseline="30000" dirty="0" smtClean="0">
                <a:solidFill>
                  <a:srgbClr val="C00000"/>
                </a:solidFill>
              </a:rPr>
              <a:t>56</a:t>
            </a:r>
            <a:r>
              <a:rPr lang="en-US" altLang="zh-CN" dirty="0" smtClean="0">
                <a:solidFill>
                  <a:srgbClr val="C00000"/>
                </a:solidFill>
              </a:rPr>
              <a:t>Co in SN 2014J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Future projects – gamma-ray detectors 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ycho-xr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"/>
            <a:ext cx="2627784" cy="2627784"/>
          </a:xfrm>
        </p:spPr>
      </p:pic>
      <p:sp>
        <p:nvSpPr>
          <p:cNvPr id="5" name="TextBox 4"/>
          <p:cNvSpPr txBox="1"/>
          <p:nvPr/>
        </p:nvSpPr>
        <p:spPr>
          <a:xfrm>
            <a:off x="899592" y="620688"/>
            <a:ext cx="5148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</a:rPr>
              <a:t>Tycho</a:t>
            </a:r>
            <a:r>
              <a:rPr lang="en-US" altLang="zh-CN" sz="2800" dirty="0" smtClean="0">
                <a:solidFill>
                  <a:srgbClr val="FF0000"/>
                </a:solidFill>
              </a:rPr>
              <a:t> SNR: 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famous type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Ia</a:t>
            </a:r>
            <a:r>
              <a:rPr lang="en-US" altLang="zh-CN" sz="2800" dirty="0" smtClean="0">
                <a:solidFill>
                  <a:srgbClr val="FF0000"/>
                </a:solidFill>
              </a:rPr>
              <a:t> explosion in 1572 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276872"/>
            <a:ext cx="4745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INTEGRAL/IBIS observations</a:t>
            </a:r>
            <a:r>
              <a:rPr lang="zh-CN" altLang="en-US" sz="2800" b="1" dirty="0" smtClean="0">
                <a:solidFill>
                  <a:srgbClr val="0070C0"/>
                </a:solidFill>
              </a:rPr>
              <a:t>：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852936"/>
            <a:ext cx="7809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3 – 10 </a:t>
            </a:r>
            <a:r>
              <a:rPr lang="en-US" altLang="zh-CN" sz="2000" dirty="0" err="1" smtClean="0"/>
              <a:t>keV</a:t>
            </a:r>
            <a:r>
              <a:rPr lang="en-US" altLang="zh-CN" sz="2000" dirty="0" smtClean="0"/>
              <a:t>  9.8</a:t>
            </a:r>
            <a:r>
              <a:rPr lang="el-GR" altLang="zh-CN" sz="2000" dirty="0" smtClean="0"/>
              <a:t>σ</a:t>
            </a:r>
            <a:r>
              <a:rPr lang="en-US" altLang="zh-CN" sz="2000" dirty="0" smtClean="0"/>
              <a:t>                    20 – 60 </a:t>
            </a:r>
            <a:r>
              <a:rPr lang="en-US" altLang="zh-CN" sz="2000" dirty="0" err="1" smtClean="0"/>
              <a:t>keV</a:t>
            </a:r>
            <a:r>
              <a:rPr lang="en-US" altLang="zh-CN" sz="2000" dirty="0" smtClean="0"/>
              <a:t>  11.6</a:t>
            </a:r>
            <a:r>
              <a:rPr lang="el-GR" altLang="zh-CN" sz="2000" dirty="0" smtClean="0"/>
              <a:t>σ</a:t>
            </a:r>
            <a:r>
              <a:rPr lang="en-US" altLang="zh-CN" sz="2000" dirty="0" smtClean="0"/>
              <a:t>                 60 – 90 </a:t>
            </a:r>
            <a:r>
              <a:rPr lang="en-US" altLang="zh-CN" sz="2000" dirty="0" err="1" smtClean="0"/>
              <a:t>keV</a:t>
            </a:r>
            <a:r>
              <a:rPr lang="en-US" altLang="zh-CN" sz="2000" dirty="0" smtClean="0"/>
              <a:t>  5</a:t>
            </a:r>
            <a:r>
              <a:rPr lang="el-GR" altLang="zh-CN" sz="2000" dirty="0" smtClean="0"/>
              <a:t>σ</a:t>
            </a:r>
            <a:r>
              <a:rPr lang="en-US" altLang="zh-CN" sz="2000" dirty="0" smtClean="0"/>
              <a:t>       </a:t>
            </a:r>
            <a:endParaRPr lang="zh-CN" altLang="en-US" sz="20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850"/>
            <a:ext cx="89535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CN" baseline="30000" dirty="0" smtClean="0">
                <a:solidFill>
                  <a:srgbClr val="FF0000"/>
                </a:solidFill>
              </a:rPr>
              <a:t>44</a:t>
            </a:r>
            <a:r>
              <a:rPr lang="en-US" altLang="zh-CN" dirty="0" smtClean="0">
                <a:solidFill>
                  <a:srgbClr val="FF0000"/>
                </a:solidFill>
              </a:rPr>
              <a:t>Ti detections in </a:t>
            </a:r>
            <a:r>
              <a:rPr lang="en-US" altLang="zh-CN" dirty="0" err="1" smtClean="0">
                <a:solidFill>
                  <a:srgbClr val="FF0000"/>
                </a:solidFill>
              </a:rPr>
              <a:t>Tycho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zh-CN" sz="2400" baseline="30000" dirty="0" smtClean="0"/>
              <a:t>44</a:t>
            </a:r>
            <a:r>
              <a:rPr lang="en-US" altLang="zh-CN" sz="2400" dirty="0" smtClean="0"/>
              <a:t>Ti signal first detected by INTEGRAL/IBIS ;</a:t>
            </a:r>
          </a:p>
          <a:p>
            <a:r>
              <a:rPr lang="en-US" altLang="zh-CN" sz="2400" dirty="0" smtClean="0"/>
              <a:t>confirmed by SWIFT/BAT</a:t>
            </a:r>
          </a:p>
          <a:p>
            <a:r>
              <a:rPr lang="en-US" altLang="zh-CN" sz="2400" dirty="0" smtClean="0">
                <a:ea typeface="华文新魏" pitchFamily="2" charset="-122"/>
              </a:rPr>
              <a:t>F</a:t>
            </a:r>
            <a:r>
              <a:rPr lang="en-US" altLang="zh-CN" sz="2400" baseline="-25000" dirty="0" smtClean="0">
                <a:ea typeface="华文新魏" pitchFamily="2" charset="-122"/>
              </a:rPr>
              <a:t>44Ti</a:t>
            </a:r>
            <a:r>
              <a:rPr lang="en-US" altLang="zh-CN" sz="2400" dirty="0" smtClean="0">
                <a:ea typeface="华文新魏" pitchFamily="2" charset="-122"/>
              </a:rPr>
              <a:t> ~ (1.3±0.5)x10</a:t>
            </a:r>
            <a:r>
              <a:rPr lang="en-US" altLang="zh-CN" sz="2400" baseline="30000" dirty="0" smtClean="0">
                <a:ea typeface="华文新魏" pitchFamily="2" charset="-122"/>
              </a:rPr>
              <a:t>-5</a:t>
            </a:r>
            <a:r>
              <a:rPr lang="en-US" altLang="zh-CN" sz="2400" dirty="0" smtClean="0">
                <a:ea typeface="华文新魏" pitchFamily="2" charset="-122"/>
              </a:rPr>
              <a:t> ph cm</a:t>
            </a:r>
            <a:r>
              <a:rPr lang="en-US" altLang="zh-CN" sz="2400" baseline="30000" dirty="0" smtClean="0">
                <a:ea typeface="华文新魏" pitchFamily="2" charset="-122"/>
              </a:rPr>
              <a:t>-2</a:t>
            </a:r>
            <a:r>
              <a:rPr lang="en-US" altLang="zh-CN" sz="2400" dirty="0" smtClean="0">
                <a:ea typeface="华文新魏" pitchFamily="2" charset="-122"/>
              </a:rPr>
              <a:t> s</a:t>
            </a:r>
            <a:r>
              <a:rPr lang="en-US" altLang="zh-CN" sz="2400" baseline="30000" dirty="0" smtClean="0">
                <a:ea typeface="华文新魏" pitchFamily="2" charset="-122"/>
              </a:rPr>
              <a:t>-1</a:t>
            </a:r>
            <a:endParaRPr lang="zh-CN" alt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8887"/>
            <a:ext cx="5114146" cy="347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2564904"/>
            <a:ext cx="23124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INTEGRAL/IBIS</a:t>
            </a:r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Wang &amp; Li 2014)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164251"/>
            <a:ext cx="4139952" cy="369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52120" y="2564904"/>
            <a:ext cx="18448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SWIFT/BAT</a:t>
            </a:r>
          </a:p>
          <a:p>
            <a:r>
              <a:rPr lang="en-US" altLang="zh-CN" dirty="0" smtClean="0"/>
              <a:t>(</a:t>
            </a:r>
            <a:r>
              <a:rPr lang="en-US" altLang="zh-CN" dirty="0" err="1" smtClean="0"/>
              <a:t>Troja</a:t>
            </a:r>
            <a:r>
              <a:rPr lang="zh-CN" altLang="en-US" dirty="0" smtClean="0"/>
              <a:t> </a:t>
            </a:r>
            <a:r>
              <a:rPr lang="en-US" altLang="zh-CN" dirty="0" smtClean="0"/>
              <a:t>et al. 2015)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59216" cy="562074"/>
          </a:xfrm>
        </p:spPr>
        <p:txBody>
          <a:bodyPr>
            <a:normAutofit fontScale="90000"/>
          </a:bodyPr>
          <a:lstStyle/>
          <a:p>
            <a:r>
              <a:rPr lang="en-US" altLang="zh-CN" baseline="30000" dirty="0" smtClean="0">
                <a:solidFill>
                  <a:srgbClr val="FF0000"/>
                </a:solidFill>
              </a:rPr>
              <a:t>44</a:t>
            </a:r>
            <a:r>
              <a:rPr lang="en-US" altLang="zh-CN" dirty="0" smtClean="0">
                <a:solidFill>
                  <a:srgbClr val="FF0000"/>
                </a:solidFill>
              </a:rPr>
              <a:t>Ti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yield in </a:t>
            </a:r>
            <a:r>
              <a:rPr lang="en-US" altLang="zh-CN" dirty="0" err="1" smtClean="0">
                <a:solidFill>
                  <a:srgbClr val="FF0000"/>
                </a:solidFill>
              </a:rPr>
              <a:t>Tycho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3476" y="2132856"/>
            <a:ext cx="6460523" cy="446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772816"/>
            <a:ext cx="29523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ea typeface="华文新魏" pitchFamily="2" charset="-122"/>
              </a:rPr>
              <a:t>(1) </a:t>
            </a:r>
            <a:r>
              <a:rPr lang="en-US" altLang="zh-CN" sz="2000" dirty="0" smtClean="0"/>
              <a:t>Chandrasekhar mass </a:t>
            </a:r>
            <a:r>
              <a:rPr lang="en-US" altLang="zh-CN" sz="2000" dirty="0" smtClean="0">
                <a:ea typeface="华文新魏" pitchFamily="2" charset="-122"/>
              </a:rPr>
              <a:t>(1.4 M</a:t>
            </a:r>
            <a:r>
              <a:rPr lang="en-US" altLang="zh-CN" sz="2000" baseline="-25000" dirty="0" smtClean="0">
                <a:ea typeface="华文新魏" pitchFamily="2" charset="-122"/>
              </a:rPr>
              <a:t>⊙</a:t>
            </a:r>
            <a:r>
              <a:rPr lang="en-US" altLang="zh-CN" sz="2000" dirty="0" smtClean="0">
                <a:ea typeface="华文新魏" pitchFamily="2" charset="-122"/>
              </a:rPr>
              <a:t>WD) models give a very small yield of </a:t>
            </a:r>
            <a:r>
              <a:rPr lang="en-US" altLang="zh-CN" sz="2000" baseline="30000" dirty="0" smtClean="0">
                <a:ea typeface="华文新魏" pitchFamily="2" charset="-122"/>
              </a:rPr>
              <a:t>44</a:t>
            </a:r>
            <a:r>
              <a:rPr lang="en-US" altLang="zh-CN" sz="2000" dirty="0" smtClean="0">
                <a:ea typeface="华文新魏" pitchFamily="2" charset="-122"/>
              </a:rPr>
              <a:t>Ti.</a:t>
            </a:r>
          </a:p>
          <a:p>
            <a:r>
              <a:rPr lang="en-US" altLang="zh-CN" sz="2000" dirty="0" smtClean="0">
                <a:ea typeface="华文新魏" pitchFamily="2" charset="-122"/>
              </a:rPr>
              <a:t>(2)sub-</a:t>
            </a:r>
            <a:r>
              <a:rPr lang="en-US" altLang="zh-CN" sz="2000" dirty="0" smtClean="0"/>
              <a:t>Chandrasekhar </a:t>
            </a:r>
            <a:r>
              <a:rPr lang="en-US" altLang="zh-CN" sz="2000" dirty="0" smtClean="0">
                <a:ea typeface="华文新魏" pitchFamily="2" charset="-122"/>
              </a:rPr>
              <a:t>mass (0.8-1.2 M</a:t>
            </a:r>
            <a:r>
              <a:rPr lang="en-US" altLang="zh-CN" sz="2000" baseline="-25000" dirty="0" smtClean="0">
                <a:ea typeface="华文新魏" pitchFamily="2" charset="-122"/>
              </a:rPr>
              <a:t>⊙ </a:t>
            </a:r>
            <a:r>
              <a:rPr lang="en-US" altLang="zh-CN" sz="2000" dirty="0" smtClean="0">
                <a:ea typeface="华文新魏" pitchFamily="2" charset="-122"/>
              </a:rPr>
              <a:t>WD) models can produce </a:t>
            </a:r>
            <a:r>
              <a:rPr lang="en-US" altLang="zh-CN" sz="2000" baseline="30000" dirty="0" smtClean="0">
                <a:ea typeface="华文新魏" pitchFamily="2" charset="-122"/>
              </a:rPr>
              <a:t>44</a:t>
            </a:r>
            <a:r>
              <a:rPr lang="en-US" altLang="zh-CN" sz="2000" dirty="0" smtClean="0">
                <a:ea typeface="华文新魏" pitchFamily="2" charset="-122"/>
              </a:rPr>
              <a:t>Ti  of &gt;10</a:t>
            </a:r>
            <a:r>
              <a:rPr lang="en-US" altLang="zh-CN" sz="2000" baseline="30000" dirty="0" smtClean="0">
                <a:ea typeface="华文新魏" pitchFamily="2" charset="-122"/>
              </a:rPr>
              <a:t>-4 </a:t>
            </a:r>
            <a:r>
              <a:rPr lang="en-US" altLang="zh-CN" sz="2000" dirty="0" smtClean="0">
                <a:ea typeface="华文新魏" pitchFamily="2" charset="-122"/>
              </a:rPr>
              <a:t>M</a:t>
            </a:r>
            <a:r>
              <a:rPr lang="en-US" altLang="zh-CN" sz="2000" baseline="-25000" dirty="0" smtClean="0">
                <a:ea typeface="华文新魏" pitchFamily="2" charset="-122"/>
              </a:rPr>
              <a:t>⊙</a:t>
            </a:r>
            <a:r>
              <a:rPr lang="en-US" altLang="zh-CN" sz="2000" dirty="0" smtClean="0">
                <a:ea typeface="华文新魏" pitchFamily="2" charset="-122"/>
              </a:rPr>
              <a:t>.</a:t>
            </a:r>
          </a:p>
          <a:p>
            <a:r>
              <a:rPr lang="en-US" altLang="zh-CN" sz="2000" dirty="0" smtClean="0">
                <a:ea typeface="华文新魏" pitchFamily="2" charset="-122"/>
              </a:rPr>
              <a:t>(3)No simulations for super-Ch models, a very small yield of </a:t>
            </a:r>
            <a:r>
              <a:rPr lang="en-US" altLang="zh-CN" sz="2000" baseline="30000" dirty="0" smtClean="0">
                <a:ea typeface="华文新魏" pitchFamily="2" charset="-122"/>
              </a:rPr>
              <a:t>44</a:t>
            </a:r>
            <a:r>
              <a:rPr lang="en-US" altLang="zh-CN" sz="2000" dirty="0" smtClean="0">
                <a:ea typeface="华文新魏" pitchFamily="2" charset="-122"/>
              </a:rPr>
              <a:t>Ti .</a:t>
            </a:r>
          </a:p>
          <a:p>
            <a:r>
              <a:rPr lang="en-US" altLang="zh-CN" sz="2000" dirty="0" smtClean="0">
                <a:ea typeface="华文新魏" pitchFamily="2" charset="-122"/>
              </a:rPr>
              <a:t>(4) No simulations for double WD mergers, most cases cannot produce enough </a:t>
            </a:r>
            <a:r>
              <a:rPr lang="en-US" altLang="zh-CN" sz="2000" baseline="30000" dirty="0" smtClean="0">
                <a:ea typeface="华文新魏" pitchFamily="2" charset="-122"/>
              </a:rPr>
              <a:t>44</a:t>
            </a:r>
            <a:r>
              <a:rPr lang="en-US" altLang="zh-CN" sz="2000" dirty="0" smtClean="0">
                <a:ea typeface="华文新魏" pitchFamily="2" charset="-122"/>
              </a:rPr>
              <a:t>Ti, except that one is He WD.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6" y="119675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aseline="30000" dirty="0" smtClean="0">
                <a:solidFill>
                  <a:srgbClr val="0070C0"/>
                </a:solidFill>
              </a:rPr>
              <a:t>44</a:t>
            </a:r>
            <a:r>
              <a:rPr lang="en-US" altLang="zh-CN" sz="2400" dirty="0" smtClean="0">
                <a:solidFill>
                  <a:srgbClr val="0070C0"/>
                </a:solidFill>
              </a:rPr>
              <a:t>Ti detection can first constrain the progenitor of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Tycho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76470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</a:rPr>
              <a:t>Some 3D simulations carried out : predict </a:t>
            </a:r>
            <a:r>
              <a:rPr lang="en-US" altLang="zh-CN" sz="2000" b="1" baseline="30000" dirty="0" smtClean="0">
                <a:solidFill>
                  <a:srgbClr val="C00000"/>
                </a:solidFill>
              </a:rPr>
              <a:t>44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Ti yield in different parameter spaces.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778098"/>
          </a:xfrm>
        </p:spPr>
        <p:txBody>
          <a:bodyPr/>
          <a:lstStyle/>
          <a:p>
            <a:r>
              <a:rPr lang="en-US" altLang="zh-CN" baseline="30000" dirty="0" smtClean="0">
                <a:solidFill>
                  <a:srgbClr val="FF0000"/>
                </a:solidFill>
              </a:rPr>
              <a:t>56</a:t>
            </a:r>
            <a:r>
              <a:rPr lang="en-US" altLang="zh-CN" dirty="0" smtClean="0">
                <a:solidFill>
                  <a:srgbClr val="FF0000"/>
                </a:solidFill>
              </a:rPr>
              <a:t>Ni-&gt;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56</a:t>
            </a:r>
            <a:r>
              <a:rPr lang="en-US" altLang="zh-CN" dirty="0" smtClean="0">
                <a:solidFill>
                  <a:srgbClr val="FF0000"/>
                </a:solidFill>
              </a:rPr>
              <a:t>Co-&gt;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56</a:t>
            </a:r>
            <a:r>
              <a:rPr lang="en-US" altLang="zh-CN" dirty="0" smtClean="0">
                <a:solidFill>
                  <a:srgbClr val="FF0000"/>
                </a:solidFill>
              </a:rPr>
              <a:t>Fe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9135" y="4077072"/>
            <a:ext cx="544486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6381328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</a:t>
            </a:r>
            <a:endParaRPr lang="zh-CN" altLang="en-US" dirty="0"/>
          </a:p>
        </p:txBody>
      </p:sp>
      <p:pic>
        <p:nvPicPr>
          <p:cNvPr id="10" name="图片 9" descr="IIsn_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592" y="1268760"/>
            <a:ext cx="3672408" cy="2160240"/>
          </a:xfrm>
          <a:prstGeom prst="rect">
            <a:avLst/>
          </a:prstGeom>
        </p:spPr>
      </p:pic>
      <p:grpSp>
        <p:nvGrpSpPr>
          <p:cNvPr id="3" name="Group 227"/>
          <p:cNvGrpSpPr>
            <a:grpSpLocks/>
          </p:cNvGrpSpPr>
          <p:nvPr/>
        </p:nvGrpSpPr>
        <p:grpSpPr bwMode="auto">
          <a:xfrm>
            <a:off x="539552" y="4293096"/>
            <a:ext cx="3672408" cy="2564904"/>
            <a:chOff x="3644" y="1008"/>
            <a:chExt cx="2017" cy="1392"/>
          </a:xfrm>
        </p:grpSpPr>
        <p:sp>
          <p:nvSpPr>
            <p:cNvPr id="8" name="Rectangle 228"/>
            <p:cNvSpPr>
              <a:spLocks noChangeArrowheads="1"/>
            </p:cNvSpPr>
            <p:nvPr/>
          </p:nvSpPr>
          <p:spPr bwMode="auto">
            <a:xfrm>
              <a:off x="3644" y="1008"/>
              <a:ext cx="2017" cy="1392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pic>
          <p:nvPicPr>
            <p:cNvPr id="9" name="Picture 229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8" y="1056"/>
              <a:ext cx="1755" cy="1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611560" y="126876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Core-collapse SN cases: </a:t>
            </a:r>
          </a:p>
          <a:p>
            <a:r>
              <a:rPr lang="en-US" altLang="zh-CN" sz="2400" dirty="0" smtClean="0"/>
              <a:t>Most </a:t>
            </a:r>
            <a:r>
              <a:rPr lang="en-US" altLang="zh-CN" sz="2400" baseline="30000" dirty="0" smtClean="0"/>
              <a:t>56</a:t>
            </a:r>
            <a:r>
              <a:rPr lang="en-US" altLang="zh-CN" sz="2400" dirty="0" smtClean="0"/>
              <a:t>Ni became NS or BH, a very small part escaped from the explosion: 0.02-0.1 M</a:t>
            </a:r>
            <a:r>
              <a:rPr lang="en-US" altLang="zh-CN" sz="2400" baseline="-25000" dirty="0" smtClean="0">
                <a:latin typeface="宋体"/>
                <a:ea typeface="宋体"/>
              </a:rPr>
              <a:t>⊙</a:t>
            </a:r>
            <a:r>
              <a:rPr lang="en-US" altLang="zh-CN" sz="2400" dirty="0" smtClean="0">
                <a:latin typeface="宋体"/>
                <a:ea typeface="宋体"/>
              </a:rPr>
              <a:t>.</a:t>
            </a:r>
            <a:endParaRPr lang="zh-CN" altLang="en-US" sz="24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2195736" y="364502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1691680" y="4077072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195736" y="3933056"/>
            <a:ext cx="72008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99592" y="3573016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2060"/>
                </a:solidFill>
              </a:rPr>
              <a:t>NS/BH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3356992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C000"/>
                </a:solidFill>
              </a:rPr>
              <a:t>SNR</a:t>
            </a:r>
            <a:endParaRPr lang="zh-CN" alt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SNIacurv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484784"/>
            <a:ext cx="3629001" cy="2597346"/>
          </a:xfrm>
        </p:spPr>
      </p:pic>
      <p:sp>
        <p:nvSpPr>
          <p:cNvPr id="10" name="TextBox 9"/>
          <p:cNvSpPr txBox="1"/>
          <p:nvPr/>
        </p:nvSpPr>
        <p:spPr>
          <a:xfrm>
            <a:off x="611560" y="476672"/>
            <a:ext cx="8005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</a:rPr>
              <a:t>Most Fe produced by SN 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Ia</a:t>
            </a:r>
            <a:r>
              <a:rPr lang="en-US" altLang="zh-CN" sz="3600" dirty="0" smtClean="0">
                <a:solidFill>
                  <a:srgbClr val="0070C0"/>
                </a:solidFill>
              </a:rPr>
              <a:t> in the </a:t>
            </a:r>
            <a:r>
              <a:rPr lang="en-US" altLang="zh-CN" sz="3600" dirty="0" err="1" smtClean="0">
                <a:solidFill>
                  <a:srgbClr val="0070C0"/>
                </a:solidFill>
              </a:rPr>
              <a:t>Unverse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1340768"/>
            <a:ext cx="4392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SN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Ia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explosion characteristics:</a:t>
            </a:r>
          </a:p>
          <a:p>
            <a:r>
              <a:rPr lang="en-US" altLang="zh-CN" sz="2000" dirty="0" smtClean="0"/>
              <a:t>Whole stars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single WD or 2 WDs) explode completely, nothing left.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All </a:t>
            </a:r>
            <a:r>
              <a:rPr lang="en-US" altLang="zh-CN" sz="2000" baseline="30000" dirty="0" smtClean="0"/>
              <a:t>56</a:t>
            </a:r>
            <a:r>
              <a:rPr lang="en-US" altLang="zh-CN" sz="2000" dirty="0" smtClean="0"/>
              <a:t>Ni produced by CO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burnings ejected into medium. </a:t>
            </a:r>
          </a:p>
          <a:p>
            <a:r>
              <a:rPr lang="en-US" altLang="zh-CN" sz="2000" dirty="0" smtClean="0"/>
              <a:t>0.5-0.6M</a:t>
            </a:r>
            <a:r>
              <a:rPr lang="en-US" altLang="zh-CN" sz="2000" baseline="-25000" dirty="0" smtClean="0">
                <a:latin typeface="宋体"/>
              </a:rPr>
              <a:t>⊙</a:t>
            </a:r>
            <a:r>
              <a:rPr lang="zh-CN" altLang="en-US" sz="2000" dirty="0" smtClean="0">
                <a:latin typeface="宋体"/>
              </a:rPr>
              <a:t> </a:t>
            </a:r>
            <a:r>
              <a:rPr lang="en-US" altLang="zh-CN" sz="2000" dirty="0" smtClean="0"/>
              <a:t>of</a:t>
            </a:r>
            <a:r>
              <a:rPr lang="en-US" altLang="zh-CN" sz="2000" dirty="0" smtClean="0">
                <a:latin typeface="宋体"/>
              </a:rPr>
              <a:t> </a:t>
            </a:r>
            <a:r>
              <a:rPr lang="en-US" altLang="zh-CN" sz="2000" baseline="30000" dirty="0" smtClean="0"/>
              <a:t>56</a:t>
            </a:r>
            <a:r>
              <a:rPr lang="en-US" altLang="zh-CN" sz="2000" dirty="0" smtClean="0"/>
              <a:t>Ni per explosion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en-US" altLang="zh-CN" sz="2000" dirty="0" smtClean="0"/>
              <a:t>Some bright SN </a:t>
            </a:r>
            <a:r>
              <a:rPr lang="en-US" altLang="zh-CN" sz="2000" dirty="0" err="1" smtClean="0"/>
              <a:t>Ia</a:t>
            </a:r>
            <a:r>
              <a:rPr lang="en-US" altLang="zh-CN" sz="2000" dirty="0" smtClean="0"/>
              <a:t> may produce </a:t>
            </a:r>
            <a:r>
              <a:rPr lang="en-US" altLang="zh-CN" sz="2000" baseline="30000" dirty="0" smtClean="0"/>
              <a:t>56</a:t>
            </a:r>
            <a:r>
              <a:rPr lang="en-US" altLang="zh-CN" sz="2000" dirty="0" smtClean="0"/>
              <a:t>Ni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 &gt;1M</a:t>
            </a:r>
            <a:r>
              <a:rPr lang="en-US" altLang="zh-CN" sz="2000" baseline="-25000" dirty="0" smtClean="0">
                <a:latin typeface="宋体"/>
              </a:rPr>
              <a:t>⊙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en-US" altLang="zh-CN" sz="2000" baseline="30000" dirty="0" smtClean="0"/>
              <a:t>56</a:t>
            </a:r>
            <a:r>
              <a:rPr lang="en-US" altLang="zh-CN" sz="2000" dirty="0" smtClean="0"/>
              <a:t>Ni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decay chains determine the IR/optical curves</a:t>
            </a:r>
            <a:r>
              <a:rPr lang="zh-CN" altLang="en-US" sz="2000" dirty="0" smtClean="0"/>
              <a:t>！</a:t>
            </a:r>
            <a:endParaRPr lang="zh-CN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01317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IR/optical observations and theories need the existence of </a:t>
            </a:r>
            <a:r>
              <a:rPr lang="en-US" altLang="zh-CN" sz="2400" baseline="30000" dirty="0" smtClean="0">
                <a:solidFill>
                  <a:srgbClr val="0070C0"/>
                </a:solidFill>
              </a:rPr>
              <a:t>56</a:t>
            </a:r>
            <a:r>
              <a:rPr lang="en-US" altLang="zh-CN" sz="2400" dirty="0" smtClean="0">
                <a:solidFill>
                  <a:srgbClr val="0070C0"/>
                </a:solidFill>
              </a:rPr>
              <a:t>Ni</a:t>
            </a:r>
            <a:r>
              <a:rPr lang="zh-CN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decay chain</a:t>
            </a:r>
            <a:r>
              <a:rPr lang="zh-CN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– direct measurements ? 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5877272"/>
            <a:ext cx="3186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Gamma-ray detections!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70C0"/>
                </a:solidFill>
              </a:rPr>
              <a:t>SN2014J</a:t>
            </a:r>
            <a:r>
              <a:rPr lang="zh-CN" altLang="en-US" sz="4000" dirty="0" smtClean="0">
                <a:solidFill>
                  <a:srgbClr val="0070C0"/>
                </a:solidFill>
              </a:rPr>
              <a:t> </a:t>
            </a:r>
            <a:r>
              <a:rPr lang="en-US" altLang="zh-CN" sz="4000" dirty="0" smtClean="0">
                <a:solidFill>
                  <a:srgbClr val="0070C0"/>
                </a:solidFill>
              </a:rPr>
              <a:t>in M82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p:pic>
        <p:nvPicPr>
          <p:cNvPr id="4" name="内容占位符 3" descr="M82_2014J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7150" y="1916832"/>
            <a:ext cx="4143362" cy="4723222"/>
          </a:xfrm>
        </p:spPr>
      </p:pic>
      <p:sp>
        <p:nvSpPr>
          <p:cNvPr id="5" name="TextBox 4"/>
          <p:cNvSpPr txBox="1"/>
          <p:nvPr/>
        </p:nvSpPr>
        <p:spPr>
          <a:xfrm>
            <a:off x="5022659" y="4581128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2013 Dec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204864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2014 Jan 23</a:t>
            </a:r>
            <a:endParaRPr lang="zh-CN" altLang="en-US" dirty="0">
              <a:solidFill>
                <a:srgbClr val="FFFF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7380312" y="2780928"/>
            <a:ext cx="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7452320" y="3284984"/>
            <a:ext cx="43204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7544" y="1268760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2014.01.21: discovered by a student in UK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r>
              <a:rPr lang="en-US" altLang="zh-CN" sz="2400" dirty="0" smtClean="0"/>
              <a:t>identified as type </a:t>
            </a:r>
            <a:r>
              <a:rPr lang="en-US" altLang="zh-CN" sz="2400" dirty="0" err="1" smtClean="0"/>
              <a:t>Ia</a:t>
            </a:r>
            <a:r>
              <a:rPr lang="en-US" altLang="zh-CN" sz="2400" dirty="0" smtClean="0"/>
              <a:t> ; </a:t>
            </a:r>
          </a:p>
          <a:p>
            <a:r>
              <a:rPr lang="en-US" altLang="zh-CN" sz="2400" dirty="0" smtClean="0"/>
              <a:t>located in M82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the nearest SN </a:t>
            </a:r>
            <a:r>
              <a:rPr lang="en-US" altLang="zh-CN" sz="2400" dirty="0" err="1" smtClean="0"/>
              <a:t>Ia</a:t>
            </a:r>
            <a:r>
              <a:rPr lang="en-US" altLang="zh-CN" sz="2400" dirty="0" smtClean="0"/>
              <a:t> in last 45 years.</a:t>
            </a:r>
          </a:p>
          <a:p>
            <a:r>
              <a:rPr lang="en-US" altLang="zh-CN" sz="2400" dirty="0" smtClean="0"/>
              <a:t>Distance</a:t>
            </a:r>
            <a:r>
              <a:rPr lang="zh-CN" altLang="en-US" sz="2400" dirty="0" smtClean="0"/>
              <a:t>：</a:t>
            </a:r>
            <a:r>
              <a:rPr lang="en-US" altLang="zh-CN" sz="2400" dirty="0" smtClean="0">
                <a:solidFill>
                  <a:srgbClr val="C00000"/>
                </a:solidFill>
              </a:rPr>
              <a:t>3.5 </a:t>
            </a:r>
            <a:r>
              <a:rPr lang="en-US" altLang="zh-CN" sz="2400" dirty="0" err="1" smtClean="0">
                <a:solidFill>
                  <a:srgbClr val="C00000"/>
                </a:solidFill>
              </a:rPr>
              <a:t>Mpc</a:t>
            </a:r>
            <a:r>
              <a:rPr lang="en-US" altLang="zh-CN" sz="2400" dirty="0" smtClean="0">
                <a:solidFill>
                  <a:srgbClr val="C00000"/>
                </a:solidFill>
              </a:rPr>
              <a:t> !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A star is nearer to us, more physical information  bring us</a:t>
            </a:r>
            <a:r>
              <a:rPr lang="zh-CN" altLang="en-US" sz="2400" dirty="0" smtClean="0"/>
              <a:t>！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Gamma-ray observations got the best chance!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8763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332656"/>
            <a:ext cx="188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aseline="30000" dirty="0" smtClean="0">
                <a:solidFill>
                  <a:srgbClr val="0070C0"/>
                </a:solidFill>
              </a:rPr>
              <a:t>56</a:t>
            </a:r>
            <a:r>
              <a:rPr lang="en-US" altLang="zh-CN" sz="3200" dirty="0" smtClean="0">
                <a:solidFill>
                  <a:srgbClr val="0070C0"/>
                </a:solidFill>
              </a:rPr>
              <a:t>Ni decay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068960"/>
            <a:ext cx="5738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</a:rPr>
              <a:t>17 days after explosion by INTEGRAL/SPI detections 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6309320"/>
            <a:ext cx="170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Diehl et al. 2014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3" y="980728"/>
            <a:ext cx="820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In the early stage of explosion, the environment is not transparent for gamma-rays.  </a:t>
            </a:r>
            <a:r>
              <a:rPr lang="en-US" altLang="zh-CN" sz="2000" baseline="30000" dirty="0" smtClean="0"/>
              <a:t>56</a:t>
            </a:r>
            <a:r>
              <a:rPr lang="en-US" altLang="zh-CN" sz="2000" dirty="0" smtClean="0"/>
              <a:t>Ni decay time is very short (6 days), so after tens of days, most</a:t>
            </a:r>
            <a:r>
              <a:rPr lang="en-US" altLang="zh-CN" sz="2000" baseline="30000" dirty="0" smtClean="0"/>
              <a:t> 56</a:t>
            </a:r>
            <a:r>
              <a:rPr lang="en-US" altLang="zh-CN" sz="2000" dirty="0" smtClean="0"/>
              <a:t>Ni</a:t>
            </a:r>
            <a:r>
              <a:rPr lang="en-US" altLang="zh-CN" sz="2000" baseline="30000" dirty="0" smtClean="0"/>
              <a:t> </a:t>
            </a:r>
            <a:r>
              <a:rPr lang="en-US" altLang="zh-CN" sz="2000" dirty="0" smtClean="0"/>
              <a:t>has become </a:t>
            </a:r>
            <a:r>
              <a:rPr lang="en-US" altLang="zh-CN" sz="2000" baseline="30000" dirty="0" smtClean="0"/>
              <a:t>56</a:t>
            </a:r>
            <a:r>
              <a:rPr lang="en-US" altLang="zh-CN" sz="2000" dirty="0" smtClean="0"/>
              <a:t>Co. Generally gamma-ray from decays of </a:t>
            </a:r>
            <a:r>
              <a:rPr lang="en-US" altLang="zh-CN" sz="2000" baseline="30000" dirty="0" smtClean="0"/>
              <a:t>56</a:t>
            </a:r>
            <a:r>
              <a:rPr lang="en-US" altLang="zh-CN" sz="2000" dirty="0" smtClean="0"/>
              <a:t>Ni cannot be detected.</a:t>
            </a:r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But after ten days of explosion, we detected gamma-ray lines from </a:t>
            </a:r>
            <a:r>
              <a:rPr lang="en-US" altLang="zh-CN" sz="2000" b="1" baseline="30000" dirty="0" smtClean="0">
                <a:solidFill>
                  <a:srgbClr val="C00000"/>
                </a:solidFill>
              </a:rPr>
              <a:t>56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Ni  in SN2014J, unexpected!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062" y="1484784"/>
            <a:ext cx="5446938" cy="496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3600400" cy="485740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800" dirty="0" smtClean="0"/>
              <a:t>Geometrical model for type </a:t>
            </a:r>
            <a:r>
              <a:rPr lang="en-US" altLang="zh-CN" sz="2800" dirty="0" err="1" smtClean="0"/>
              <a:t>Ia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explosion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pPr>
              <a:buNone/>
            </a:pPr>
            <a:r>
              <a:rPr lang="zh-CN" altLang="en-US" sz="2800" dirty="0" smtClean="0"/>
              <a:t>    </a:t>
            </a:r>
            <a:r>
              <a:rPr lang="en-US" altLang="zh-CN" sz="2800" dirty="0" smtClean="0"/>
              <a:t> spherical symmetry is broken, a part of </a:t>
            </a:r>
            <a:r>
              <a:rPr lang="en-US" altLang="zh-CN" sz="2800" baseline="30000" dirty="0" smtClean="0"/>
              <a:t>56</a:t>
            </a:r>
            <a:r>
              <a:rPr lang="en-US" altLang="zh-CN" sz="2800" dirty="0" smtClean="0"/>
              <a:t>Ni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is located at the outskirts.</a:t>
            </a:r>
          </a:p>
          <a:p>
            <a:r>
              <a:rPr lang="en-US" altLang="zh-CN" sz="2800" dirty="0" smtClean="0"/>
              <a:t>Gamma-rays give a </a:t>
            </a:r>
            <a:r>
              <a:rPr lang="en-US" altLang="zh-CN" sz="2800" baseline="30000" dirty="0" smtClean="0">
                <a:solidFill>
                  <a:srgbClr val="0070C0"/>
                </a:solidFill>
              </a:rPr>
              <a:t>56</a:t>
            </a:r>
            <a:r>
              <a:rPr lang="en-US" altLang="zh-CN" sz="2800" dirty="0" smtClean="0">
                <a:solidFill>
                  <a:srgbClr val="0070C0"/>
                </a:solidFill>
              </a:rPr>
              <a:t>Ni </a:t>
            </a:r>
            <a:r>
              <a:rPr lang="en-US" altLang="zh-CN" sz="2800" dirty="0" smtClean="0"/>
              <a:t>mass of  </a:t>
            </a:r>
            <a:r>
              <a:rPr lang="en-US" altLang="zh-CN" sz="2800" dirty="0" smtClean="0">
                <a:solidFill>
                  <a:srgbClr val="0070C0"/>
                </a:solidFill>
              </a:rPr>
              <a:t>0.06M</a:t>
            </a:r>
            <a:r>
              <a:rPr lang="en-US" altLang="zh-CN" sz="2800" baseline="-25000" dirty="0" smtClean="0">
                <a:solidFill>
                  <a:srgbClr val="0070C0"/>
                </a:solidFill>
                <a:latin typeface="宋体"/>
              </a:rPr>
              <a:t>⊙ </a:t>
            </a:r>
            <a:endParaRPr lang="zh-CN" altLang="en-US" sz="2800" dirty="0" smtClean="0">
              <a:solidFill>
                <a:srgbClr val="0070C0"/>
              </a:solidFill>
            </a:endParaRPr>
          </a:p>
          <a:p>
            <a:r>
              <a:rPr lang="en-US" altLang="zh-CN" sz="2800" dirty="0" smtClean="0"/>
              <a:t>Corresponding to 10% of total expected amount of </a:t>
            </a:r>
            <a:r>
              <a:rPr lang="en-US" altLang="zh-CN" sz="2800" baseline="30000" dirty="0" smtClean="0"/>
              <a:t>56</a:t>
            </a:r>
            <a:r>
              <a:rPr lang="en-US" altLang="zh-CN" sz="2800" dirty="0" smtClean="0"/>
              <a:t>Ni</a:t>
            </a:r>
          </a:p>
          <a:p>
            <a:pPr>
              <a:buNone/>
            </a:pPr>
            <a:r>
              <a:rPr lang="zh-CN" altLang="en-US" sz="2800" dirty="0" smtClean="0"/>
              <a:t> </a:t>
            </a:r>
            <a:endParaRPr lang="en-US" altLang="zh-CN" sz="2800" dirty="0" smtClean="0"/>
          </a:p>
          <a:p>
            <a:pPr>
              <a:buNone/>
            </a:pP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404664"/>
            <a:ext cx="3564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</a:rPr>
              <a:t>Progenitor in SN 2014J 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ni56_Ias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4752528" cy="2996952"/>
          </a:xfr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629709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653136"/>
            <a:ext cx="3059832" cy="163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260648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aseline="30000" dirty="0" smtClean="0">
                <a:solidFill>
                  <a:srgbClr val="0070C0"/>
                </a:solidFill>
              </a:rPr>
              <a:t>56</a:t>
            </a:r>
            <a:r>
              <a:rPr lang="en-US" altLang="zh-CN" sz="2800" dirty="0" smtClean="0">
                <a:solidFill>
                  <a:srgbClr val="0070C0"/>
                </a:solidFill>
              </a:rPr>
              <a:t>Co  decay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42088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INTEGRAL (IBIS and SPI): </a:t>
            </a:r>
          </a:p>
          <a:p>
            <a:r>
              <a:rPr lang="en-US" altLang="zh-CN" sz="2000" b="1" dirty="0" smtClean="0"/>
              <a:t>75 days after the explosion</a:t>
            </a:r>
            <a:endParaRPr lang="zh-CN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6309320"/>
            <a:ext cx="208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Churazov</a:t>
            </a:r>
            <a:r>
              <a:rPr lang="en-US" altLang="zh-CN" dirty="0" smtClean="0"/>
              <a:t> et al. 2014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908720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After tens of days of explosion, the environment became transparent for gamma-rays, then emission lines from </a:t>
            </a:r>
            <a:r>
              <a:rPr lang="en-US" altLang="zh-CN" sz="2000" baseline="30000" dirty="0" smtClean="0"/>
              <a:t>56</a:t>
            </a:r>
            <a:r>
              <a:rPr lang="en-US" altLang="zh-CN" sz="2000" dirty="0" smtClean="0"/>
              <a:t>Co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can be detected!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28184" y="3212976"/>
            <a:ext cx="2597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</a:rPr>
              <a:t>Gamma-ray observations of SN2014J: mass of </a:t>
            </a:r>
            <a:r>
              <a:rPr lang="en-US" altLang="zh-CN" sz="2000" baseline="30000" dirty="0" smtClean="0">
                <a:solidFill>
                  <a:srgbClr val="C00000"/>
                </a:solidFill>
              </a:rPr>
              <a:t>56</a:t>
            </a:r>
            <a:r>
              <a:rPr lang="en-US" altLang="zh-CN" sz="2000" dirty="0" smtClean="0">
                <a:solidFill>
                  <a:srgbClr val="C00000"/>
                </a:solidFill>
              </a:rPr>
              <a:t>Ni 0.6±0.1M</a:t>
            </a:r>
            <a:r>
              <a:rPr lang="en-US" altLang="zh-CN" sz="2000" baseline="-25000" dirty="0" smtClean="0">
                <a:solidFill>
                  <a:srgbClr val="C00000"/>
                </a:solidFill>
                <a:latin typeface="宋体"/>
              </a:rPr>
              <a:t>⊙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zh-CN" sz="3200" baseline="30000" dirty="0" smtClean="0">
                <a:solidFill>
                  <a:srgbClr val="0070C0"/>
                </a:solidFill>
              </a:rPr>
              <a:t>56</a:t>
            </a:r>
            <a:r>
              <a:rPr lang="en-US" altLang="zh-CN" sz="3200" dirty="0" smtClean="0">
                <a:solidFill>
                  <a:srgbClr val="0070C0"/>
                </a:solidFill>
              </a:rPr>
              <a:t>Co decay chain: more observations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4839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693" y="2996952"/>
            <a:ext cx="4391307" cy="322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664" y="2492896"/>
            <a:ext cx="1247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847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keV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2564904"/>
            <a:ext cx="133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1238 </a:t>
            </a:r>
            <a:r>
              <a:rPr lang="en-US" altLang="zh-CN" sz="2400" dirty="0" err="1" smtClean="0"/>
              <a:t>keV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6165304"/>
            <a:ext cx="170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Diehl</a:t>
            </a:r>
            <a:r>
              <a:rPr lang="zh-CN" altLang="en-US" dirty="0" smtClean="0"/>
              <a:t> </a:t>
            </a:r>
            <a:r>
              <a:rPr lang="en-US" altLang="zh-CN" dirty="0" smtClean="0"/>
              <a:t>et al. 2015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124744"/>
            <a:ext cx="85867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/>
              <a:t>Lightcurves</a:t>
            </a:r>
            <a:r>
              <a:rPr lang="en-US" altLang="zh-CN" sz="2400" b="1" dirty="0" smtClean="0"/>
              <a:t> of gamma-ray lines in SN2014J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versus </a:t>
            </a:r>
            <a:r>
              <a:rPr lang="en-US" altLang="zh-CN" sz="2400" b="1" dirty="0" smtClean="0"/>
              <a:t>models of 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SN </a:t>
            </a:r>
            <a:r>
              <a:rPr lang="en-US" altLang="zh-CN" sz="2400" b="1" dirty="0" err="1" smtClean="0"/>
              <a:t>Ia</a:t>
            </a:r>
            <a:endParaRPr lang="en-US" altLang="zh-CN" sz="2400" b="1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Chandrasekhar mass WD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models still meet the curve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Supernova explosions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51520" y="1268760"/>
            <a:ext cx="4322068" cy="5589240"/>
            <a:chOff x="0" y="0"/>
            <a:chExt cx="3072" cy="4608"/>
          </a:xfrm>
        </p:grpSpPr>
        <p:pic>
          <p:nvPicPr>
            <p:cNvPr id="4" name="Picture 4" descr="lmc-vorh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072" cy="4608"/>
            </a:xfrm>
            <a:prstGeom prst="rect">
              <a:avLst/>
            </a:prstGeom>
            <a:noFill/>
          </p:spPr>
        </p:pic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2" y="96"/>
              <a:ext cx="2874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4" tIns="45717" rIns="91434" bIns="4571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Sanduleak </a:t>
              </a:r>
              <a:r>
                <a:rPr lang="en-US" sz="3200" b="1"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-</a:t>
              </a:r>
              <a:r>
                <a:rPr lang="en-US" sz="3200" b="1"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69 202</a:t>
              </a:r>
              <a:r>
                <a:rPr lang="en-US" sz="2400" b="1"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 </a:t>
              </a:r>
              <a:r>
                <a:rPr lang="en-US" sz="3200">
                  <a:solidFill>
                    <a:srgbClr val="FFCC00"/>
                  </a:solidFill>
                  <a:latin typeface="Trebuchet MS" pitchFamily="34" charset="0"/>
                </a:rPr>
                <a:t>    </a:t>
              </a:r>
              <a:endParaRPr lang="en-GB" sz="4000">
                <a:solidFill>
                  <a:srgbClr val="FFCC00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4572000" y="1268760"/>
            <a:ext cx="4321898" cy="5589240"/>
            <a:chOff x="3126" y="0"/>
            <a:chExt cx="3072" cy="4608"/>
          </a:xfrm>
        </p:grpSpPr>
        <p:pic>
          <p:nvPicPr>
            <p:cNvPr id="7" name="Picture 13" descr="lmc-nachh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6" y="0"/>
              <a:ext cx="3072" cy="4608"/>
            </a:xfrm>
            <a:prstGeom prst="rect">
              <a:avLst/>
            </a:prstGeom>
            <a:noFill/>
          </p:spPr>
        </p:pic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3168" y="96"/>
              <a:ext cx="2880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4" tIns="45717" rIns="91434" bIns="45717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  </a:t>
              </a:r>
              <a:r>
                <a:rPr lang="en-US" sz="3000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Supernova 1987A</a:t>
              </a:r>
              <a:r>
                <a:rPr lang="en-US" sz="3200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    </a:t>
              </a:r>
              <a:r>
                <a:rPr lang="en-US" sz="2300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rebuchet MS" pitchFamily="34" charset="0"/>
                </a:rPr>
                <a:t>23 February 1987</a:t>
              </a:r>
              <a:r>
                <a:rPr lang="en-US" sz="3200" dirty="0">
                  <a:solidFill>
                    <a:srgbClr val="FFCC00"/>
                  </a:solidFill>
                  <a:latin typeface="Trebuchet MS" pitchFamily="34" charset="0"/>
                </a:rPr>
                <a:t>    </a:t>
              </a:r>
              <a:endParaRPr lang="en-GB" sz="4000" dirty="0">
                <a:solidFill>
                  <a:srgbClr val="FFCC00"/>
                </a:solidFill>
                <a:latin typeface="Trebuchet MS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Future projects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US" altLang="zh-CN" sz="2800" baseline="30000" dirty="0" smtClean="0"/>
              <a:t>44</a:t>
            </a:r>
            <a:r>
              <a:rPr lang="en-US" altLang="zh-CN" sz="2800" dirty="0" smtClean="0"/>
              <a:t>Ti line sky surveys by HXMT at 68, 78 </a:t>
            </a:r>
            <a:r>
              <a:rPr lang="en-US" altLang="zh-CN" sz="2800" dirty="0" err="1" smtClean="0"/>
              <a:t>keV</a:t>
            </a:r>
            <a:endParaRPr lang="zh-CN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528392" cy="271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556792"/>
            <a:ext cx="4427984" cy="260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4365104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HXMT: 1-250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keV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hard X-ray surveys: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0070C0"/>
                </a:solidFill>
              </a:rPr>
              <a:t> detection of </a:t>
            </a:r>
            <a:r>
              <a:rPr lang="en-US" altLang="zh-CN" sz="2000" baseline="30000" dirty="0" smtClean="0">
                <a:solidFill>
                  <a:srgbClr val="0070C0"/>
                </a:solidFill>
              </a:rPr>
              <a:t>44</a:t>
            </a:r>
            <a:r>
              <a:rPr lang="en-US" altLang="zh-CN" sz="2000" dirty="0" smtClean="0">
                <a:solidFill>
                  <a:srgbClr val="0070C0"/>
                </a:solidFill>
              </a:rPr>
              <a:t>Ti lines from known young SNRs in Galaxy – constraining the progenitors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>
                <a:solidFill>
                  <a:srgbClr val="0070C0"/>
                </a:solidFill>
              </a:rPr>
              <a:t> discover new SNRs by </a:t>
            </a:r>
            <a:r>
              <a:rPr lang="en-US" altLang="zh-CN" sz="2000" baseline="30000" dirty="0" smtClean="0">
                <a:solidFill>
                  <a:srgbClr val="0070C0"/>
                </a:solidFill>
              </a:rPr>
              <a:t>44</a:t>
            </a:r>
            <a:r>
              <a:rPr lang="en-US" altLang="zh-CN" sz="2000" dirty="0" smtClean="0">
                <a:solidFill>
                  <a:srgbClr val="0070C0"/>
                </a:solidFill>
              </a:rPr>
              <a:t>Ti line surveys: 2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SNe</a:t>
            </a:r>
            <a:r>
              <a:rPr lang="en-US" altLang="zh-CN" sz="2000" dirty="0" smtClean="0">
                <a:solidFill>
                  <a:srgbClr val="0070C0"/>
                </a:solidFill>
              </a:rPr>
              <a:t>/100 yr, but in last 1000 yr, we only saw several explosions. </a:t>
            </a:r>
            <a:r>
              <a:rPr lang="en-US" altLang="zh-CN" sz="2000" baseline="30000" dirty="0" smtClean="0">
                <a:solidFill>
                  <a:srgbClr val="0070C0"/>
                </a:solidFill>
              </a:rPr>
              <a:t>44</a:t>
            </a:r>
            <a:r>
              <a:rPr lang="en-US" altLang="zh-CN" sz="2000" dirty="0" smtClean="0">
                <a:solidFill>
                  <a:srgbClr val="0070C0"/>
                </a:solidFill>
              </a:rPr>
              <a:t>Ti (transparent for ISM) detections may discover more.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limitations for Gamma-ray detectors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7211144" cy="5001419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Sensitivity of </a:t>
            </a:r>
            <a:r>
              <a:rPr lang="en-US" altLang="zh-CN" sz="2800" dirty="0" err="1" smtClean="0"/>
              <a:t>MeV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gamma-ray detectors is very limited</a:t>
            </a:r>
          </a:p>
          <a:p>
            <a:r>
              <a:rPr lang="en-US" altLang="zh-CN" sz="2800" dirty="0" smtClean="0"/>
              <a:t>Gamma rays cannot be focused</a:t>
            </a:r>
          </a:p>
          <a:p>
            <a:r>
              <a:rPr lang="en-US" altLang="zh-CN" sz="2800" dirty="0" err="1" smtClean="0"/>
              <a:t>NuStar</a:t>
            </a:r>
            <a:r>
              <a:rPr lang="en-US" altLang="zh-CN" sz="2800" dirty="0" smtClean="0"/>
              <a:t> first focus hard X-rays up to ~79</a:t>
            </a:r>
            <a:r>
              <a:rPr lang="zh-CN" altLang="en-US" sz="2800" dirty="0" smtClean="0"/>
              <a:t> </a:t>
            </a:r>
            <a:r>
              <a:rPr lang="en-US" altLang="zh-CN" sz="2800" dirty="0" err="1" smtClean="0"/>
              <a:t>keV</a:t>
            </a:r>
            <a:endParaRPr lang="en-US" altLang="zh-CN" sz="2800" dirty="0" smtClean="0"/>
          </a:p>
          <a:p>
            <a:r>
              <a:rPr lang="en-US" altLang="zh-CN" sz="2800" dirty="0" smtClean="0"/>
              <a:t>Present methods for gamma-ray detection:</a:t>
            </a:r>
            <a:r>
              <a:rPr lang="zh-CN" altLang="en-US" sz="2800" dirty="0" smtClean="0"/>
              <a:t> </a:t>
            </a:r>
            <a:endParaRPr lang="en-US" altLang="zh-CN" sz="2800" dirty="0" smtClean="0"/>
          </a:p>
          <a:p>
            <a:pPr>
              <a:buNone/>
            </a:pPr>
            <a:r>
              <a:rPr lang="zh-CN" altLang="en-US" sz="2800" dirty="0" smtClean="0"/>
              <a:t>   </a:t>
            </a:r>
            <a:r>
              <a:rPr lang="en-US" altLang="zh-CN" sz="2800" dirty="0" smtClean="0"/>
              <a:t>(1)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coded mask (SWIFT, INTEGRAL)</a:t>
            </a:r>
          </a:p>
          <a:p>
            <a:pPr>
              <a:buNone/>
            </a:pPr>
            <a:r>
              <a:rPr lang="zh-CN" altLang="en-US" sz="2800" dirty="0" smtClean="0"/>
              <a:t>   </a:t>
            </a:r>
            <a:r>
              <a:rPr lang="en-US" altLang="zh-CN" sz="2800" dirty="0" smtClean="0"/>
              <a:t>(2)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Compton effect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(COMPTEL)</a:t>
            </a:r>
          </a:p>
          <a:p>
            <a:pPr>
              <a:buNone/>
            </a:pPr>
            <a:r>
              <a:rPr lang="zh-CN" altLang="en-US" sz="2800" dirty="0" smtClean="0"/>
              <a:t>   </a:t>
            </a:r>
            <a:r>
              <a:rPr lang="en-US" altLang="zh-CN" sz="2800" dirty="0" smtClean="0"/>
              <a:t>(3)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electron pair production (EGRET, </a:t>
            </a:r>
          </a:p>
          <a:p>
            <a:pPr>
              <a:buNone/>
            </a:pPr>
            <a:r>
              <a:rPr lang="en-US" altLang="zh-CN" sz="2800" dirty="0" smtClean="0"/>
              <a:t>       Fermi/LAT)</a:t>
            </a:r>
            <a:endParaRPr lang="zh-CN" altLang="en-US" sz="2800" dirty="0"/>
          </a:p>
        </p:txBody>
      </p:sp>
      <p:pic>
        <p:nvPicPr>
          <p:cNvPr id="4" name="图片 3" descr="code_ma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3800" y="3140968"/>
            <a:ext cx="1800200" cy="3065130"/>
          </a:xfrm>
          <a:prstGeom prst="rect">
            <a:avLst/>
          </a:prstGeom>
        </p:spPr>
      </p:pic>
    </p:spTree>
  </p:cSld>
  <p:clrMapOvr>
    <a:masterClrMapping/>
  </p:clrMapOvr>
  <p:transition advTm="38767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429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 smtClean="0">
                <a:solidFill>
                  <a:srgbClr val="C00000"/>
                </a:solidFill>
                <a:latin typeface="+mn-lt"/>
                <a:ea typeface="华文新魏" pitchFamily="2" charset="-122"/>
              </a:rPr>
              <a:t>Gamma-ray line astronomy: present status</a:t>
            </a:r>
            <a:endParaRPr lang="zh-CN" altLang="en-US" sz="3600" dirty="0" smtClean="0">
              <a:solidFill>
                <a:srgbClr val="C00000"/>
              </a:solidFill>
              <a:latin typeface="+mn-lt"/>
              <a:ea typeface="华文新魏" pitchFamily="2" charset="-122"/>
            </a:endParaRPr>
          </a:p>
        </p:txBody>
      </p:sp>
      <p:pic>
        <p:nvPicPr>
          <p:cNvPr id="22531" name="Picture 9" descr="Cartoon_CG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2786063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491880" y="1196752"/>
            <a:ext cx="535781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ea typeface="华文新魏" pitchFamily="2" charset="-122"/>
              </a:rPr>
              <a:t>MeV</a:t>
            </a:r>
            <a:r>
              <a:rPr lang="en-US" altLang="zh-CN" sz="2400" dirty="0" smtClean="0">
                <a:ea typeface="华文新魏" pitchFamily="2" charset="-122"/>
              </a:rPr>
              <a:t> bands</a:t>
            </a:r>
            <a:r>
              <a:rPr lang="zh-CN" altLang="en-US" sz="2400" dirty="0" smtClean="0">
                <a:ea typeface="华文新魏" pitchFamily="2" charset="-122"/>
              </a:rPr>
              <a:t> </a:t>
            </a:r>
            <a:r>
              <a:rPr lang="en-US" altLang="zh-CN" sz="2400" dirty="0" smtClean="0">
                <a:ea typeface="华文新魏" pitchFamily="2" charset="-122"/>
              </a:rPr>
              <a:t>detection:</a:t>
            </a:r>
            <a:endParaRPr lang="en-US" altLang="zh-CN" sz="2400" dirty="0">
              <a:ea typeface="华文新魏" pitchFamily="2" charset="-122"/>
            </a:endParaRPr>
          </a:p>
          <a:p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1991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–</a:t>
            </a:r>
            <a:r>
              <a:rPr lang="zh-CN" altLang="en-US" sz="2000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2000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，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Compton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observatory</a:t>
            </a:r>
          </a:p>
          <a:p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Gamma-ray imaging in </a:t>
            </a:r>
            <a:r>
              <a:rPr lang="en-US" altLang="zh-CN" sz="2000" dirty="0" err="1" smtClean="0">
                <a:latin typeface="华文新魏" pitchFamily="2" charset="-122"/>
                <a:ea typeface="华文新魏" pitchFamily="2" charset="-122"/>
              </a:rPr>
              <a:t>MeV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 bands, no spectral line  information : COMPTEL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endParaRPr lang="en-US" altLang="zh-CN" sz="20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  </a:t>
            </a:r>
            <a:endParaRPr lang="zh-CN" altLang="en-US" sz="2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Picture 8" descr="integral_sc_annota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3657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pi_schematic_white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359821"/>
            <a:ext cx="1800200" cy="34981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5013176"/>
            <a:ext cx="690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INTEGRAL is launched in the end of 2002.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The best spectral resolution in gamma-ray bands: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2 </a:t>
            </a:r>
            <a:r>
              <a:rPr lang="en-US" altLang="zh-CN" sz="2000" dirty="0" err="1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keV</a:t>
            </a:r>
            <a:r>
              <a:rPr lang="en-US" altLang="zh-CN" sz="20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@ 1MeV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400" dirty="0" smtClean="0"/>
              <a:t>The sensitivity is very limited.</a:t>
            </a:r>
            <a:endParaRPr lang="zh-CN" altLang="en-US" sz="2400" dirty="0"/>
          </a:p>
        </p:txBody>
      </p:sp>
    </p:spTree>
  </p:cSld>
  <p:clrMapOvr>
    <a:masterClrMapping/>
  </p:clrMapOvr>
  <p:transition advTm="38517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128792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+mn-lt"/>
                <a:ea typeface="华文新魏" pitchFamily="2" charset="-122"/>
              </a:rPr>
              <a:t>Future of gamma-ray line detections</a:t>
            </a:r>
            <a:endParaRPr lang="zh-CN" altLang="en-US" sz="4000" dirty="0">
              <a:solidFill>
                <a:srgbClr val="FF0000"/>
              </a:solidFill>
              <a:latin typeface="+mn-lt"/>
              <a:ea typeface="华文新魏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112568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ea typeface="华文新魏" pitchFamily="2" charset="-122"/>
              </a:rPr>
              <a:t>Sensitivity of gamma-ray detectors</a:t>
            </a:r>
            <a:endParaRPr lang="zh-CN" altLang="en-US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800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772816"/>
            <a:ext cx="212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10</a:t>
            </a:r>
            <a:r>
              <a:rPr lang="zh-CN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</a:rPr>
              <a:t>keV</a:t>
            </a:r>
            <a:r>
              <a:rPr lang="en-US" altLang="zh-CN" sz="2800" dirty="0" smtClean="0">
                <a:solidFill>
                  <a:srgbClr val="C00000"/>
                </a:solidFill>
              </a:rPr>
              <a:t>  - </a:t>
            </a:r>
            <a:r>
              <a:rPr lang="en-US" altLang="zh-CN" sz="2800" dirty="0" err="1" smtClean="0">
                <a:solidFill>
                  <a:srgbClr val="C00000"/>
                </a:solidFill>
              </a:rPr>
              <a:t>GeV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5373216"/>
            <a:ext cx="13460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BE02A3"/>
                </a:solidFill>
              </a:rPr>
              <a:t>FERMI/LAT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3212976"/>
            <a:ext cx="1294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</a:rPr>
              <a:t>INTEGRAL</a:t>
            </a:r>
            <a:r>
              <a:rPr lang="en-US" altLang="zh-CN" b="1" dirty="0" smtClean="0">
                <a:solidFill>
                  <a:srgbClr val="C00000"/>
                </a:solidFill>
              </a:rPr>
              <a:t>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779912" y="2564904"/>
            <a:ext cx="2880320" cy="3528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796136" y="1988840"/>
            <a:ext cx="864096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2483768" y="4221088"/>
            <a:ext cx="1368152" cy="93610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55776" y="5013176"/>
            <a:ext cx="1221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C000"/>
                </a:solidFill>
              </a:rPr>
              <a:t>HXMT/HE</a:t>
            </a:r>
            <a:endParaRPr lang="zh-CN" altLang="en-US" sz="20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134076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Window of gamma-ray line detection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7221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32656"/>
            <a:ext cx="8676456" cy="2592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CN" dirty="0" err="1" smtClean="0">
                <a:solidFill>
                  <a:srgbClr val="C00000"/>
                </a:solidFill>
                <a:ea typeface="宋体" pitchFamily="2" charset="-122"/>
              </a:rPr>
              <a:t>NExt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-generation Compton Telescope (NECT)</a:t>
            </a:r>
          </a:p>
          <a:p>
            <a:pPr lvl="2"/>
            <a:r>
              <a:rPr lang="en-US" altLang="zh-CN" sz="2600" dirty="0" smtClean="0">
                <a:solidFill>
                  <a:srgbClr val="0070C0"/>
                </a:solidFill>
                <a:ea typeface="宋体" pitchFamily="2" charset="-122"/>
              </a:rPr>
              <a:t>Energy bands:</a:t>
            </a:r>
            <a:r>
              <a:rPr lang="zh-CN" altLang="en-US" sz="2600" dirty="0" smtClean="0">
                <a:solidFill>
                  <a:srgbClr val="0070C0"/>
                </a:solidFill>
                <a:ea typeface="宋体" pitchFamily="2" charset="-122"/>
              </a:rPr>
              <a:t> </a:t>
            </a:r>
            <a:r>
              <a:rPr lang="en-US" altLang="zh-CN" sz="2600" dirty="0" smtClean="0">
                <a:solidFill>
                  <a:srgbClr val="0070C0"/>
                </a:solidFill>
                <a:ea typeface="宋体" pitchFamily="2" charset="-122"/>
              </a:rPr>
              <a:t>200 </a:t>
            </a:r>
            <a:r>
              <a:rPr lang="en-US" altLang="zh-CN" sz="2600" dirty="0" err="1" smtClean="0">
                <a:solidFill>
                  <a:srgbClr val="0070C0"/>
                </a:solidFill>
                <a:ea typeface="宋体" pitchFamily="2" charset="-122"/>
              </a:rPr>
              <a:t>keV</a:t>
            </a:r>
            <a:r>
              <a:rPr lang="en-US" altLang="zh-CN" sz="2600" dirty="0" smtClean="0">
                <a:solidFill>
                  <a:srgbClr val="0070C0"/>
                </a:solidFill>
                <a:ea typeface="宋体" pitchFamily="2" charset="-122"/>
              </a:rPr>
              <a:t> – 50 </a:t>
            </a:r>
            <a:r>
              <a:rPr lang="en-US" altLang="zh-CN" sz="2600" dirty="0" err="1" smtClean="0">
                <a:solidFill>
                  <a:srgbClr val="0070C0"/>
                </a:solidFill>
                <a:ea typeface="宋体" pitchFamily="2" charset="-122"/>
              </a:rPr>
              <a:t>MeV</a:t>
            </a:r>
            <a:r>
              <a:rPr lang="en-US" altLang="zh-CN" sz="2600" dirty="0" smtClean="0">
                <a:solidFill>
                  <a:srgbClr val="0070C0"/>
                </a:solidFill>
                <a:ea typeface="宋体" pitchFamily="2" charset="-122"/>
              </a:rPr>
              <a:t>/100 </a:t>
            </a:r>
            <a:r>
              <a:rPr lang="en-US" altLang="zh-CN" sz="2600" dirty="0" err="1" smtClean="0">
                <a:solidFill>
                  <a:srgbClr val="0070C0"/>
                </a:solidFill>
                <a:ea typeface="宋体" pitchFamily="2" charset="-122"/>
              </a:rPr>
              <a:t>MeV</a:t>
            </a:r>
            <a:endParaRPr lang="en-US" altLang="zh-CN" sz="2600" dirty="0" smtClean="0">
              <a:solidFill>
                <a:srgbClr val="0070C0"/>
              </a:solidFill>
              <a:ea typeface="宋体" pitchFamily="2" charset="-122"/>
            </a:endParaRPr>
          </a:p>
          <a:p>
            <a:pPr lvl="2"/>
            <a:r>
              <a:rPr lang="en-US" altLang="zh-CN" sz="2600" dirty="0" smtClean="0">
                <a:solidFill>
                  <a:srgbClr val="0070C0"/>
                </a:solidFill>
                <a:ea typeface="宋体" pitchFamily="2" charset="-122"/>
              </a:rPr>
              <a:t>Wide FOV</a:t>
            </a:r>
          </a:p>
          <a:p>
            <a:pPr lvl="2"/>
            <a:r>
              <a:rPr lang="en-US" altLang="zh-CN" sz="2600" dirty="0" smtClean="0">
                <a:solidFill>
                  <a:srgbClr val="0070C0"/>
                </a:solidFill>
                <a:ea typeface="宋体" pitchFamily="2" charset="-122"/>
              </a:rPr>
              <a:t>Spectral resolution: 2 keV@1MeV</a:t>
            </a:r>
          </a:p>
          <a:p>
            <a:pPr lvl="2"/>
            <a:r>
              <a:rPr lang="en-US" altLang="zh-CN" sz="2600" dirty="0" smtClean="0">
                <a:solidFill>
                  <a:srgbClr val="0070C0"/>
                </a:solidFill>
                <a:ea typeface="宋体" pitchFamily="2" charset="-122"/>
              </a:rPr>
              <a:t>Sensitivity </a:t>
            </a:r>
            <a:r>
              <a:rPr lang="zh-CN" altLang="en-US" sz="2600" dirty="0" smtClean="0">
                <a:solidFill>
                  <a:srgbClr val="0070C0"/>
                </a:solidFill>
                <a:ea typeface="宋体" pitchFamily="2" charset="-122"/>
              </a:rPr>
              <a:t> </a:t>
            </a:r>
            <a:r>
              <a:rPr lang="en-US" altLang="zh-CN" sz="2600" dirty="0" smtClean="0">
                <a:solidFill>
                  <a:srgbClr val="0070C0"/>
                </a:solidFill>
                <a:ea typeface="宋体" pitchFamily="2" charset="-122"/>
              </a:rPr>
              <a:t>~10</a:t>
            </a:r>
            <a:r>
              <a:rPr lang="en-US" altLang="zh-CN" sz="2600" baseline="30000" dirty="0" smtClean="0">
                <a:solidFill>
                  <a:srgbClr val="0070C0"/>
                </a:solidFill>
                <a:ea typeface="宋体" pitchFamily="2" charset="-122"/>
              </a:rPr>
              <a:t>-6</a:t>
            </a:r>
            <a:r>
              <a:rPr lang="en-US" altLang="zh-CN" sz="2600" dirty="0" smtClean="0">
                <a:solidFill>
                  <a:srgbClr val="0070C0"/>
                </a:solidFill>
                <a:ea typeface="宋体" pitchFamily="2" charset="-122"/>
              </a:rPr>
              <a:t>-10</a:t>
            </a:r>
            <a:r>
              <a:rPr lang="en-US" altLang="zh-CN" sz="2600" baseline="30000" dirty="0" smtClean="0">
                <a:solidFill>
                  <a:srgbClr val="0070C0"/>
                </a:solidFill>
                <a:ea typeface="宋体" pitchFamily="2" charset="-122"/>
              </a:rPr>
              <a:t>-7</a:t>
            </a:r>
            <a:r>
              <a:rPr lang="en-US" altLang="zh-CN" sz="2600" dirty="0" smtClean="0">
                <a:solidFill>
                  <a:srgbClr val="0070C0"/>
                </a:solidFill>
                <a:ea typeface="宋体" pitchFamily="2" charset="-122"/>
              </a:rPr>
              <a:t>ph cm</a:t>
            </a:r>
            <a:r>
              <a:rPr lang="en-US" altLang="zh-CN" sz="2600" baseline="30000" dirty="0" smtClean="0">
                <a:solidFill>
                  <a:srgbClr val="0070C0"/>
                </a:solidFill>
                <a:ea typeface="宋体" pitchFamily="2" charset="-122"/>
              </a:rPr>
              <a:t>-2</a:t>
            </a:r>
            <a:r>
              <a:rPr lang="en-US" altLang="zh-CN" sz="2600" dirty="0" smtClean="0">
                <a:solidFill>
                  <a:srgbClr val="0070C0"/>
                </a:solidFill>
                <a:ea typeface="宋体" pitchFamily="2" charset="-122"/>
              </a:rPr>
              <a:t> s</a:t>
            </a:r>
            <a:r>
              <a:rPr lang="en-US" altLang="zh-CN" sz="2600" baseline="30000" dirty="0" smtClean="0">
                <a:solidFill>
                  <a:srgbClr val="0070C0"/>
                </a:solidFill>
                <a:ea typeface="宋体" pitchFamily="2" charset="-122"/>
              </a:rPr>
              <a:t>-1</a:t>
            </a:r>
          </a:p>
          <a:p>
            <a:pPr lvl="2"/>
            <a:r>
              <a:rPr lang="en-US" altLang="zh-CN" sz="2600" dirty="0" smtClean="0">
                <a:solidFill>
                  <a:srgbClr val="0070C0"/>
                </a:solidFill>
                <a:ea typeface="宋体" pitchFamily="2" charset="-122"/>
              </a:rPr>
              <a:t>Detector area:</a:t>
            </a:r>
            <a:r>
              <a:rPr lang="zh-CN" altLang="en-US" sz="2600" dirty="0" smtClean="0">
                <a:solidFill>
                  <a:srgbClr val="0070C0"/>
                </a:solidFill>
                <a:ea typeface="宋体" pitchFamily="2" charset="-122"/>
              </a:rPr>
              <a:t> </a:t>
            </a:r>
            <a:r>
              <a:rPr lang="en-US" altLang="zh-CN" sz="2600" dirty="0" smtClean="0">
                <a:solidFill>
                  <a:srgbClr val="0070C0"/>
                </a:solidFill>
                <a:ea typeface="宋体" pitchFamily="2" charset="-122"/>
              </a:rPr>
              <a:t>&gt;10</a:t>
            </a:r>
            <a:r>
              <a:rPr lang="en-US" altLang="zh-CN" sz="2600" baseline="30000" dirty="0" smtClean="0">
                <a:solidFill>
                  <a:srgbClr val="0070C0"/>
                </a:solidFill>
                <a:ea typeface="宋体" pitchFamily="2" charset="-122"/>
              </a:rPr>
              <a:t>4</a:t>
            </a:r>
            <a:r>
              <a:rPr lang="zh-CN" altLang="en-US" sz="2600" dirty="0" smtClean="0">
                <a:solidFill>
                  <a:srgbClr val="0070C0"/>
                </a:solidFill>
                <a:ea typeface="宋体" pitchFamily="2" charset="-122"/>
              </a:rPr>
              <a:t> </a:t>
            </a:r>
            <a:r>
              <a:rPr lang="en-US" altLang="zh-CN" sz="2600" dirty="0" smtClean="0">
                <a:solidFill>
                  <a:srgbClr val="0070C0"/>
                </a:solidFill>
                <a:ea typeface="宋体" pitchFamily="2" charset="-122"/>
              </a:rPr>
              <a:t>cm</a:t>
            </a:r>
            <a:r>
              <a:rPr lang="en-US" altLang="zh-CN" sz="2600" baseline="30000" dirty="0" smtClean="0">
                <a:solidFill>
                  <a:srgbClr val="0070C0"/>
                </a:solidFill>
                <a:ea typeface="宋体" pitchFamily="2" charset="-122"/>
              </a:rPr>
              <a:t>2</a:t>
            </a:r>
          </a:p>
        </p:txBody>
      </p:sp>
      <p:pic>
        <p:nvPicPr>
          <p:cNvPr id="6" name="图片 5" descr="Z:\exchange\PCCS_ComptonPrinciple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996952"/>
            <a:ext cx="3574568" cy="26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图片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2778" t="7407" r="-1" b="53705"/>
          <a:stretch/>
        </p:blipFill>
        <p:spPr bwMode="auto">
          <a:xfrm>
            <a:off x="3995936" y="3356992"/>
            <a:ext cx="4710223" cy="18840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48264" y="2924944"/>
            <a:ext cx="191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Si detectors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6588224" y="3429000"/>
            <a:ext cx="936104" cy="7920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7984" y="5589240"/>
            <a:ext cx="2153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Ge</a:t>
            </a:r>
            <a:r>
              <a:rPr lang="en-US" altLang="zh-CN" sz="24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 detectors</a:t>
            </a:r>
            <a:endParaRPr lang="zh-CN" altLang="en-US" sz="2400" b="1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5796136" y="4509120"/>
            <a:ext cx="504056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50108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5750" y="1285875"/>
            <a:ext cx="8572500" cy="5357813"/>
            <a:chOff x="432" y="828"/>
            <a:chExt cx="4944" cy="3252"/>
          </a:xfrm>
        </p:grpSpPr>
        <p:pic>
          <p:nvPicPr>
            <p:cNvPr id="45061" name="Picture 4" descr="act_sens_rev_tr5"/>
            <p:cNvPicPr>
              <a:picLocks noChangeAspect="1" noChangeArrowheads="1"/>
            </p:cNvPicPr>
            <p:nvPr/>
          </p:nvPicPr>
          <p:blipFill>
            <a:blip r:embed="rId3" cstate="print"/>
            <a:srcRect l="2127"/>
            <a:stretch>
              <a:fillRect/>
            </a:stretch>
          </p:blipFill>
          <p:spPr bwMode="auto">
            <a:xfrm>
              <a:off x="432" y="828"/>
              <a:ext cx="4944" cy="3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960" y="3264"/>
              <a:ext cx="2544" cy="0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9632" y="476672"/>
            <a:ext cx="60908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rgbClr val="C00000"/>
                </a:solidFill>
                <a:ea typeface="华文新魏" pitchFamily="2" charset="-122"/>
              </a:rPr>
              <a:t>Goals of gamma-ray line astronomy</a:t>
            </a:r>
            <a:endParaRPr lang="zh-CN" altLang="en-US" sz="3200" dirty="0">
              <a:solidFill>
                <a:srgbClr val="C00000"/>
              </a:solidFill>
              <a:ea typeface="华文新魏" pitchFamily="2" charset="-122"/>
            </a:endParaRPr>
          </a:p>
        </p:txBody>
      </p:sp>
    </p:spTree>
  </p:cSld>
  <p:clrMapOvr>
    <a:masterClrMapping/>
  </p:clrMapOvr>
  <p:transition advTm="75863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aseline="30000" dirty="0" smtClean="0">
                <a:solidFill>
                  <a:srgbClr val="0070C0"/>
                </a:solidFill>
              </a:rPr>
              <a:t>56</a:t>
            </a:r>
            <a:r>
              <a:rPr lang="en-US" altLang="zh-CN" dirty="0" smtClean="0">
                <a:solidFill>
                  <a:srgbClr val="0070C0"/>
                </a:solidFill>
              </a:rPr>
              <a:t>Co detection in SN </a:t>
            </a:r>
            <a:r>
              <a:rPr lang="en-US" altLang="zh-CN" dirty="0" err="1" smtClean="0">
                <a:solidFill>
                  <a:srgbClr val="0070C0"/>
                </a:solidFill>
              </a:rPr>
              <a:t>Ia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938171" cy="453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3356992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3645024"/>
            <a:ext cx="2071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new observations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Other science objects for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MeV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gamma-ray detector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75252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Gamma-ray point sources</a:t>
            </a:r>
            <a:r>
              <a:rPr lang="zh-CN" altLang="en-US" dirty="0" smtClean="0"/>
              <a:t>：</a:t>
            </a:r>
            <a:r>
              <a:rPr lang="en-US" altLang="zh-CN" dirty="0" smtClean="0">
                <a:solidFill>
                  <a:srgbClr val="0070C0"/>
                </a:solidFill>
              </a:rPr>
              <a:t>&lt;100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(now) </a:t>
            </a:r>
            <a:r>
              <a:rPr lang="en-US" altLang="zh-CN" dirty="0" smtClean="0">
                <a:solidFill>
                  <a:srgbClr val="0070C0"/>
                </a:solidFill>
                <a:sym typeface="Wingdings" pitchFamily="2" charset="2"/>
              </a:rPr>
              <a:t> &gt;1000 (future)</a:t>
            </a:r>
          </a:p>
          <a:p>
            <a:r>
              <a:rPr lang="en-US" altLang="zh-CN" dirty="0" smtClean="0">
                <a:sym typeface="Wingdings" pitchFamily="2" charset="2"/>
              </a:rPr>
              <a:t>SNR–</a:t>
            </a:r>
            <a:r>
              <a:rPr lang="zh-CN" altLang="en-US" dirty="0" smtClean="0">
                <a:sym typeface="Wingdings" pitchFamily="2" charset="2"/>
              </a:rPr>
              <a:t> </a:t>
            </a:r>
            <a:r>
              <a:rPr lang="en-US" altLang="zh-CN" dirty="0" smtClean="0">
                <a:sym typeface="Wingdings" pitchFamily="2" charset="2"/>
              </a:rPr>
              <a:t>constrain </a:t>
            </a:r>
            <a:r>
              <a:rPr lang="en-US" altLang="zh-CN" dirty="0" err="1" smtClean="0">
                <a:sym typeface="Wingdings" pitchFamily="2" charset="2"/>
              </a:rPr>
              <a:t>hadronic</a:t>
            </a:r>
            <a:r>
              <a:rPr lang="en-US" altLang="zh-CN" dirty="0" smtClean="0">
                <a:sym typeface="Wingdings" pitchFamily="2" charset="2"/>
              </a:rPr>
              <a:t> acceleration (low energy cutoff - </a:t>
            </a:r>
            <a:r>
              <a:rPr lang="el-GR" altLang="zh-CN" dirty="0" smtClean="0">
                <a:sym typeface="Wingdings" pitchFamily="2" charset="2"/>
              </a:rPr>
              <a:t>π</a:t>
            </a:r>
            <a:r>
              <a:rPr lang="en-US" altLang="zh-CN" baseline="30000" dirty="0" smtClean="0">
                <a:sym typeface="Wingdings" pitchFamily="2" charset="2"/>
              </a:rPr>
              <a:t>0</a:t>
            </a:r>
            <a:r>
              <a:rPr lang="en-US" altLang="zh-CN" dirty="0" smtClean="0">
                <a:sym typeface="Wingdings" pitchFamily="2" charset="2"/>
              </a:rPr>
              <a:t> decay)-</a:t>
            </a:r>
            <a:r>
              <a:rPr lang="zh-CN" altLang="en-US" dirty="0" smtClean="0">
                <a:sym typeface="Wingdings" pitchFamily="2" charset="2"/>
              </a:rPr>
              <a:t> </a:t>
            </a:r>
            <a:r>
              <a:rPr lang="en-US" altLang="zh-CN" dirty="0" smtClean="0">
                <a:sym typeface="Wingdings" pitchFamily="2" charset="2"/>
              </a:rPr>
              <a:t>origin of cosmic rays</a:t>
            </a:r>
          </a:p>
          <a:p>
            <a:r>
              <a:rPr lang="en-US" altLang="zh-CN" dirty="0" err="1" smtClean="0"/>
              <a:t>MeV</a:t>
            </a:r>
            <a:r>
              <a:rPr lang="zh-CN" altLang="en-US" dirty="0" smtClean="0"/>
              <a:t> </a:t>
            </a:r>
            <a:r>
              <a:rPr lang="en-US" altLang="zh-CN" dirty="0" smtClean="0"/>
              <a:t>bright gamma-ray pulsars – a new type of gamma-ray pulsars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r>
              <a:rPr lang="en-US" altLang="zh-CN" dirty="0" smtClean="0"/>
              <a:t>Galactic center, nearby galaxies: dark matter, matter/anti-matter annihilations</a:t>
            </a:r>
          </a:p>
          <a:p>
            <a:r>
              <a:rPr lang="en-US" altLang="zh-CN" dirty="0" err="1" smtClean="0"/>
              <a:t>Magnetars</a:t>
            </a:r>
            <a:r>
              <a:rPr lang="en-US" altLang="zh-CN" dirty="0" smtClean="0"/>
              <a:t> – bursts, high energy cutoff </a:t>
            </a:r>
          </a:p>
          <a:p>
            <a:r>
              <a:rPr lang="en-US" altLang="zh-CN" dirty="0" smtClean="0"/>
              <a:t>Non-thermal emission of X-ray binaries at </a:t>
            </a:r>
            <a:r>
              <a:rPr lang="en-US" altLang="zh-CN" dirty="0" err="1" smtClean="0"/>
              <a:t>MeV</a:t>
            </a:r>
            <a:r>
              <a:rPr lang="en-US" altLang="zh-CN" dirty="0" smtClean="0"/>
              <a:t> bands, </a:t>
            </a:r>
            <a:r>
              <a:rPr lang="en-US" altLang="zh-CN" dirty="0" err="1" smtClean="0"/>
              <a:t>e</a:t>
            </a:r>
            <a:r>
              <a:rPr lang="en-US" altLang="zh-CN" baseline="30000" dirty="0" err="1" smtClean="0"/>
              <a:t>+</a:t>
            </a:r>
            <a:r>
              <a:rPr lang="en-US" altLang="zh-CN" dirty="0" err="1" smtClean="0"/>
              <a:t>e</a:t>
            </a:r>
            <a:r>
              <a:rPr lang="en-US" altLang="zh-CN" baseline="30000" dirty="0" smtClean="0"/>
              <a:t>-</a:t>
            </a:r>
            <a:r>
              <a:rPr lang="en-US" altLang="zh-CN" dirty="0" smtClean="0"/>
              <a:t> annihilation line at 511 </a:t>
            </a:r>
            <a:r>
              <a:rPr lang="en-US" altLang="zh-CN" dirty="0" err="1" smtClean="0"/>
              <a:t>keV</a:t>
            </a:r>
            <a:endParaRPr lang="en-US" altLang="zh-CN" dirty="0" smtClean="0"/>
          </a:p>
          <a:p>
            <a:r>
              <a:rPr lang="en-US" altLang="zh-CN" dirty="0" smtClean="0"/>
              <a:t>Distant AGN/</a:t>
            </a:r>
            <a:r>
              <a:rPr lang="en-US" altLang="zh-CN" dirty="0" err="1" smtClean="0"/>
              <a:t>Blazars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origin of extra-galactic gamma-ray background</a:t>
            </a:r>
          </a:p>
          <a:p>
            <a:r>
              <a:rPr lang="en-US" altLang="zh-CN" dirty="0" smtClean="0"/>
              <a:t>GRBs – spectra, GW/FRB counterparts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ransition advTm="61183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3096344"/>
          </a:xfrm>
        </p:spPr>
        <p:txBody>
          <a:bodyPr>
            <a:normAutofit/>
          </a:bodyPr>
          <a:lstStyle/>
          <a:p>
            <a:r>
              <a:rPr lang="en-US" altLang="zh-CN" sz="4900" dirty="0" smtClean="0">
                <a:solidFill>
                  <a:srgbClr val="FF0000"/>
                </a:solidFill>
              </a:rPr>
              <a:t>Thank you for the attention!</a:t>
            </a:r>
            <a:br>
              <a:rPr lang="en-US" altLang="zh-CN" sz="4900" dirty="0" smtClean="0">
                <a:solidFill>
                  <a:srgbClr val="FF0000"/>
                </a:solidFill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700" dirty="0" smtClean="0">
                <a:solidFill>
                  <a:srgbClr val="002060"/>
                </a:solidFill>
              </a:rPr>
              <a:t>More questions:</a:t>
            </a:r>
            <a:br>
              <a:rPr lang="en-US" altLang="zh-CN" sz="2700" dirty="0" smtClean="0">
                <a:solidFill>
                  <a:srgbClr val="002060"/>
                </a:solidFill>
              </a:rPr>
            </a:br>
            <a:r>
              <a:rPr lang="en-US" altLang="zh-CN" sz="2700" dirty="0" smtClean="0">
                <a:solidFill>
                  <a:srgbClr val="002060"/>
                </a:solidFill>
              </a:rPr>
              <a:t>wangwei@bao.ac.cn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357313"/>
            <a:ext cx="8572500" cy="357187"/>
            <a:chOff x="192" y="912"/>
            <a:chExt cx="5760" cy="240"/>
          </a:xfrm>
        </p:grpSpPr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1392" y="912"/>
              <a:ext cx="3408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No Hydrogen</a:t>
              </a:r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4848" y="912"/>
              <a:ext cx="1104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Hydrogen</a:t>
              </a:r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192" y="912"/>
              <a:ext cx="1152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defTabSz="857250"/>
              <a:r>
                <a:rPr lang="en-US" sz="190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Spectrum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5750" y="1357313"/>
            <a:ext cx="8572500" cy="785812"/>
            <a:chOff x="192" y="912"/>
            <a:chExt cx="5760" cy="528"/>
          </a:xfrm>
        </p:grpSpPr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544" y="1200"/>
              <a:ext cx="2256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No Silicon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1392" y="1200"/>
              <a:ext cx="1104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Silicon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1392" y="912"/>
              <a:ext cx="3408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No Hydrogen</a:t>
              </a:r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4848" y="912"/>
              <a:ext cx="1104" cy="52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Hydrogen</a:t>
              </a:r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192" y="912"/>
              <a:ext cx="1152" cy="52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defTabSz="857250"/>
              <a:r>
                <a:rPr lang="en-US" sz="190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Spectrum</a:t>
              </a:r>
            </a:p>
          </p:txBody>
        </p:sp>
      </p:grpSp>
      <p:sp>
        <p:nvSpPr>
          <p:cNvPr id="37900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46355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Supernova types - observations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85750" y="857250"/>
            <a:ext cx="8572500" cy="428625"/>
            <a:chOff x="192" y="576"/>
            <a:chExt cx="5760" cy="288"/>
          </a:xfrm>
        </p:grpSpPr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192" y="576"/>
              <a:ext cx="1152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85725" tIns="42863" rIns="85725" bIns="42863" anchor="ctr"/>
            <a:lstStyle/>
            <a:p>
              <a:pPr defTabSz="857250"/>
              <a:r>
                <a:rPr lang="en-US" sz="1900" dirty="0">
                  <a:solidFill>
                    <a:srgbClr val="4D4D4D"/>
                  </a:solidFill>
                  <a:latin typeface="Trebuchet MS" pitchFamily="34" charset="0"/>
                </a:rPr>
                <a:t>Spectral Type</a:t>
              </a:r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2544" y="576"/>
              <a:ext cx="1104" cy="288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Ib</a:t>
              </a:r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3696" y="576"/>
              <a:ext cx="1104" cy="288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Ic</a:t>
              </a:r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4848" y="576"/>
              <a:ext cx="1104" cy="288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II</a:t>
              </a:r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1392" y="576"/>
              <a:ext cx="1104" cy="288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Ia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85750" y="1357313"/>
            <a:ext cx="8572500" cy="1214437"/>
            <a:chOff x="192" y="912"/>
            <a:chExt cx="5760" cy="816"/>
          </a:xfrm>
        </p:grpSpPr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3696" y="1488"/>
              <a:ext cx="1104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No Helium</a:t>
              </a:r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2544" y="1488"/>
              <a:ext cx="1104" cy="24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Helium</a:t>
              </a:r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2544" y="1200"/>
              <a:ext cx="2256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No Silicon</a:t>
              </a:r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1392" y="1200"/>
              <a:ext cx="1104" cy="52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Silicon</a:t>
              </a:r>
            </a:p>
          </p:txBody>
        </p:sp>
        <p:sp>
          <p:nvSpPr>
            <p:cNvPr id="37912" name="Rectangle 24"/>
            <p:cNvSpPr>
              <a:spLocks noChangeArrowheads="1"/>
            </p:cNvSpPr>
            <p:nvPr/>
          </p:nvSpPr>
          <p:spPr bwMode="auto">
            <a:xfrm>
              <a:off x="1392" y="912"/>
              <a:ext cx="3408" cy="24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No Hydrogen</a:t>
              </a:r>
            </a:p>
          </p:txBody>
        </p:sp>
        <p:sp>
          <p:nvSpPr>
            <p:cNvPr id="37913" name="Rectangle 25"/>
            <p:cNvSpPr>
              <a:spLocks noChangeArrowheads="1"/>
            </p:cNvSpPr>
            <p:nvPr/>
          </p:nvSpPr>
          <p:spPr bwMode="auto">
            <a:xfrm>
              <a:off x="4848" y="912"/>
              <a:ext cx="1104" cy="81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Hydrogen</a:t>
              </a:r>
            </a:p>
          </p:txBody>
        </p:sp>
        <p:sp>
          <p:nvSpPr>
            <p:cNvPr id="37914" name="Rectangle 26"/>
            <p:cNvSpPr>
              <a:spLocks noChangeArrowheads="1"/>
            </p:cNvSpPr>
            <p:nvPr/>
          </p:nvSpPr>
          <p:spPr bwMode="auto">
            <a:xfrm>
              <a:off x="192" y="912"/>
              <a:ext cx="1152" cy="81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defTabSz="857250"/>
              <a:r>
                <a:rPr lang="en-US" sz="1900" dirty="0">
                  <a:solidFill>
                    <a:srgbClr val="008000"/>
                  </a:solidFill>
                  <a:latin typeface="Trebuchet MS" pitchFamily="34" charset="0"/>
                </a:rPr>
                <a:t>Spectrum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85750" y="2643188"/>
            <a:ext cx="8572500" cy="1000125"/>
            <a:chOff x="192" y="1776"/>
            <a:chExt cx="5760" cy="672"/>
          </a:xfrm>
        </p:grpSpPr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192" y="1776"/>
              <a:ext cx="1152" cy="67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defTabSz="857250"/>
              <a:r>
                <a:rPr lang="en-US" sz="1900" dirty="0">
                  <a:solidFill>
                    <a:srgbClr val="003399"/>
                  </a:solidFill>
                  <a:latin typeface="Trebuchet MS" pitchFamily="34" charset="0"/>
                </a:rPr>
                <a:t>Physical</a:t>
              </a:r>
            </a:p>
            <a:p>
              <a:pPr defTabSz="857250"/>
              <a:r>
                <a:rPr lang="en-US" sz="1900" dirty="0">
                  <a:solidFill>
                    <a:srgbClr val="003399"/>
                  </a:solidFill>
                  <a:latin typeface="Trebuchet MS" pitchFamily="34" charset="0"/>
                </a:rPr>
                <a:t>Mechanism</a:t>
              </a:r>
            </a:p>
          </p:txBody>
        </p:sp>
        <p:sp>
          <p:nvSpPr>
            <p:cNvPr id="37917" name="Rectangle 29"/>
            <p:cNvSpPr>
              <a:spLocks noChangeArrowheads="1"/>
            </p:cNvSpPr>
            <p:nvPr/>
          </p:nvSpPr>
          <p:spPr bwMode="auto">
            <a:xfrm>
              <a:off x="1392" y="1776"/>
              <a:ext cx="1104" cy="672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Nuclear</a:t>
              </a:r>
            </a:p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explosion of</a:t>
              </a:r>
            </a:p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white dwarfs</a:t>
              </a:r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>
              <a:off x="2544" y="1776"/>
              <a:ext cx="3408" cy="672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>
                <a:lnSpc>
                  <a:spcPct val="95000"/>
                </a:lnSpc>
              </a:pPr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Core collapse of evolved massive star</a:t>
              </a:r>
            </a:p>
            <a:p>
              <a:pPr algn="ctr" defTabSz="857250">
                <a:lnSpc>
                  <a:spcPct val="95000"/>
                </a:lnSpc>
              </a:pPr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(may have lost its hydrogen or even helium</a:t>
              </a:r>
            </a:p>
            <a:p>
              <a:pPr algn="ctr" defTabSz="857250">
                <a:lnSpc>
                  <a:spcPct val="95000"/>
                </a:lnSpc>
              </a:pPr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envelope during red-giant evolution)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85750" y="3714750"/>
            <a:ext cx="8572500" cy="428625"/>
            <a:chOff x="192" y="2496"/>
            <a:chExt cx="5760" cy="288"/>
          </a:xfrm>
        </p:grpSpPr>
        <p:sp>
          <p:nvSpPr>
            <p:cNvPr id="37920" name="Rectangle 32"/>
            <p:cNvSpPr>
              <a:spLocks noChangeArrowheads="1"/>
            </p:cNvSpPr>
            <p:nvPr/>
          </p:nvSpPr>
          <p:spPr bwMode="auto">
            <a:xfrm>
              <a:off x="192" y="2496"/>
              <a:ext cx="1152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defTabSz="857250"/>
              <a:r>
                <a:rPr lang="en-US" sz="1900" dirty="0">
                  <a:solidFill>
                    <a:srgbClr val="008000"/>
                  </a:solidFill>
                  <a:latin typeface="Trebuchet MS" pitchFamily="34" charset="0"/>
                </a:rPr>
                <a:t>Light Curve</a:t>
              </a:r>
            </a:p>
          </p:txBody>
        </p:sp>
        <p:sp>
          <p:nvSpPr>
            <p:cNvPr id="37921" name="Rectangle 33"/>
            <p:cNvSpPr>
              <a:spLocks noChangeArrowheads="1"/>
            </p:cNvSpPr>
            <p:nvPr/>
          </p:nvSpPr>
          <p:spPr bwMode="auto">
            <a:xfrm>
              <a:off x="1392" y="2496"/>
              <a:ext cx="1104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Reproducible</a:t>
              </a:r>
            </a:p>
          </p:txBody>
        </p:sp>
        <p:sp>
          <p:nvSpPr>
            <p:cNvPr id="37922" name="Rectangle 34"/>
            <p:cNvSpPr>
              <a:spLocks noChangeArrowheads="1"/>
            </p:cNvSpPr>
            <p:nvPr/>
          </p:nvSpPr>
          <p:spPr bwMode="auto">
            <a:xfrm>
              <a:off x="2544" y="2496"/>
              <a:ext cx="3408" cy="2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Large variations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85750" y="4714875"/>
            <a:ext cx="8572500" cy="714375"/>
            <a:chOff x="192" y="3168"/>
            <a:chExt cx="5760" cy="480"/>
          </a:xfrm>
        </p:grpSpPr>
        <p:sp>
          <p:nvSpPr>
            <p:cNvPr id="37924" name="Rectangle 36"/>
            <p:cNvSpPr>
              <a:spLocks noChangeArrowheads="1"/>
            </p:cNvSpPr>
            <p:nvPr/>
          </p:nvSpPr>
          <p:spPr bwMode="auto">
            <a:xfrm>
              <a:off x="192" y="3168"/>
              <a:ext cx="1152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defTabSz="857250"/>
              <a:r>
                <a:rPr lang="en-US" sz="1900" dirty="0">
                  <a:solidFill>
                    <a:srgbClr val="008000"/>
                  </a:solidFill>
                  <a:latin typeface="Trebuchet MS" pitchFamily="34" charset="0"/>
                </a:rPr>
                <a:t>Compact</a:t>
              </a:r>
            </a:p>
            <a:p>
              <a:pPr defTabSz="857250"/>
              <a:r>
                <a:rPr lang="en-US" sz="1900" dirty="0">
                  <a:solidFill>
                    <a:srgbClr val="008000"/>
                  </a:solidFill>
                  <a:latin typeface="Trebuchet MS" pitchFamily="34" charset="0"/>
                </a:rPr>
                <a:t>Remnant</a:t>
              </a:r>
            </a:p>
          </p:txBody>
        </p:sp>
        <p:sp>
          <p:nvSpPr>
            <p:cNvPr id="37925" name="Rectangle 37"/>
            <p:cNvSpPr>
              <a:spLocks noChangeArrowheads="1"/>
            </p:cNvSpPr>
            <p:nvPr/>
          </p:nvSpPr>
          <p:spPr bwMode="auto">
            <a:xfrm>
              <a:off x="1392" y="3168"/>
              <a:ext cx="1104" cy="48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None</a:t>
              </a:r>
            </a:p>
          </p:txBody>
        </p:sp>
        <p:sp>
          <p:nvSpPr>
            <p:cNvPr id="37926" name="Rectangle 38"/>
            <p:cNvSpPr>
              <a:spLocks noChangeArrowheads="1"/>
            </p:cNvSpPr>
            <p:nvPr/>
          </p:nvSpPr>
          <p:spPr bwMode="auto">
            <a:xfrm>
              <a:off x="2544" y="3168"/>
              <a:ext cx="3408" cy="48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sym typeface="Symbol" pitchFamily="18" charset="2"/>
                </a:rPr>
                <a:t>Neutron star (typically appears as pulsar)</a:t>
              </a:r>
            </a:p>
            <a:p>
              <a:pPr algn="ctr" defTabSz="857250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sym typeface="Symbol" pitchFamily="18" charset="2"/>
                </a:rPr>
                <a:t>Sometimes black hole 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85750" y="5500688"/>
            <a:ext cx="8572500" cy="428625"/>
            <a:chOff x="192" y="3696"/>
            <a:chExt cx="5760" cy="288"/>
          </a:xfrm>
        </p:grpSpPr>
        <p:sp>
          <p:nvSpPr>
            <p:cNvPr id="37928" name="Rectangle 40"/>
            <p:cNvSpPr>
              <a:spLocks noChangeArrowheads="1"/>
            </p:cNvSpPr>
            <p:nvPr/>
          </p:nvSpPr>
          <p:spPr bwMode="auto">
            <a:xfrm>
              <a:off x="192" y="3696"/>
              <a:ext cx="1152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defTabSz="857250"/>
              <a:r>
                <a:rPr lang="en-US" sz="1900" dirty="0">
                  <a:solidFill>
                    <a:srgbClr val="003399"/>
                  </a:solidFill>
                  <a:latin typeface="Trebuchet MS" pitchFamily="34" charset="0"/>
                </a:rPr>
                <a:t>Rate / </a:t>
              </a:r>
              <a:r>
                <a:rPr lang="en-US" altLang="zh-CN" sz="1900" dirty="0" smtClean="0">
                  <a:solidFill>
                    <a:srgbClr val="003399"/>
                  </a:solidFill>
                  <a:latin typeface="Trebuchet MS" pitchFamily="34" charset="0"/>
                </a:rPr>
                <a:t>100yr</a:t>
              </a:r>
              <a:endParaRPr lang="en-US" sz="1900" dirty="0">
                <a:solidFill>
                  <a:srgbClr val="003399"/>
                </a:solidFill>
                <a:latin typeface="Trebuchet MS" pitchFamily="34" charset="0"/>
              </a:endParaRPr>
            </a:p>
          </p:txBody>
        </p:sp>
        <p:sp>
          <p:nvSpPr>
            <p:cNvPr id="37929" name="Rectangle 41"/>
            <p:cNvSpPr>
              <a:spLocks noChangeArrowheads="1"/>
            </p:cNvSpPr>
            <p:nvPr/>
          </p:nvSpPr>
          <p:spPr bwMode="auto">
            <a:xfrm>
              <a:off x="1392" y="3696"/>
              <a:ext cx="1104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0.5 </a:t>
              </a:r>
              <a:r>
                <a:rPr lang="en-US" sz="1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sym typeface="Symbol" pitchFamily="18" charset="2"/>
                </a:rPr>
                <a:t> </a:t>
              </a:r>
              <a:r>
                <a:rPr lang="en-US" sz="1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sym typeface="Symbol" pitchFamily="18" charset="2"/>
                </a:rPr>
                <a:t>0.3</a:t>
              </a:r>
              <a:endParaRPr 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sym typeface="Symbol" pitchFamily="18" charset="2"/>
              </a:endParaRPr>
            </a:p>
          </p:txBody>
        </p:sp>
        <p:sp>
          <p:nvSpPr>
            <p:cNvPr id="37930" name="Rectangle 42"/>
            <p:cNvSpPr>
              <a:spLocks noChangeArrowheads="1"/>
            </p:cNvSpPr>
            <p:nvPr/>
          </p:nvSpPr>
          <p:spPr bwMode="auto">
            <a:xfrm>
              <a:off x="4848" y="3696"/>
              <a:ext cx="1104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1.5 </a:t>
              </a:r>
              <a:r>
                <a:rPr lang="en-US" sz="1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sym typeface="Symbol" pitchFamily="18" charset="2"/>
                </a:rPr>
                <a:t> </a:t>
              </a:r>
              <a:r>
                <a:rPr lang="en-US" sz="1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sym typeface="Symbol" pitchFamily="18" charset="2"/>
                </a:rPr>
                <a:t>0.7</a:t>
              </a:r>
              <a:endParaRPr 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sym typeface="Symbol" pitchFamily="18" charset="2"/>
              </a:endParaRPr>
            </a:p>
          </p:txBody>
        </p:sp>
        <p:sp>
          <p:nvSpPr>
            <p:cNvPr id="37931" name="Rectangle 43"/>
            <p:cNvSpPr>
              <a:spLocks noChangeArrowheads="1"/>
            </p:cNvSpPr>
            <p:nvPr/>
          </p:nvSpPr>
          <p:spPr bwMode="auto">
            <a:xfrm>
              <a:off x="2544" y="3696"/>
              <a:ext cx="2256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0.3 </a:t>
              </a:r>
              <a:r>
                <a:rPr lang="en-US" sz="1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sym typeface="Symbol" pitchFamily="18" charset="2"/>
                </a:rPr>
                <a:t> </a:t>
              </a:r>
              <a:r>
                <a:rPr lang="en-US" sz="1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sym typeface="Symbol" pitchFamily="18" charset="2"/>
                </a:rPr>
                <a:t>0.15</a:t>
              </a:r>
              <a:endParaRPr 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sym typeface="Symbol" pitchFamily="18" charset="2"/>
              </a:endParaRP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285750" y="6000750"/>
            <a:ext cx="8572500" cy="428625"/>
            <a:chOff x="192" y="4032"/>
            <a:chExt cx="5760" cy="288"/>
          </a:xfrm>
        </p:grpSpPr>
        <p:sp>
          <p:nvSpPr>
            <p:cNvPr id="37933" name="Rectangle 45"/>
            <p:cNvSpPr>
              <a:spLocks noChangeArrowheads="1"/>
            </p:cNvSpPr>
            <p:nvPr/>
          </p:nvSpPr>
          <p:spPr bwMode="auto">
            <a:xfrm>
              <a:off x="192" y="4032"/>
              <a:ext cx="1152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defTabSz="857250"/>
              <a:r>
                <a:rPr lang="en-US" sz="1900" dirty="0">
                  <a:solidFill>
                    <a:srgbClr val="003399"/>
                  </a:solidFill>
                  <a:latin typeface="Trebuchet MS" pitchFamily="34" charset="0"/>
                </a:rPr>
                <a:t>Observed</a:t>
              </a:r>
            </a:p>
          </p:txBody>
        </p:sp>
        <p:sp>
          <p:nvSpPr>
            <p:cNvPr id="37934" name="Rectangle 46"/>
            <p:cNvSpPr>
              <a:spLocks noChangeArrowheads="1"/>
            </p:cNvSpPr>
            <p:nvPr/>
          </p:nvSpPr>
          <p:spPr bwMode="auto">
            <a:xfrm>
              <a:off x="1392" y="4032"/>
              <a:ext cx="4560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Total  </a:t>
              </a:r>
              <a:r>
                <a:rPr lang="en-US" sz="1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sym typeface="Symbol" pitchFamily="18" charset="2"/>
                </a:rPr>
                <a:t>&gt; 4</a:t>
              </a:r>
              <a:r>
                <a:rPr lang="en-US" sz="19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sym typeface="Symbol" pitchFamily="18" charset="2"/>
                </a:rPr>
                <a:t>000 </a:t>
              </a:r>
              <a:r>
                <a:rPr lang="en-US" sz="1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sym typeface="Symbol" pitchFamily="18" charset="2"/>
                </a:rPr>
                <a:t>as of today (nowadays 200/year)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285750" y="4214813"/>
            <a:ext cx="8572500" cy="428625"/>
            <a:chOff x="192" y="2832"/>
            <a:chExt cx="5760" cy="288"/>
          </a:xfrm>
        </p:grpSpPr>
        <p:sp>
          <p:nvSpPr>
            <p:cNvPr id="37936" name="Rectangle 48"/>
            <p:cNvSpPr>
              <a:spLocks noChangeArrowheads="1"/>
            </p:cNvSpPr>
            <p:nvPr/>
          </p:nvSpPr>
          <p:spPr bwMode="auto">
            <a:xfrm>
              <a:off x="192" y="2832"/>
              <a:ext cx="1152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defTabSz="857250"/>
              <a:r>
                <a:rPr lang="en-US" sz="1900" dirty="0">
                  <a:solidFill>
                    <a:srgbClr val="008000"/>
                  </a:solidFill>
                  <a:latin typeface="Trebuchet MS" pitchFamily="34" charset="0"/>
                </a:rPr>
                <a:t>Neutrinos</a:t>
              </a:r>
            </a:p>
          </p:txBody>
        </p:sp>
        <p:sp>
          <p:nvSpPr>
            <p:cNvPr id="37937" name="Rectangle 49"/>
            <p:cNvSpPr>
              <a:spLocks noChangeArrowheads="1"/>
            </p:cNvSpPr>
            <p:nvPr/>
          </p:nvSpPr>
          <p:spPr bwMode="auto">
            <a:xfrm>
              <a:off x="2544" y="2832"/>
              <a:ext cx="340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sym typeface="Symbol" pitchFamily="18" charset="2"/>
                </a:rPr>
                <a:t> </a:t>
              </a:r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100 </a:t>
              </a:r>
              <a:r>
                <a:rPr lang="en-US" sz="19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  <a:sym typeface="Symbol" pitchFamily="18" charset="2"/>
                </a:rPr>
                <a:t></a:t>
              </a:r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 Visible energy</a:t>
              </a:r>
            </a:p>
          </p:txBody>
        </p:sp>
        <p:sp>
          <p:nvSpPr>
            <p:cNvPr id="37938" name="Rectangle 50"/>
            <p:cNvSpPr>
              <a:spLocks noChangeArrowheads="1"/>
            </p:cNvSpPr>
            <p:nvPr/>
          </p:nvSpPr>
          <p:spPr bwMode="auto">
            <a:xfrm>
              <a:off x="1392" y="2832"/>
              <a:ext cx="1104" cy="28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85725" tIns="42863" rIns="85725" bIns="42863" anchor="ctr"/>
            <a:lstStyle/>
            <a:p>
              <a:pPr algn="ctr" defTabSz="857250"/>
              <a:r>
                <a:rPr lang="en-US" sz="1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Insignificant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Supernova progenitors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Type II, Type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Ib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/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Ic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：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  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core-collapse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explosion in the late phase of massive stars (&gt;10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M</a:t>
            </a:r>
            <a:r>
              <a:rPr lang="zh-CN" altLang="en-US" sz="2000" baseline="-25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⊙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)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    center: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neutron star/black hole/?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Type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Ia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-thermonuclear explosion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：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Single scenario: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）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standard: 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Chandrasekhar mass (1.4M</a:t>
            </a:r>
            <a:r>
              <a:rPr lang="zh-CN" altLang="en-US" sz="2000" baseline="-25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⊙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CO white dwarf 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）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super-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Chandrasekhar mass (1.6-2 M</a:t>
            </a:r>
            <a:r>
              <a:rPr lang="zh-CN" altLang="en-US" sz="2000" baseline="-25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⊙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) CO WD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；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）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sub-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Chandrasekhar mass (0.8-1.2M</a:t>
            </a:r>
            <a:r>
              <a:rPr lang="zh-CN" altLang="en-US" sz="2000" baseline="-25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⊙</a:t>
            </a:r>
            <a:r>
              <a:rPr lang="en-US" altLang="zh-CN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) CO WD</a:t>
            </a:r>
            <a:r>
              <a:rPr lang="zh-CN" altLang="en-US" sz="20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000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Double scenario: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000" noProof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noProof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noProof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2000" noProof="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double WD merger (CO WD+ CO WD/He WD)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88832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Most cosmos elements produced in SN explosion: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836712"/>
            <a:ext cx="65009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nuclear reaction chains - 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unclear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nuclear reaction cross section - 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unclear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explosion mechanism of </a:t>
            </a:r>
            <a:r>
              <a:rPr lang="en-US" altLang="zh-CN" sz="2400" dirty="0" err="1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SNe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- 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unclear</a:t>
            </a:r>
          </a:p>
          <a:p>
            <a:pPr>
              <a:buFont typeface="Arial" pitchFamily="34" charset="0"/>
              <a:buChar char="•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neutron star/black hole/nothing - 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unclear</a:t>
            </a:r>
            <a:endParaRPr lang="zh-CN" altLang="en-US" sz="24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8782"/>
            <a:ext cx="3491880" cy="282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 flipV="1">
            <a:off x="1907704" y="2996952"/>
            <a:ext cx="1872208" cy="12241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79912" y="2564904"/>
            <a:ext cx="419903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Unknown reaction chains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Proton capture: 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Al</a:t>
            </a:r>
          </a:p>
          <a:p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Neutron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capture: 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Fe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31640" y="4653136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>
            <a:stCxn id="12" idx="6"/>
            <a:endCxn id="17" idx="1"/>
          </p:cNvCxnSpPr>
          <p:nvPr/>
        </p:nvCxnSpPr>
        <p:spPr>
          <a:xfrm flipV="1">
            <a:off x="1907704" y="4492571"/>
            <a:ext cx="2016224" cy="44859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23928" y="4077072"/>
            <a:ext cx="3512500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Explosion mechanism?</a:t>
            </a:r>
          </a:p>
          <a:p>
            <a:r>
              <a:rPr lang="en-US" altLang="zh-CN" sz="2400" b="1" baseline="30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44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Ti,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56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Ni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箭头连接符 18"/>
          <p:cNvCxnSpPr>
            <a:endCxn id="21" idx="1"/>
          </p:cNvCxnSpPr>
          <p:nvPr/>
        </p:nvCxnSpPr>
        <p:spPr>
          <a:xfrm>
            <a:off x="1619672" y="4869160"/>
            <a:ext cx="2304256" cy="107286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23928" y="5157192"/>
            <a:ext cx="4464496" cy="15696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What left in the center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Some of them produce neutron stars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– observed pulsars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五角星 29"/>
          <p:cNvSpPr/>
          <p:nvPr/>
        </p:nvSpPr>
        <p:spPr>
          <a:xfrm>
            <a:off x="1547664" y="4869160"/>
            <a:ext cx="194320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29600" cy="7200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b="1" dirty="0" smtClean="0">
                <a:solidFill>
                  <a:srgbClr val="0070C0"/>
                </a:solidFill>
                <a:latin typeface="+mn-lt"/>
                <a:ea typeface="华文新魏" pitchFamily="2" charset="-122"/>
              </a:rPr>
              <a:t>Origin of radiation</a:t>
            </a:r>
            <a:endParaRPr lang="en-GB" altLang="zh-CN" sz="3600" b="1" dirty="0">
              <a:solidFill>
                <a:srgbClr val="0070C0"/>
              </a:solidFill>
              <a:latin typeface="+mn-lt"/>
              <a:ea typeface="华文新魏" pitchFamily="2" charset="-122"/>
            </a:endParaRPr>
          </a:p>
        </p:txBody>
      </p:sp>
      <p:pic>
        <p:nvPicPr>
          <p:cNvPr id="20483" name="Picture 1028" descr="D:\rod\science\astro\general_astrophysics\microwave-bgd_W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95425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029" descr="D:\rod\science\astro\galaxies\dustyspiral_M66.jpg"/>
          <p:cNvPicPr>
            <a:picLocks noChangeAspect="1" noChangeArrowheads="1"/>
          </p:cNvPicPr>
          <p:nvPr/>
        </p:nvPicPr>
        <p:blipFill>
          <a:blip r:embed="rId4" cstate="print"/>
          <a:srcRect t="5037" b="25183"/>
          <a:stretch>
            <a:fillRect/>
          </a:stretch>
        </p:blipFill>
        <p:spPr bwMode="auto">
          <a:xfrm>
            <a:off x="7010400" y="1495425"/>
            <a:ext cx="10668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30" descr="D:\rod\science\astro\galaxies\SMC_N81_SFR.jpg"/>
          <p:cNvPicPr>
            <a:picLocks noChangeAspect="1" noChangeArrowheads="1"/>
          </p:cNvPicPr>
          <p:nvPr/>
        </p:nvPicPr>
        <p:blipFill>
          <a:blip r:embed="rId5" cstate="print"/>
          <a:srcRect l="22961" t="25400" r="22961" b="25400"/>
          <a:stretch>
            <a:fillRect/>
          </a:stretch>
        </p:blipFill>
        <p:spPr bwMode="auto">
          <a:xfrm>
            <a:off x="5867400" y="1495425"/>
            <a:ext cx="10668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6781800" y="4572000"/>
            <a:ext cx="1981200" cy="925513"/>
            <a:chOff x="4354" y="2902"/>
            <a:chExt cx="1166" cy="535"/>
          </a:xfrm>
        </p:grpSpPr>
        <p:pic>
          <p:nvPicPr>
            <p:cNvPr id="20506" name="Picture 1032" descr="D:\rod\science\astro\lines\511\511_allsky_jkSep04_2.gif"/>
            <p:cNvPicPr>
              <a:picLocks noChangeAspect="1" noChangeArrowheads="1"/>
            </p:cNvPicPr>
            <p:nvPr/>
          </p:nvPicPr>
          <p:blipFill>
            <a:blip r:embed="rId6" cstate="print"/>
            <a:srcRect l="2850" t="11537" r="2850" b="11537"/>
            <a:stretch>
              <a:fillRect/>
            </a:stretch>
          </p:blipFill>
          <p:spPr bwMode="auto">
            <a:xfrm>
              <a:off x="4354" y="2928"/>
              <a:ext cx="1166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7" name="Text Box 1033"/>
            <p:cNvSpPr txBox="1">
              <a:spLocks noChangeArrowheads="1"/>
            </p:cNvSpPr>
            <p:nvPr/>
          </p:nvSpPr>
          <p:spPr bwMode="auto">
            <a:xfrm>
              <a:off x="4752" y="2902"/>
              <a:ext cx="65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1639" tIns="42452" rIns="81639" bIns="42452">
              <a:spAutoFit/>
            </a:bodyPr>
            <a:lstStyle/>
            <a:p>
              <a:pPr defTabSz="828675"/>
              <a:r>
                <a:rPr lang="en-US" altLang="zh-CN" sz="600">
                  <a:solidFill>
                    <a:schemeClr val="bg2"/>
                  </a:solidFill>
                  <a:latin typeface="Comic Sans MS" pitchFamily="66" charset="0"/>
                </a:rPr>
                <a:t>INTEGRAL / SPI  511 keV </a:t>
              </a:r>
              <a:br>
                <a:rPr lang="en-US" altLang="zh-CN" sz="600">
                  <a:solidFill>
                    <a:schemeClr val="bg2"/>
                  </a:solidFill>
                  <a:latin typeface="Comic Sans MS" pitchFamily="66" charset="0"/>
                </a:rPr>
              </a:br>
              <a:endParaRPr lang="en-GB" altLang="zh-CN" sz="600" i="1">
                <a:solidFill>
                  <a:schemeClr val="bg2"/>
                </a:solidFill>
                <a:latin typeface="Comic Sans MS" pitchFamily="66" charset="0"/>
              </a:endParaRPr>
            </a:p>
          </p:txBody>
        </p:sp>
      </p:grpSp>
      <p:sp>
        <p:nvSpPr>
          <p:cNvPr id="204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3923928" cy="55626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zh-CN" sz="2800" b="1" dirty="0" smtClean="0">
                <a:solidFill>
                  <a:srgbClr val="00B050"/>
                </a:solidFill>
                <a:ea typeface="华文新魏" pitchFamily="2" charset="-122"/>
              </a:rPr>
              <a:t>Thermal (radio, </a:t>
            </a:r>
            <a:r>
              <a:rPr lang="en-US" altLang="zh-CN" b="1" dirty="0" smtClean="0">
                <a:solidFill>
                  <a:srgbClr val="00B050"/>
                </a:solidFill>
                <a:ea typeface="华文新魏" pitchFamily="2" charset="-122"/>
              </a:rPr>
              <a:t>IR, opt, X-ray </a:t>
            </a:r>
            <a:r>
              <a:rPr lang="en-US" altLang="zh-CN" sz="2800" b="1" dirty="0" smtClean="0">
                <a:solidFill>
                  <a:srgbClr val="00B050"/>
                </a:solidFill>
                <a:ea typeface="华文新魏" pitchFamily="2" charset="-122"/>
              </a:rPr>
              <a:t>)</a:t>
            </a:r>
          </a:p>
          <a:p>
            <a:pPr lvl="1" eaLnBrk="1" hangingPunct="1"/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  <a:ea typeface="华文新魏" pitchFamily="2" charset="-122"/>
              </a:rPr>
              <a:t>Molecule &amp; atom 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ea typeface="华文新魏" pitchFamily="2" charset="-122"/>
              </a:rPr>
              <a:t>(radio, opt, X-ray)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ea typeface="华文新魏" pitchFamily="2" charset="-122"/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sz="2800" dirty="0" smtClean="0">
              <a:solidFill>
                <a:srgbClr val="FFFF00"/>
              </a:solidFill>
              <a:ea typeface="宋体" charset="-122"/>
            </a:endParaRPr>
          </a:p>
          <a:p>
            <a:pPr lvl="1" eaLnBrk="1" hangingPunct="1"/>
            <a:r>
              <a:rPr lang="en-US" altLang="zh-CN" sz="2800" dirty="0" smtClean="0">
                <a:solidFill>
                  <a:srgbClr val="FF0000"/>
                </a:solidFill>
                <a:ea typeface="华文新魏" pitchFamily="2" charset="-122"/>
              </a:rPr>
              <a:t>Nuclei </a:t>
            </a:r>
            <a:r>
              <a:rPr lang="en-US" altLang="zh-CN" dirty="0" smtClean="0">
                <a:solidFill>
                  <a:srgbClr val="FF0000"/>
                </a:solidFill>
                <a:ea typeface="华文新魏" pitchFamily="2" charset="-122"/>
              </a:rPr>
              <a:t>(gamma-ray)</a:t>
            </a:r>
          </a:p>
          <a:p>
            <a:pPr lvl="1" eaLnBrk="1" hangingPunct="1">
              <a:buNone/>
            </a:pPr>
            <a:endParaRPr lang="en-US" sz="2800" dirty="0" smtClean="0">
              <a:solidFill>
                <a:srgbClr val="FF0000"/>
              </a:solidFill>
              <a:ea typeface="华文新魏" pitchFamily="2" charset="-122"/>
            </a:endParaRPr>
          </a:p>
          <a:p>
            <a:pPr lvl="1" eaLnBrk="1" hangingPunct="1"/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  <a:ea typeface="华文新魏" pitchFamily="2" charset="-122"/>
              </a:rPr>
              <a:t>Anti-matter &amp; matter </a:t>
            </a:r>
            <a:r>
              <a:rPr lang="en-US" altLang="zh-CN" sz="2800" dirty="0" smtClean="0">
                <a:solidFill>
                  <a:schemeClr val="accent5">
                    <a:lumMod val="75000"/>
                  </a:schemeClr>
                </a:solidFill>
                <a:ea typeface="华文新魏" pitchFamily="2" charset="-122"/>
              </a:rPr>
              <a:t>(gamma-ray)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ea typeface="华文新魏" pitchFamily="2" charset="-122"/>
            </a:endParaRPr>
          </a:p>
          <a:p>
            <a:pPr lvl="1" eaLnBrk="1" hangingPunct="1"/>
            <a:endParaRPr lang="en-US" sz="1400" dirty="0" smtClean="0">
              <a:solidFill>
                <a:srgbClr val="FFFF00"/>
              </a:solidFill>
              <a:ea typeface="宋体" charset="-122"/>
            </a:endParaRPr>
          </a:p>
          <a:p>
            <a:pPr lvl="1" eaLnBrk="1" hangingPunct="1"/>
            <a:r>
              <a:rPr lang="en-US" altLang="zh-CN" sz="2800" dirty="0" smtClean="0">
                <a:solidFill>
                  <a:srgbClr val="CC3300"/>
                </a:solidFill>
                <a:ea typeface="华文新魏" pitchFamily="2" charset="-122"/>
              </a:rPr>
              <a:t>Non-thermal(radio, </a:t>
            </a:r>
            <a:r>
              <a:rPr lang="en-US" altLang="zh-CN" dirty="0" smtClean="0">
                <a:solidFill>
                  <a:srgbClr val="CC3300"/>
                </a:solidFill>
                <a:ea typeface="华文新魏" pitchFamily="2" charset="-122"/>
              </a:rPr>
              <a:t>gamma-ray</a:t>
            </a:r>
            <a:r>
              <a:rPr lang="en-US" altLang="zh-CN" sz="2800" dirty="0" smtClean="0">
                <a:solidFill>
                  <a:srgbClr val="CC3300"/>
                </a:solidFill>
                <a:ea typeface="华文新魏" pitchFamily="2" charset="-122"/>
              </a:rPr>
              <a:t>)</a:t>
            </a:r>
            <a:endParaRPr lang="en-GB" altLang="zh-CN" sz="2800" dirty="0" smtClean="0">
              <a:solidFill>
                <a:srgbClr val="CC3300"/>
              </a:solidFill>
              <a:ea typeface="华文新魏" pitchFamily="2" charset="-122"/>
            </a:endParaRPr>
          </a:p>
        </p:txBody>
      </p:sp>
      <p:pic>
        <p:nvPicPr>
          <p:cNvPr id="20488" name="Picture 1034" descr="D:\rod\science\astro\sources\SNandSNR\SNR\Crab_HSTmosaic_2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455863"/>
            <a:ext cx="9890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35" descr="D:\rod\science\astro\sources\SNandSNR\SNR\ba_jb01_tycho_elem.jpg"/>
          <p:cNvPicPr>
            <a:picLocks noChangeAspect="1" noChangeArrowheads="1"/>
          </p:cNvPicPr>
          <p:nvPr/>
        </p:nvPicPr>
        <p:blipFill>
          <a:blip r:embed="rId8" cstate="print"/>
          <a:srcRect l="5002" t="8971" r="5002" b="5482"/>
          <a:stretch>
            <a:fillRect/>
          </a:stretch>
        </p:blipFill>
        <p:spPr bwMode="auto">
          <a:xfrm>
            <a:off x="6324600" y="2455863"/>
            <a:ext cx="10668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36" descr="D:\rod\science\astro\lines\al\almap19_anno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3505200"/>
            <a:ext cx="17764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037" descr="D:\rod\science\astro\sources\Stars\planetaryNebul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48163" y="2455863"/>
            <a:ext cx="9858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038" descr="D:\rod\science\astro\sources\ism\Halpha_allsky_200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2438400"/>
            <a:ext cx="2057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040" descr="D:\rod\science\astro\sources\Stars\NeutronStars_single\pulsars\seven_pulsars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5867400"/>
            <a:ext cx="11636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041" descr="D:\rod\science\astro\galaxy\allsky_408MHz_Haslam82.gif"/>
          <p:cNvPicPr>
            <a:picLocks noChangeAspect="1" noChangeArrowheads="1"/>
          </p:cNvPicPr>
          <p:nvPr/>
        </p:nvPicPr>
        <p:blipFill>
          <a:blip r:embed="rId13" cstate="print"/>
          <a:srcRect l="3082" t="3705" r="3082" b="18527"/>
          <a:stretch>
            <a:fillRect/>
          </a:stretch>
        </p:blipFill>
        <p:spPr bwMode="auto">
          <a:xfrm>
            <a:off x="6096000" y="5791200"/>
            <a:ext cx="16764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042" descr="D:\rod\science\astro\sources\SNandSNR\SNR\CasA\casa_chandra_multico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1419225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43"/>
          <p:cNvGrpSpPr>
            <a:grpSpLocks/>
          </p:cNvGrpSpPr>
          <p:nvPr/>
        </p:nvGrpSpPr>
        <p:grpSpPr bwMode="auto">
          <a:xfrm>
            <a:off x="7924800" y="5638800"/>
            <a:ext cx="842963" cy="850900"/>
            <a:chOff x="4992" y="3648"/>
            <a:chExt cx="531" cy="536"/>
          </a:xfrm>
        </p:grpSpPr>
        <p:pic>
          <p:nvPicPr>
            <p:cNvPr id="20504" name="Picture 1044"/>
            <p:cNvPicPr>
              <a:picLocks noChangeAspect="1" noChangeArrowheads="1"/>
            </p:cNvPicPr>
            <p:nvPr/>
          </p:nvPicPr>
          <p:blipFill>
            <a:blip r:embed="rId15" cstate="print"/>
            <a:srcRect l="16708" t="10529" r="25063" b="21056"/>
            <a:stretch>
              <a:fillRect/>
            </a:stretch>
          </p:blipFill>
          <p:spPr bwMode="auto">
            <a:xfrm>
              <a:off x="4992" y="3648"/>
              <a:ext cx="531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5" name="Text Box 1045"/>
            <p:cNvSpPr txBox="1">
              <a:spLocks noChangeArrowheads="1"/>
            </p:cNvSpPr>
            <p:nvPr/>
          </p:nvSpPr>
          <p:spPr bwMode="auto">
            <a:xfrm>
              <a:off x="5232" y="3648"/>
              <a:ext cx="24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600">
                  <a:solidFill>
                    <a:schemeClr val="bg2"/>
                  </a:solidFill>
                  <a:latin typeface="Comic Sans MS" pitchFamily="66" charset="0"/>
                </a:rPr>
                <a:t>HESS</a:t>
              </a:r>
              <a:endParaRPr lang="en-GB" altLang="zh-CN" sz="600" i="1">
                <a:solidFill>
                  <a:schemeClr val="bg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1051"/>
          <p:cNvGrpSpPr>
            <a:grpSpLocks/>
          </p:cNvGrpSpPr>
          <p:nvPr/>
        </p:nvGrpSpPr>
        <p:grpSpPr bwMode="auto">
          <a:xfrm>
            <a:off x="4872038" y="3400425"/>
            <a:ext cx="1376362" cy="1081088"/>
            <a:chOff x="2225" y="2255"/>
            <a:chExt cx="867" cy="681"/>
          </a:xfrm>
        </p:grpSpPr>
        <p:sp>
          <p:nvSpPr>
            <p:cNvPr id="20502" name="Rectangle 1046"/>
            <p:cNvSpPr>
              <a:spLocks noChangeArrowheads="1"/>
            </p:cNvSpPr>
            <p:nvPr/>
          </p:nvSpPr>
          <p:spPr bwMode="auto">
            <a:xfrm>
              <a:off x="2225" y="2255"/>
              <a:ext cx="867" cy="68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onstantia" pitchFamily="18" charset="0"/>
              </a:endParaRPr>
            </a:p>
          </p:txBody>
        </p:sp>
        <p:pic>
          <p:nvPicPr>
            <p:cNvPr id="20503" name="Picture 1047" descr="C:\Dokumente und Einstellungen\Administrator\Eigene Dateien\Präsentationen\Vorlesung\p14_volker.jpg"/>
            <p:cNvPicPr>
              <a:picLocks noChangeAspect="1" noChangeArrowheads="1"/>
            </p:cNvPicPr>
            <p:nvPr/>
          </p:nvPicPr>
          <p:blipFill>
            <a:blip r:embed="rId16" cstate="print"/>
            <a:srcRect l="9149" t="54134" r="60719" b="12303"/>
            <a:stretch>
              <a:fillRect/>
            </a:stretch>
          </p:blipFill>
          <p:spPr bwMode="auto">
            <a:xfrm>
              <a:off x="2256" y="2286"/>
              <a:ext cx="8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048"/>
          <p:cNvGrpSpPr>
            <a:grpSpLocks/>
          </p:cNvGrpSpPr>
          <p:nvPr/>
        </p:nvGrpSpPr>
        <p:grpSpPr bwMode="auto">
          <a:xfrm>
            <a:off x="4943475" y="4800600"/>
            <a:ext cx="1304925" cy="919163"/>
            <a:chOff x="2284" y="3089"/>
            <a:chExt cx="822" cy="579"/>
          </a:xfrm>
        </p:grpSpPr>
        <p:sp>
          <p:nvSpPr>
            <p:cNvPr id="20500" name="Rectangle 1049"/>
            <p:cNvSpPr>
              <a:spLocks noChangeArrowheads="1"/>
            </p:cNvSpPr>
            <p:nvPr/>
          </p:nvSpPr>
          <p:spPr bwMode="auto">
            <a:xfrm>
              <a:off x="2284" y="3089"/>
              <a:ext cx="822" cy="5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onstantia" pitchFamily="18" charset="0"/>
              </a:endParaRPr>
            </a:p>
          </p:txBody>
        </p:sp>
        <p:pic>
          <p:nvPicPr>
            <p:cNvPr id="20501" name="Picture 1050" descr="C:\Dokumente und Einstellungen\Administrator\Eigene Dateien\Präsentationen\Vorlesung\p14_volker.jpg"/>
            <p:cNvPicPr>
              <a:picLocks noChangeAspect="1" noChangeArrowheads="1"/>
            </p:cNvPicPr>
            <p:nvPr/>
          </p:nvPicPr>
          <p:blipFill>
            <a:blip r:embed="rId16" cstate="print"/>
            <a:srcRect l="64046" t="57825" r="4991" b="11073"/>
            <a:stretch>
              <a:fillRect/>
            </a:stretch>
          </p:blipFill>
          <p:spPr bwMode="auto">
            <a:xfrm>
              <a:off x="2304" y="3120"/>
              <a:ext cx="76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椭圆 27"/>
          <p:cNvSpPr/>
          <p:nvPr/>
        </p:nvSpPr>
        <p:spPr>
          <a:xfrm>
            <a:off x="179512" y="3356992"/>
            <a:ext cx="4176464" cy="136815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81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200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Gamma-ray line detections</a:t>
            </a:r>
            <a:endParaRPr lang="zh-CN" altLang="en-US" sz="3200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9460" name="Picture 4" descr="D:\rod\science\astro\lines\al\figures\public\26Al-gammarays_map_Press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386018" cy="50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683568" y="980728"/>
            <a:ext cx="7781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Direct detection of nuclei freshly produced in the cosmos</a:t>
            </a:r>
            <a:endParaRPr lang="zh-CN" altLang="en-US" sz="2400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5286375" y="2000250"/>
            <a:ext cx="32467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Constantia" pitchFamily="18" charset="0"/>
              </a:rPr>
              <a:t>Decay of the unstable nuclei</a:t>
            </a:r>
          </a:p>
          <a:p>
            <a:r>
              <a:rPr lang="en-US" altLang="zh-CN" b="1" dirty="0" smtClean="0">
                <a:solidFill>
                  <a:schemeClr val="bg1"/>
                </a:solidFill>
                <a:latin typeface="Constantia" pitchFamily="18" charset="0"/>
              </a:rPr>
              <a:t>Gamma-ray lines</a:t>
            </a:r>
            <a:endParaRPr lang="en-US" altLang="zh-CN" b="1" dirty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Constantia" pitchFamily="18" charset="0"/>
              </a:rPr>
              <a:t>energy</a:t>
            </a:r>
            <a:r>
              <a:rPr lang="zh-CN" altLang="en-US" b="1" dirty="0" smtClean="0">
                <a:solidFill>
                  <a:schemeClr val="bg1"/>
                </a:solidFill>
                <a:latin typeface="Constantia" pitchFamily="18" charset="0"/>
              </a:rPr>
              <a:t>：</a:t>
            </a:r>
            <a:r>
              <a:rPr lang="en-US" altLang="zh-CN" b="1" dirty="0" err="1">
                <a:solidFill>
                  <a:schemeClr val="bg1"/>
                </a:solidFill>
                <a:latin typeface="Constantia" pitchFamily="18" charset="0"/>
              </a:rPr>
              <a:t>MeV</a:t>
            </a:r>
            <a:r>
              <a:rPr lang="en-US" altLang="zh-CN" b="1" dirty="0">
                <a:solidFill>
                  <a:schemeClr val="bg1"/>
                </a:solidFill>
                <a:latin typeface="Constantia" pitchFamily="18" charset="0"/>
              </a:rPr>
              <a:t> (10</a:t>
            </a:r>
            <a:r>
              <a:rPr lang="en-US" altLang="zh-CN" b="1" baseline="30000" dirty="0">
                <a:solidFill>
                  <a:schemeClr val="bg1"/>
                </a:solidFill>
                <a:latin typeface="Constantia" pitchFamily="18" charset="0"/>
              </a:rPr>
              <a:t>9 </a:t>
            </a:r>
            <a:r>
              <a:rPr lang="en-US" altLang="zh-CN" b="1" dirty="0">
                <a:solidFill>
                  <a:schemeClr val="bg1"/>
                </a:solidFill>
                <a:latin typeface="Constantia" pitchFamily="18" charset="0"/>
              </a:rPr>
              <a:t>K)</a:t>
            </a:r>
          </a:p>
        </p:txBody>
      </p:sp>
      <p:sp>
        <p:nvSpPr>
          <p:cNvPr id="7" name="右箭头 6"/>
          <p:cNvSpPr/>
          <p:nvPr/>
        </p:nvSpPr>
        <p:spPr>
          <a:xfrm>
            <a:off x="5076056" y="2348880"/>
            <a:ext cx="220017" cy="2080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864096"/>
          </a:xfrm>
        </p:spPr>
        <p:txBody>
          <a:bodyPr/>
          <a:lstStyle/>
          <a:p>
            <a:pPr>
              <a:buNone/>
            </a:pPr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Astronomy window: gamma-ray line</a:t>
            </a:r>
            <a:endParaRPr lang="zh-CN" altLang="en-US" sz="3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0872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New window: from levels of molecule/atoms to levels of nuclei </a:t>
            </a:r>
            <a:endParaRPr lang="zh-CN" altLang="en-US" sz="24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12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9512" y="1916832"/>
          <a:ext cx="6048672" cy="4320480"/>
        </p:xfrm>
        <a:graphic>
          <a:graphicData uri="http://schemas.openxmlformats.org/presentationml/2006/ole">
            <p:oleObj spid="_x0000_s1026" name="Document" r:id="rId3" imgW="7813623" imgH="5114703" progId="Word.Documen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84168" y="2254220"/>
            <a:ext cx="274511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novae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supernovae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supernovae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novae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supernovae</a:t>
            </a:r>
          </a:p>
          <a:p>
            <a:r>
              <a:rPr lang="en-US" altLang="zh-CN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tars, supernovae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supernovae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anti-matter,</a:t>
            </a:r>
          </a:p>
          <a:p>
            <a:r>
              <a:rPr lang="en-US" altLang="zh-CN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r>
              <a:rPr lang="en-US" altLang="zh-CN" sz="2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ark matter</a:t>
            </a:r>
            <a:endParaRPr lang="zh-CN" altLang="en-US" sz="24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3528" y="2780928"/>
            <a:ext cx="7560840" cy="2880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95536" y="3861048"/>
            <a:ext cx="7560840" cy="2880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48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1759</Words>
  <Application>Microsoft Office PowerPoint</Application>
  <PresentationFormat>全屏显示(4:3)</PresentationFormat>
  <Paragraphs>304</Paragraphs>
  <Slides>38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0" baseType="lpstr">
      <vt:lpstr>Office 主题</vt:lpstr>
      <vt:lpstr>Document</vt:lpstr>
      <vt:lpstr>Supernova progenitors: clues from gamma-ray observations</vt:lpstr>
      <vt:lpstr>Contents</vt:lpstr>
      <vt:lpstr>Supernova explosions</vt:lpstr>
      <vt:lpstr>Supernova types - observations</vt:lpstr>
      <vt:lpstr>Supernova progenitors</vt:lpstr>
      <vt:lpstr>Most cosmos elements produced in SN explosion:</vt:lpstr>
      <vt:lpstr>Origin of radiation</vt:lpstr>
      <vt:lpstr>Gamma-ray line detections</vt:lpstr>
      <vt:lpstr>幻灯片 9</vt:lpstr>
      <vt:lpstr>44Ti </vt:lpstr>
      <vt:lpstr>44Ti in core-collapse SNe</vt:lpstr>
      <vt:lpstr>Cas A </vt:lpstr>
      <vt:lpstr>幻灯片 13</vt:lpstr>
      <vt:lpstr>44Ti yield in Cas A</vt:lpstr>
      <vt:lpstr>Observed evidence for non-spherical explosion</vt:lpstr>
      <vt:lpstr>44Ti detections in SN 1987A</vt:lpstr>
      <vt:lpstr>幻灯片 17</vt:lpstr>
      <vt:lpstr>Type Ia SNe</vt:lpstr>
      <vt:lpstr>Constraining progenitors of SN Ia by gamma-ray detections</vt:lpstr>
      <vt:lpstr>幻灯片 20</vt:lpstr>
      <vt:lpstr>44Ti detections in Tycho</vt:lpstr>
      <vt:lpstr>44Ti yield in Tycho</vt:lpstr>
      <vt:lpstr>56Ni-&gt;56Co-&gt;56Fe</vt:lpstr>
      <vt:lpstr>幻灯片 24</vt:lpstr>
      <vt:lpstr>SN2014J in M82</vt:lpstr>
      <vt:lpstr>幻灯片 26</vt:lpstr>
      <vt:lpstr>幻灯片 27</vt:lpstr>
      <vt:lpstr>幻灯片 28</vt:lpstr>
      <vt:lpstr>56Co decay chain: more observations</vt:lpstr>
      <vt:lpstr>Future projects</vt:lpstr>
      <vt:lpstr>limitations for Gamma-ray detectors</vt:lpstr>
      <vt:lpstr>Gamma-ray line astronomy: present status</vt:lpstr>
      <vt:lpstr>Future of gamma-ray line detections</vt:lpstr>
      <vt:lpstr>幻灯片 34</vt:lpstr>
      <vt:lpstr>幻灯片 35</vt:lpstr>
      <vt:lpstr>56Co detection in SN Ia</vt:lpstr>
      <vt:lpstr>Other science objects for MeV gamma-ray detector</vt:lpstr>
      <vt:lpstr>Thank you for the attention!  More questions: wangwei@bao.ac.cn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Supernova progenitors: clues from gamma-ray observations</dc:title>
  <cp:lastModifiedBy>unknown</cp:lastModifiedBy>
  <cp:revision>47</cp:revision>
  <dcterms:created xsi:type="dcterms:W3CDTF">2016-11-16T07:45:29Z</dcterms:created>
  <dcterms:modified xsi:type="dcterms:W3CDTF">2016-11-24T07:47:12Z</dcterms:modified>
</cp:coreProperties>
</file>